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75" r:id="rId7"/>
    <p:sldId id="258" r:id="rId8"/>
    <p:sldId id="267" r:id="rId9"/>
    <p:sldId id="273" r:id="rId10"/>
    <p:sldId id="266" r:id="rId11"/>
    <p:sldId id="270" r:id="rId12"/>
    <p:sldId id="277" r:id="rId13"/>
    <p:sldId id="271" r:id="rId14"/>
    <p:sldId id="276" r:id="rId15"/>
    <p:sldId id="274" r:id="rId16"/>
    <p:sldId id="278" r:id="rId17"/>
    <p:sldId id="279" r:id="rId18"/>
    <p:sldId id="280" r:id="rId19"/>
    <p:sldId id="28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4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15/10/2020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15/10/2020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a:t>
            </a:r>
            <a:r>
              <a:rPr lang="en-GB" dirty="0" smtClean="0"/>
              <a:t>the java programming language</a:t>
            </a:r>
            <a:endParaRPr lang="en-GB"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smtClean="0"/>
              <a:t>Operations in Java are similar to that of C++</a:t>
            </a:r>
            <a:endParaRPr lang="en-GB" dirty="0"/>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t>
            </a:r>
            <a:r>
              <a:rPr lang="en-GB" dirty="0" smtClean="0"/>
              <a:t>Arithmetic Operators (+, -, /, *, %)</a:t>
            </a:r>
            <a:endParaRPr lang="en-GB" dirty="0"/>
          </a:p>
          <a:p>
            <a:pPr>
              <a:buFont typeface="Wingdings" panose="05000000000000000000" pitchFamily="2" charset="2"/>
              <a:buChar char="v"/>
            </a:pPr>
            <a:r>
              <a:rPr lang="en-GB" dirty="0"/>
              <a:t> </a:t>
            </a:r>
            <a:r>
              <a:rPr lang="en-GB" dirty="0" smtClean="0"/>
              <a:t>Relational operators (==, !=, &gt;,&lt;,&gt;=,&lt;=)</a:t>
            </a:r>
            <a:endParaRPr lang="en-GB" dirty="0"/>
          </a:p>
          <a:p>
            <a:pPr>
              <a:buFont typeface="Wingdings" panose="05000000000000000000" pitchFamily="2" charset="2"/>
              <a:buChar char="v"/>
            </a:pPr>
            <a:r>
              <a:rPr lang="en-GB" dirty="0"/>
              <a:t> </a:t>
            </a:r>
            <a:r>
              <a:rPr lang="en-GB" dirty="0" smtClean="0"/>
              <a:t>Memory Operations (=, +=,-=, /=, *=, %=, ++, --)</a:t>
            </a:r>
            <a:endParaRPr lang="en-GB" dirty="0"/>
          </a:p>
          <a:p>
            <a:pPr>
              <a:buFont typeface="Wingdings" panose="05000000000000000000" pitchFamily="2" charset="2"/>
              <a:buChar char="v"/>
            </a:pPr>
            <a:r>
              <a:rPr lang="en-GB" dirty="0"/>
              <a:t> </a:t>
            </a:r>
            <a:r>
              <a:rPr lang="en-GB" dirty="0" smtClean="0"/>
              <a:t>Logical operators (&amp;&amp;,||, !)</a:t>
            </a:r>
          </a:p>
          <a:p>
            <a:pPr>
              <a:buFont typeface="Wingdings" panose="05000000000000000000" pitchFamily="2" charset="2"/>
              <a:buChar char="v"/>
            </a:pPr>
            <a:r>
              <a:rPr lang="en-GB" dirty="0" smtClean="0"/>
              <a:t>Conditional (Ternary) Operator (?:).</a:t>
            </a:r>
          </a:p>
          <a:p>
            <a:pPr>
              <a:buFont typeface="Wingdings" panose="05000000000000000000" pitchFamily="2" charset="2"/>
              <a:buChar char="v"/>
            </a:pPr>
            <a:r>
              <a:rPr lang="en-US" dirty="0" smtClean="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Let’s write a program</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smtClean="0"/>
              <a:t>Write a program given any real variable declared as X, can convert that X from the Celsius for Fahrenheit.</a:t>
            </a:r>
            <a:endParaRPr lang="en-GB" dirty="0"/>
          </a:p>
          <a:p>
            <a:endParaRPr lang="en-GB" dirty="0"/>
          </a:p>
          <a:p>
            <a:r>
              <a:rPr lang="en-GB" dirty="0" smtClean="0"/>
              <a:t>public </a:t>
            </a:r>
            <a:r>
              <a:rPr lang="en-GB" dirty="0"/>
              <a:t>class Main </a:t>
            </a:r>
            <a:r>
              <a:rPr lang="en-GB" dirty="0" smtClean="0"/>
              <a:t>{</a:t>
            </a:r>
            <a:endParaRPr lang="en-GB" dirty="0"/>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smtClean="0"/>
              <a:t>Static methods in Java</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smtClean="0"/>
              <a:t> Functions are Advanced operators  (they take input and return an output mapping)</a:t>
            </a:r>
          </a:p>
          <a:p>
            <a:pPr>
              <a:buFont typeface="Wingdings" panose="05000000000000000000" pitchFamily="2" charset="2"/>
              <a:buChar char="v"/>
            </a:pPr>
            <a:r>
              <a:rPr lang="en-US" dirty="0" smtClean="0"/>
              <a:t> In Java Functions are called methods</a:t>
            </a:r>
          </a:p>
          <a:p>
            <a:pPr>
              <a:buFont typeface="Wingdings" panose="05000000000000000000" pitchFamily="2" charset="2"/>
              <a:buChar char="v"/>
            </a:pPr>
            <a:r>
              <a:rPr lang="en-US" dirty="0" smtClean="0"/>
              <a:t> Methods</a:t>
            </a:r>
            <a:r>
              <a:rPr lang="en-GB" dirty="0" smtClean="0"/>
              <a:t> are the basic Algorithmic Units of a program</a:t>
            </a:r>
          </a:p>
          <a:p>
            <a:pPr>
              <a:buFont typeface="Wingdings" panose="05000000000000000000" pitchFamily="2" charset="2"/>
              <a:buChar char="v"/>
            </a:pPr>
            <a:r>
              <a:rPr lang="en-US" dirty="0" smtClean="0"/>
              <a:t> Method Concepts</a:t>
            </a:r>
          </a:p>
          <a:p>
            <a:pPr lvl="1">
              <a:buFont typeface="Wingdings" panose="05000000000000000000" pitchFamily="2" charset="2"/>
              <a:buChar char="v"/>
            </a:pPr>
            <a:r>
              <a:rPr lang="en-US" dirty="0"/>
              <a:t> </a:t>
            </a:r>
            <a:r>
              <a:rPr lang="en-US" dirty="0" smtClean="0"/>
              <a:t>Creating methods (composition)</a:t>
            </a:r>
          </a:p>
          <a:p>
            <a:pPr lvl="2">
              <a:buFont typeface="Wingdings" panose="05000000000000000000" pitchFamily="2" charset="2"/>
              <a:buChar char="v"/>
            </a:pPr>
            <a:r>
              <a:rPr lang="en-US" dirty="0"/>
              <a:t> </a:t>
            </a:r>
            <a:r>
              <a:rPr lang="en-US" dirty="0" smtClean="0"/>
              <a:t>Signature</a:t>
            </a:r>
          </a:p>
          <a:p>
            <a:pPr lvl="3">
              <a:buFont typeface="Wingdings" panose="05000000000000000000" pitchFamily="2" charset="2"/>
              <a:buChar char="v"/>
            </a:pPr>
            <a:r>
              <a:rPr lang="en-US" dirty="0"/>
              <a:t> </a:t>
            </a:r>
            <a:r>
              <a:rPr lang="en-US" dirty="0" smtClean="0"/>
              <a:t>Name</a:t>
            </a:r>
          </a:p>
          <a:p>
            <a:pPr lvl="3">
              <a:buFont typeface="Wingdings" panose="05000000000000000000" pitchFamily="2" charset="2"/>
              <a:buChar char="v"/>
            </a:pPr>
            <a:r>
              <a:rPr lang="en-US" dirty="0"/>
              <a:t> </a:t>
            </a:r>
            <a:r>
              <a:rPr lang="en-US" dirty="0" smtClean="0"/>
              <a:t>Return type</a:t>
            </a:r>
          </a:p>
          <a:p>
            <a:pPr lvl="3">
              <a:buFont typeface="Wingdings" panose="05000000000000000000" pitchFamily="2" charset="2"/>
              <a:buChar char="v"/>
            </a:pPr>
            <a:r>
              <a:rPr lang="en-US" dirty="0"/>
              <a:t> </a:t>
            </a:r>
            <a:r>
              <a:rPr lang="en-US" dirty="0" smtClean="0"/>
              <a:t>Type modifiers</a:t>
            </a:r>
          </a:p>
          <a:p>
            <a:pPr lvl="3">
              <a:buFont typeface="Wingdings" panose="05000000000000000000" pitchFamily="2" charset="2"/>
              <a:buChar char="v"/>
            </a:pPr>
            <a:r>
              <a:rPr lang="en-US" dirty="0"/>
              <a:t> </a:t>
            </a:r>
            <a:r>
              <a:rPr lang="en-US" dirty="0" smtClean="0"/>
              <a:t>Input parameters</a:t>
            </a:r>
          </a:p>
          <a:p>
            <a:pPr lvl="2">
              <a:buFont typeface="Wingdings" panose="05000000000000000000" pitchFamily="2" charset="2"/>
              <a:buChar char="v"/>
            </a:pPr>
            <a:r>
              <a:rPr lang="en-US" dirty="0"/>
              <a:t> </a:t>
            </a:r>
            <a:r>
              <a:rPr lang="en-US" dirty="0" smtClean="0"/>
              <a:t>Method body</a:t>
            </a:r>
          </a:p>
          <a:p>
            <a:pPr lvl="3">
              <a:buFont typeface="Wingdings" panose="05000000000000000000" pitchFamily="2" charset="2"/>
              <a:buChar char="v"/>
            </a:pPr>
            <a:r>
              <a:rPr lang="en-US" dirty="0" smtClean="0"/>
              <a:t>Algorithmic contents</a:t>
            </a:r>
          </a:p>
          <a:p>
            <a:pPr lvl="1">
              <a:buFont typeface="Wingdings" panose="05000000000000000000" pitchFamily="2" charset="2"/>
              <a:buChar char="v"/>
            </a:pPr>
            <a:r>
              <a:rPr lang="en-US" dirty="0"/>
              <a:t> </a:t>
            </a:r>
            <a:r>
              <a:rPr lang="en-US" dirty="0" smtClean="0"/>
              <a:t>Using methods</a:t>
            </a:r>
          </a:p>
          <a:p>
            <a:pPr lvl="2">
              <a:buFont typeface="Wingdings" panose="05000000000000000000" pitchFamily="2" charset="2"/>
              <a:buChar char="v"/>
            </a:pPr>
            <a:r>
              <a:rPr lang="en-US" dirty="0" smtClean="0"/>
              <a:t>Method declaration</a:t>
            </a:r>
          </a:p>
          <a:p>
            <a:pPr lvl="2">
              <a:buFont typeface="Wingdings" panose="05000000000000000000" pitchFamily="2" charset="2"/>
              <a:buChar char="v"/>
            </a:pPr>
            <a:r>
              <a:rPr lang="en-US" dirty="0" smtClean="0"/>
              <a:t>Method definition</a:t>
            </a:r>
          </a:p>
          <a:p>
            <a:pPr lvl="2">
              <a:buFont typeface="Wingdings" panose="05000000000000000000" pitchFamily="2" charset="2"/>
              <a:buChar char="v"/>
            </a:pPr>
            <a:r>
              <a:rPr lang="en-US" dirty="0" smtClean="0"/>
              <a:t>Method call</a:t>
            </a:r>
          </a:p>
          <a:p>
            <a:pPr>
              <a:buFont typeface="Wingdings" panose="05000000000000000000" pitchFamily="2" charset="2"/>
              <a:buChar char="v"/>
            </a:pPr>
            <a:r>
              <a:rPr lang="en-US" dirty="0"/>
              <a:t> </a:t>
            </a:r>
            <a:r>
              <a:rPr lang="en-US" dirty="0" smtClean="0"/>
              <a:t>What is a static method</a:t>
            </a:r>
          </a:p>
          <a:p>
            <a:pPr lvl="1">
              <a:buFont typeface="Wingdings" panose="05000000000000000000" pitchFamily="2" charset="2"/>
              <a:buChar char="v"/>
            </a:pPr>
            <a:r>
              <a:rPr lang="en-US" dirty="0"/>
              <a:t> </a:t>
            </a:r>
            <a:r>
              <a:rPr lang="en-US" dirty="0" smtClean="0"/>
              <a:t>Static methods can be called without an object instance variable</a:t>
            </a:r>
          </a:p>
          <a:p>
            <a:pPr lvl="1">
              <a:buFont typeface="Wingdings" panose="05000000000000000000" pitchFamily="2" charset="2"/>
              <a:buChar char="v"/>
            </a:pPr>
            <a:r>
              <a:rPr lang="en-US" dirty="0" smtClean="0"/>
              <a:t>Private methods are called within the class and Public me </a:t>
            </a:r>
            <a:r>
              <a:rPr lang="en-US" dirty="0" err="1" smtClean="0"/>
              <a:t>thods</a:t>
            </a:r>
            <a:r>
              <a:rPr lang="en-US" dirty="0" smtClean="0"/>
              <a:t>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Static method example</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r>
              <a:rPr lang="en-US" sz="1800" dirty="0" smtClean="0"/>
              <a:t>{</a:t>
            </a: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smtClean="0"/>
              <a:t>Exercises</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smtClean="0"/>
              <a:t>Write a simple Java program that prints “Hello from Java”</a:t>
            </a:r>
          </a:p>
          <a:p>
            <a:pPr marL="342900" indent="-342900">
              <a:buAutoNum type="arabicPeriod"/>
            </a:pPr>
            <a:r>
              <a:rPr lang="en-US" dirty="0" smtClean="0"/>
              <a:t>Write a program that gives the sum, product, subtraction and division of two numbers</a:t>
            </a:r>
          </a:p>
          <a:p>
            <a:pPr marL="342900" indent="-342900">
              <a:buAutoNum type="arabicPeriod"/>
            </a:pPr>
            <a:r>
              <a:rPr lang="en-US" dirty="0" smtClean="0"/>
              <a:t>Write a program that takes a real number variable X and converts the value from degrees Celsius to degrees Fahrenheit.</a:t>
            </a:r>
          </a:p>
          <a:p>
            <a:pPr marL="0" indent="0">
              <a:buNone/>
            </a:pPr>
            <a:r>
              <a:rPr lang="en-US" dirty="0" smtClean="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smtClean="0"/>
              <a:t>Write seven static methods in a single Main class, and then, call them all from the main method displaying their results.  The statics methods should comprise all the above four programs.  One static method for each question. The static method for question 1 should be called “</a:t>
            </a:r>
            <a:r>
              <a:rPr lang="en-US" dirty="0" err="1" smtClean="0"/>
              <a:t>sayHello</a:t>
            </a:r>
            <a:r>
              <a:rPr lang="en-US" dirty="0" smtClean="0"/>
              <a:t>” the arithmetic operator methods should be called “add”, “sub”, “</a:t>
            </a:r>
            <a:r>
              <a:rPr lang="en-US" dirty="0" err="1" smtClean="0"/>
              <a:t>mult</a:t>
            </a:r>
            <a:r>
              <a:rPr lang="en-US" dirty="0" smtClean="0"/>
              <a:t>” and “div” and the temperature methods should be called </a:t>
            </a:r>
            <a:r>
              <a:rPr lang="en-US" dirty="0" err="1" smtClean="0"/>
              <a:t>toCelsius</a:t>
            </a:r>
            <a:r>
              <a:rPr lang="en-US" dirty="0" smtClean="0"/>
              <a:t> and </a:t>
            </a:r>
            <a:r>
              <a:rPr lang="en-US" dirty="0" err="1" smtClean="0"/>
              <a:t>toFahrenheit</a:t>
            </a:r>
            <a:r>
              <a:rPr lang="en-US" dirty="0" smtClean="0"/>
              <a:t>.</a:t>
            </a:r>
            <a:endParaRPr lang="en-GB" dirty="0"/>
          </a:p>
        </p:txBody>
      </p:sp>
    </p:spTree>
    <p:extLst>
      <p:ext uri="{BB962C8B-B14F-4D97-AF65-F5344CB8AC3E}">
        <p14:creationId xmlns:p14="http://schemas.microsoft.com/office/powerpoint/2010/main" val="15037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Outline</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smtClean="0"/>
              <a:t> Java programming revolves around  classes and objects</a:t>
            </a:r>
          </a:p>
          <a:p>
            <a:pPr>
              <a:buFont typeface="Wingdings" panose="05000000000000000000" pitchFamily="2" charset="2"/>
              <a:buChar char="v"/>
            </a:pPr>
            <a:r>
              <a:rPr lang="en-GB" dirty="0" smtClean="0"/>
              <a:t> Java Variables and Datatypes.</a:t>
            </a:r>
            <a:endParaRPr lang="en-GB" dirty="0"/>
          </a:p>
          <a:p>
            <a:pPr>
              <a:buFont typeface="Wingdings" panose="05000000000000000000" pitchFamily="2" charset="2"/>
              <a:buChar char="v"/>
            </a:pPr>
            <a:r>
              <a:rPr lang="en-GB" dirty="0" smtClean="0"/>
              <a:t> The hello Java class.</a:t>
            </a:r>
          </a:p>
          <a:p>
            <a:pPr>
              <a:buFont typeface="Wingdings" panose="05000000000000000000" pitchFamily="2" charset="2"/>
              <a:buChar char="v"/>
            </a:pPr>
            <a:r>
              <a:rPr lang="en-US" dirty="0" smtClean="0"/>
              <a:t> Comparing Java to  C++</a:t>
            </a:r>
          </a:p>
          <a:p>
            <a:pPr>
              <a:buFont typeface="Wingdings" panose="05000000000000000000" pitchFamily="2" charset="2"/>
              <a:buChar char="v"/>
            </a:pPr>
            <a:r>
              <a:rPr lang="en-US" dirty="0"/>
              <a:t> </a:t>
            </a:r>
            <a:r>
              <a:rPr lang="en-US" dirty="0" smtClean="0"/>
              <a:t>Operations in Java</a:t>
            </a:r>
          </a:p>
          <a:p>
            <a:pPr>
              <a:buFont typeface="Wingdings" panose="05000000000000000000" pitchFamily="2" charset="2"/>
              <a:buChar char="v"/>
            </a:pPr>
            <a:r>
              <a:rPr lang="en-US" dirty="0"/>
              <a:t> </a:t>
            </a:r>
            <a:r>
              <a:rPr lang="en-US" dirty="0" smtClean="0"/>
              <a:t>Functions in Java (they are now called methods)</a:t>
            </a:r>
            <a:endParaRPr lang="en-GB" dirty="0"/>
          </a:p>
          <a:p>
            <a:endParaRPr lang="en-GB" dirty="0"/>
          </a:p>
        </p:txBody>
      </p:sp>
    </p:spTree>
    <p:extLst>
      <p:ext uri="{BB962C8B-B14F-4D97-AF65-F5344CB8AC3E}">
        <p14:creationId xmlns:p14="http://schemas.microsoft.com/office/powerpoint/2010/main" val="129472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smtClean="0"/>
              <a:t>Hello Java</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smtClean="0"/>
              <a:t>Hello C++</a:t>
            </a:r>
            <a:endParaRPr lang="en-GB" dirty="0"/>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smtClean="0"/>
              <a:t>;</a:t>
            </a:r>
            <a:endParaRPr lang="en-GB" sz="1800" dirty="0"/>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smtClean="0"/>
              <a:t>cout</a:t>
            </a:r>
            <a:r>
              <a:rPr lang="en-GB" sz="1800" dirty="0" smtClean="0"/>
              <a:t> </a:t>
            </a:r>
            <a:r>
              <a:rPr lang="en-GB" sz="1800" dirty="0"/>
              <a:t>&lt;&lt; </a:t>
            </a:r>
            <a:r>
              <a:rPr lang="en-GB" sz="1800" dirty="0" smtClean="0"/>
              <a:t>Hello World";</a:t>
            </a:r>
            <a:endParaRPr lang="en-GB" sz="1800" dirty="0"/>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smtClean="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smtClean="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r>
              <a:rPr lang="en-GB" dirty="0" smtClean="0"/>
              <a:t>{</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46076"/>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smtClean="0"/>
                <a:t>Array</a:t>
              </a:r>
              <a:endParaRPr lang="en-GB" dirty="0"/>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smtClean="0"/>
                <a:t>Class</a:t>
              </a:r>
            </a:p>
            <a:p>
              <a:r>
                <a:rPr lang="en-US" dirty="0" smtClean="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strike="sngStrike" dirty="0" err="1">
                  <a:solidFill>
                    <a:srgbClr val="FF0000"/>
                  </a:solidFill>
                </a:rPr>
                <a:t>Enum</a:t>
              </a:r>
              <a:endParaRPr lang="en-GB" strike="sngStrike" dirty="0">
                <a:solidFill>
                  <a:srgbClr val="FF0000"/>
                </a:solidFill>
              </a:endParaRPr>
            </a:p>
            <a:p>
              <a:r>
                <a:rPr lang="en-GB" strike="sngStrike" dirty="0" err="1" smtClean="0">
                  <a:solidFill>
                    <a:srgbClr val="FF0000"/>
                  </a:solidFill>
                </a:rPr>
                <a:t>Typedef</a:t>
              </a:r>
              <a:endParaRPr lang="en-GB" strike="sngStrike" dirty="0" smtClean="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smtClean="0"/>
              <a:t>Java primitive data types</a:t>
            </a:r>
            <a:endParaRPr lang="en-GB" dirty="0"/>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a:t>
            </a:r>
            <a:r>
              <a:rPr lang="en-GB" dirty="0" smtClean="0"/>
              <a:t>byte - </a:t>
            </a:r>
          </a:p>
          <a:p>
            <a:pPr>
              <a:buFont typeface="Wingdings" panose="05000000000000000000" pitchFamily="2" charset="2"/>
              <a:buChar char="v"/>
            </a:pPr>
            <a:r>
              <a:rPr lang="en-US" dirty="0" smtClean="0"/>
              <a:t> short - </a:t>
            </a:r>
          </a:p>
          <a:p>
            <a:pPr>
              <a:buFont typeface="Wingdings" panose="05000000000000000000" pitchFamily="2" charset="2"/>
              <a:buChar char="v"/>
            </a:pPr>
            <a:r>
              <a:rPr lang="en-US" dirty="0" smtClean="0"/>
              <a:t> </a:t>
            </a:r>
            <a:r>
              <a:rPr lang="en-US" dirty="0" err="1" smtClean="0"/>
              <a:t>int</a:t>
            </a:r>
            <a:r>
              <a:rPr lang="en-US" dirty="0" smtClean="0"/>
              <a:t> - </a:t>
            </a:r>
          </a:p>
          <a:p>
            <a:pPr>
              <a:buFont typeface="Wingdings" panose="05000000000000000000" pitchFamily="2" charset="2"/>
              <a:buChar char="v"/>
            </a:pPr>
            <a:r>
              <a:rPr lang="en-US" dirty="0"/>
              <a:t> </a:t>
            </a:r>
            <a:r>
              <a:rPr lang="en-US" dirty="0" smtClean="0"/>
              <a:t>long - </a:t>
            </a:r>
          </a:p>
          <a:p>
            <a:pPr>
              <a:buFont typeface="Wingdings" panose="05000000000000000000" pitchFamily="2" charset="2"/>
              <a:buChar char="v"/>
            </a:pPr>
            <a:r>
              <a:rPr lang="en-US" dirty="0" smtClean="0"/>
              <a:t> float - </a:t>
            </a:r>
          </a:p>
          <a:p>
            <a:pPr>
              <a:buFont typeface="Wingdings" panose="05000000000000000000" pitchFamily="2" charset="2"/>
              <a:buChar char="v"/>
            </a:pPr>
            <a:r>
              <a:rPr lang="en-US" dirty="0"/>
              <a:t> </a:t>
            </a:r>
            <a:r>
              <a:rPr lang="en-US" dirty="0" smtClean="0"/>
              <a:t>double - </a:t>
            </a:r>
          </a:p>
          <a:p>
            <a:pPr>
              <a:buFont typeface="Wingdings" panose="05000000000000000000" pitchFamily="2" charset="2"/>
              <a:buChar char="v"/>
            </a:pPr>
            <a:r>
              <a:rPr lang="en-US" dirty="0"/>
              <a:t> </a:t>
            </a:r>
            <a:r>
              <a:rPr lang="en-US" dirty="0" smtClean="0"/>
              <a:t>char - </a:t>
            </a:r>
          </a:p>
          <a:p>
            <a:pPr>
              <a:buFont typeface="Wingdings" panose="05000000000000000000" pitchFamily="2" charset="2"/>
              <a:buChar char="v"/>
            </a:pPr>
            <a:r>
              <a:rPr lang="en-US" dirty="0"/>
              <a:t> </a:t>
            </a:r>
            <a:r>
              <a:rPr lang="en-US" dirty="0" smtClean="0"/>
              <a:t>bool - </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smtClean="0"/>
              <a:t>Java vs C++</a:t>
            </a:r>
            <a:endParaRPr lang="en-GB" dirty="0"/>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r>
              <a:rPr lang="en-GB" dirty="0"/>
              <a:t/>
            </a:r>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0"/>
            <a:ext cx="7543800" cy="842011"/>
          </a:xfrm>
        </p:spPr>
        <p:txBody>
          <a:bodyPr/>
          <a:lstStyle/>
          <a:p>
            <a:r>
              <a:rPr lang="en-GB" dirty="0" smtClean="0"/>
              <a:t>Java vs C++</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27113173"/>
              </p:ext>
            </p:extLst>
          </p:nvPr>
        </p:nvGraphicFramePr>
        <p:xfrm>
          <a:off x="822325" y="1160463"/>
          <a:ext cx="7543800" cy="5191760"/>
        </p:xfrm>
        <a:graphic>
          <a:graphicData uri="http://schemas.openxmlformats.org/drawingml/2006/table">
            <a:tbl>
              <a:tblPr firstRow="1" bandRow="1">
                <a:tableStyleId>{5C22544A-7EE6-4342-B048-85BDC9FD1C3A}</a:tableStyleId>
              </a:tblPr>
              <a:tblGrid>
                <a:gridCol w="3902075">
                  <a:extLst>
                    <a:ext uri="{9D8B030D-6E8A-4147-A177-3AD203B41FA5}">
                      <a16:colId xmlns:a16="http://schemas.microsoft.com/office/drawing/2014/main" val="556362946"/>
                    </a:ext>
                  </a:extLst>
                </a:gridCol>
                <a:gridCol w="3641725">
                  <a:extLst>
                    <a:ext uri="{9D8B030D-6E8A-4147-A177-3AD203B41FA5}">
                      <a16:colId xmlns:a16="http://schemas.microsoft.com/office/drawing/2014/main" val="2629390443"/>
                    </a:ext>
                  </a:extLst>
                </a:gridCol>
              </a:tblGrid>
              <a:tr h="370840">
                <a:tc>
                  <a:txBody>
                    <a:bodyPr/>
                    <a:lstStyle/>
                    <a:p>
                      <a:r>
                        <a:rPr lang="en-US" dirty="0" smtClean="0"/>
                        <a:t>SIMILARITIES</a:t>
                      </a:r>
                      <a:endParaRPr lang="en-GB" dirty="0"/>
                    </a:p>
                  </a:txBody>
                  <a:tcPr/>
                </a:tc>
                <a:tc>
                  <a:txBody>
                    <a:bodyPr/>
                    <a:lstStyle/>
                    <a:p>
                      <a:r>
                        <a:rPr lang="en-US" dirty="0" smtClean="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smtClean="0"/>
                        <a:t>1.</a:t>
                      </a:r>
                      <a:r>
                        <a:rPr lang="en-US" baseline="0" dirty="0" smtClean="0"/>
                        <a:t> Use of curly braces</a:t>
                      </a:r>
                      <a:endParaRPr lang="en-GB" dirty="0"/>
                    </a:p>
                  </a:txBody>
                  <a:tcPr/>
                </a:tc>
                <a:tc>
                  <a:txBody>
                    <a:bodyPr/>
                    <a:lstStyle/>
                    <a:p>
                      <a:r>
                        <a:rPr lang="en-US" dirty="0" smtClean="0"/>
                        <a:t>1.</a:t>
                      </a:r>
                      <a:r>
                        <a:rPr lang="en-US" baseline="0" dirty="0" smtClean="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smtClean="0"/>
                        <a:t>2. Basic </a:t>
                      </a:r>
                      <a:r>
                        <a:rPr lang="en-US" dirty="0" smtClean="0"/>
                        <a:t>syntax</a:t>
                      </a:r>
                      <a:endParaRPr lang="en-GB" dirty="0"/>
                    </a:p>
                  </a:txBody>
                  <a:tcPr/>
                </a:tc>
                <a:tc>
                  <a:txBody>
                    <a:bodyPr/>
                    <a:lstStyle/>
                    <a:p>
                      <a:r>
                        <a:rPr lang="en-US" dirty="0" smtClean="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smtClean="0"/>
                        <a:t>2a. Command/sequential</a:t>
                      </a:r>
                      <a:r>
                        <a:rPr lang="en-US" baseline="0" dirty="0" smtClean="0"/>
                        <a:t> syntax</a:t>
                      </a:r>
                      <a:endParaRPr lang="en-GB" dirty="0"/>
                    </a:p>
                  </a:txBody>
                  <a:tcPr/>
                </a:tc>
                <a:tc>
                  <a:txBody>
                    <a:bodyPr/>
                    <a:lstStyle/>
                    <a:p>
                      <a:r>
                        <a:rPr lang="en-US" dirty="0" smtClean="0"/>
                        <a:t>2. Entry</a:t>
                      </a:r>
                      <a:r>
                        <a:rPr lang="en-US" baseline="0" dirty="0" smtClean="0"/>
                        <a:t> Class/method</a:t>
                      </a:r>
                      <a:r>
                        <a:rPr lang="en-US" dirty="0" smtClean="0"/>
                        <a:t> </a:t>
                      </a:r>
                      <a:endParaRPr lang="en-GB" dirty="0"/>
                    </a:p>
                  </a:txBody>
                  <a:tcPr/>
                </a:tc>
                <a:extLst>
                  <a:ext uri="{0D108BD9-81ED-4DB2-BD59-A6C34878D82A}">
                    <a16:rowId xmlns:a16="http://schemas.microsoft.com/office/drawing/2014/main" val="3918201764"/>
                  </a:ext>
                </a:extLst>
              </a:tr>
              <a:tr h="370840">
                <a:tc>
                  <a:txBody>
                    <a:bodyPr/>
                    <a:lstStyle/>
                    <a:p>
                      <a:r>
                        <a:rPr lang="en-US" dirty="0" smtClean="0"/>
                        <a:t>2b. Control structures</a:t>
                      </a:r>
                      <a:endParaRPr lang="en-GB" dirty="0"/>
                    </a:p>
                  </a:txBody>
                  <a:tcPr/>
                </a:tc>
                <a:tc>
                  <a:txBody>
                    <a:bodyPr/>
                    <a:lstStyle/>
                    <a:p>
                      <a:r>
                        <a:rPr lang="en-US" dirty="0" smtClean="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smtClean="0"/>
                        <a:t>3.</a:t>
                      </a:r>
                      <a:r>
                        <a:rPr lang="en-US" baseline="0" dirty="0" smtClean="0"/>
                        <a:t> Case sensitivity</a:t>
                      </a:r>
                      <a:endParaRPr lang="en-GB" dirty="0"/>
                    </a:p>
                  </a:txBody>
                  <a:tcPr/>
                </a:tc>
                <a:tc>
                  <a:txBody>
                    <a:bodyPr/>
                    <a:lstStyle/>
                    <a:p>
                      <a:r>
                        <a:rPr lang="en-US" dirty="0" smtClean="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smtClean="0"/>
                        <a:t>4. Some keywords</a:t>
                      </a:r>
                      <a:endParaRPr lang="en-GB" dirty="0"/>
                    </a:p>
                  </a:txBody>
                  <a:tcPr/>
                </a:tc>
                <a:tc>
                  <a:txBody>
                    <a:bodyPr/>
                    <a:lstStyle/>
                    <a:p>
                      <a:r>
                        <a:rPr lang="en-US" dirty="0" smtClean="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smtClean="0"/>
                        <a:t>5. Method syntax</a:t>
                      </a:r>
                      <a:endParaRPr lang="en-GB" dirty="0"/>
                    </a:p>
                  </a:txBody>
                  <a:tcPr/>
                </a:tc>
                <a:tc>
                  <a:txBody>
                    <a:bodyPr/>
                    <a:lstStyle/>
                    <a:p>
                      <a:r>
                        <a:rPr lang="en-US" dirty="0" smtClean="0"/>
                        <a:t>6.</a:t>
                      </a:r>
                      <a:r>
                        <a:rPr lang="en-US" baseline="0" dirty="0" smtClean="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smtClean="0"/>
                        <a:t>6.</a:t>
                      </a:r>
                      <a:r>
                        <a:rPr lang="en-US" baseline="0" dirty="0" smtClean="0"/>
                        <a:t> Operators</a:t>
                      </a:r>
                      <a:endParaRPr lang="en-GB" dirty="0"/>
                    </a:p>
                  </a:txBody>
                  <a:tcPr/>
                </a:tc>
                <a:tc>
                  <a:txBody>
                    <a:bodyPr/>
                    <a:lstStyle/>
                    <a:p>
                      <a:r>
                        <a:rPr lang="en-US" dirty="0" smtClean="0"/>
                        <a:t>7. Include</a:t>
                      </a:r>
                      <a:r>
                        <a:rPr lang="en-US" baseline="0" dirty="0" smtClean="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smtClean="0"/>
                        <a:t>7.  Literal values e.g. string</a:t>
                      </a:r>
                      <a:r>
                        <a:rPr lang="en-US" baseline="0" dirty="0" smtClean="0"/>
                        <a:t> quotes</a:t>
                      </a:r>
                      <a:r>
                        <a:rPr lang="en-US" dirty="0" smtClean="0"/>
                        <a:t> </a:t>
                      </a:r>
                      <a:endParaRPr lang="en-GB" dirty="0"/>
                    </a:p>
                  </a:txBody>
                  <a:tcPr/>
                </a:tc>
                <a:tc>
                  <a:txBody>
                    <a:bodyPr/>
                    <a:lstStyle/>
                    <a:p>
                      <a:r>
                        <a:rPr lang="en-US" dirty="0" smtClean="0"/>
                        <a:t>8.</a:t>
                      </a:r>
                      <a:r>
                        <a:rPr lang="en-US" baseline="0" dirty="0" smtClean="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smtClean="0"/>
                        <a:t>8. Member</a:t>
                      </a:r>
                      <a:r>
                        <a:rPr lang="en-US" baseline="0" dirty="0" smtClean="0"/>
                        <a:t> of operator (.)</a:t>
                      </a:r>
                      <a:endParaRPr lang="en-GB" dirty="0"/>
                    </a:p>
                  </a:txBody>
                  <a:tcPr/>
                </a:tc>
                <a:tc>
                  <a:txBody>
                    <a:bodyPr/>
                    <a:lstStyle/>
                    <a:p>
                      <a:r>
                        <a:rPr lang="en-US" dirty="0" smtClean="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smtClean="0"/>
                        <a:t>9. Constructor creation</a:t>
                      </a:r>
                      <a:endParaRPr lang="en-GB" dirty="0"/>
                    </a:p>
                  </a:txBody>
                  <a:tcPr/>
                </a:tc>
                <a:tc>
                  <a:txBody>
                    <a:bodyPr/>
                    <a:lstStyle/>
                    <a:p>
                      <a:r>
                        <a:rPr lang="en-US" dirty="0" smtClean="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smtClean="0"/>
                        <a:t>10. Object</a:t>
                      </a:r>
                      <a:r>
                        <a:rPr lang="en-US" baseline="0" dirty="0" smtClean="0"/>
                        <a:t> </a:t>
                      </a:r>
                      <a:r>
                        <a:rPr lang="en-US" baseline="0" dirty="0" smtClean="0"/>
                        <a:t>oriented/language concepts</a:t>
                      </a:r>
                      <a:endParaRPr lang="en-GB" dirty="0"/>
                    </a:p>
                  </a:txBody>
                  <a:tcPr/>
                </a:tc>
                <a:tc>
                  <a:txBody>
                    <a:bodyPr/>
                    <a:lstStyle/>
                    <a:p>
                      <a:r>
                        <a:rPr lang="en-US" dirty="0" smtClean="0"/>
                        <a:t>11. Object </a:t>
                      </a:r>
                      <a:r>
                        <a:rPr lang="en-US" dirty="0" smtClean="0"/>
                        <a:t>oriented/language </a:t>
                      </a:r>
                      <a:r>
                        <a:rPr lang="en-US" dirty="0" smtClean="0"/>
                        <a:t>syntax</a:t>
                      </a:r>
                      <a:endParaRPr lang="en-GB" dirty="0"/>
                    </a:p>
                  </a:txBody>
                  <a:tcPr/>
                </a:tc>
                <a:extLst>
                  <a:ext uri="{0D108BD9-81ED-4DB2-BD59-A6C34878D82A}">
                    <a16:rowId xmlns:a16="http://schemas.microsoft.com/office/drawing/2014/main" val="33459850"/>
                  </a:ext>
                </a:extLst>
              </a:tr>
              <a:tr h="370840">
                <a:tc>
                  <a:txBody>
                    <a:bodyPr/>
                    <a:lstStyle/>
                    <a:p>
                      <a:r>
                        <a:rPr lang="en-US" dirty="0" smtClean="0"/>
                        <a:t>11. Primitive</a:t>
                      </a:r>
                      <a:r>
                        <a:rPr lang="en-US" baseline="0" dirty="0" smtClean="0"/>
                        <a:t> data types</a:t>
                      </a:r>
                      <a:endParaRPr lang="en-GB" dirty="0"/>
                    </a:p>
                  </a:txBody>
                  <a:tcPr/>
                </a:tc>
                <a:tc>
                  <a:txBody>
                    <a:bodyPr/>
                    <a:lstStyle/>
                    <a:p>
                      <a:r>
                        <a:rPr lang="en-US" dirty="0" smtClean="0"/>
                        <a:t>12. Advanced data types</a:t>
                      </a:r>
                      <a:endParaRPr lang="en-GB" dirty="0"/>
                    </a:p>
                  </a:txBody>
                  <a:tcPr/>
                </a:tc>
                <a:extLst>
                  <a:ext uri="{0D108BD9-81ED-4DB2-BD59-A6C34878D82A}">
                    <a16:rowId xmlns:a16="http://schemas.microsoft.com/office/drawing/2014/main" val="86062236"/>
                  </a:ext>
                </a:extLst>
              </a:tr>
            </a:tbl>
          </a:graphicData>
        </a:graphic>
      </p:graphicFrame>
    </p:spTree>
    <p:extLst>
      <p:ext uri="{BB962C8B-B14F-4D97-AF65-F5344CB8AC3E}">
        <p14:creationId xmlns:p14="http://schemas.microsoft.com/office/powerpoint/2010/main" val="3955334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4200</TotalTime>
  <Words>927</Words>
  <Application>Microsoft Office PowerPoint</Application>
  <PresentationFormat>On-screen Show (4:3)</PresentationFormat>
  <Paragraphs>184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International study centre</vt:lpstr>
      <vt:lpstr>Outline</vt:lpstr>
      <vt:lpstr>Hello Java</vt:lpstr>
      <vt:lpstr>What is a variable? </vt:lpstr>
      <vt:lpstr>Data Types in Object Oriented Programming</vt:lpstr>
      <vt:lpstr>Java primitive data types</vt:lpstr>
      <vt:lpstr>PowerPoint Presentation</vt:lpstr>
      <vt:lpstr>Java vs C++</vt:lpstr>
      <vt:lpstr>Java vs C++</vt:lpstr>
      <vt:lpstr>Operations in Java are similar to that of C++</vt:lpstr>
      <vt:lpstr>PowerPoint Presentation</vt:lpstr>
      <vt:lpstr>Let’s write a program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Iyalla Alamina (Researcher)</cp:lastModifiedBy>
  <cp:revision>53</cp:revision>
  <dcterms:created xsi:type="dcterms:W3CDTF">2020-03-06T14:36:40Z</dcterms:created>
  <dcterms:modified xsi:type="dcterms:W3CDTF">2020-10-15T09:34:03Z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