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45"/>
  </p:notes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76" r:id="rId22"/>
    <p:sldId id="283" r:id="rId23"/>
    <p:sldId id="284" r:id="rId24"/>
    <p:sldId id="295" r:id="rId25"/>
    <p:sldId id="285" r:id="rId26"/>
    <p:sldId id="299" r:id="rId27"/>
    <p:sldId id="310" r:id="rId28"/>
    <p:sldId id="296" r:id="rId29"/>
    <p:sldId id="286" r:id="rId30"/>
    <p:sldId id="303" r:id="rId31"/>
    <p:sldId id="297" r:id="rId32"/>
    <p:sldId id="287" r:id="rId33"/>
    <p:sldId id="305" r:id="rId34"/>
    <p:sldId id="306" r:id="rId35"/>
    <p:sldId id="288" r:id="rId36"/>
    <p:sldId id="289" r:id="rId37"/>
    <p:sldId id="308" r:id="rId38"/>
    <p:sldId id="298" r:id="rId39"/>
    <p:sldId id="290" r:id="rId40"/>
    <p:sldId id="301" r:id="rId41"/>
    <p:sldId id="302" r:id="rId42"/>
    <p:sldId id="304" r:id="rId43"/>
    <p:sldId id="309"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4801-70BC-4C45-ABF4-D245F80D8686}" type="datetimeFigureOut">
              <a:rPr lang="en-GB" smtClean="0"/>
              <a:t>27/10/2020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84F69-81AC-47BC-8B33-3E4AA17FAE51}" type="slidenum">
              <a:rPr lang="en-GB" smtClean="0"/>
              <a:t>‹#›</a:t>
            </a:fld>
            <a:endParaRPr lang="en-GB"/>
          </a:p>
        </p:txBody>
      </p:sp>
    </p:spTree>
    <p:extLst>
      <p:ext uri="{BB962C8B-B14F-4D97-AF65-F5344CB8AC3E}">
        <p14:creationId xmlns:p14="http://schemas.microsoft.com/office/powerpoint/2010/main" val="354153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200" dirty="0"/>
              <a:t> Attributes in a Java interface is final while abstract class variables can be overridden in the sub-class.</a:t>
            </a:r>
          </a:p>
          <a:p>
            <a:pPr>
              <a:buFont typeface="Wingdings" panose="05000000000000000000" pitchFamily="2" charset="2"/>
              <a:buChar char="v"/>
            </a:pPr>
            <a:r>
              <a:rPr lang="en-US" sz="1200" dirty="0"/>
              <a:t> Members of a Java interface are public by default. </a:t>
            </a:r>
          </a:p>
          <a:p>
            <a:pPr>
              <a:buFont typeface="Wingdings" panose="05000000000000000000" pitchFamily="2" charset="2"/>
              <a:buChar char="v"/>
            </a:pPr>
            <a:r>
              <a:rPr lang="en-US" sz="1200" dirty="0"/>
              <a:t> Java interface should be implemented using keyword “implements”; A Java abstract class should be extended using keyword “extends”.</a:t>
            </a:r>
          </a:p>
          <a:p>
            <a:pPr>
              <a:buFont typeface="Wingdings" panose="05000000000000000000" pitchFamily="2" charset="2"/>
              <a:buChar char="v"/>
            </a:pPr>
            <a:r>
              <a:rPr lang="en-US" sz="12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200" dirty="0"/>
              <a:t>A Java class may implement multiple interfaces but it can, however, only extend one class, whether abstract or concrete.</a:t>
            </a:r>
          </a:p>
          <a:p>
            <a:pPr>
              <a:buFont typeface="Wingdings" panose="05000000000000000000" pitchFamily="2" charset="2"/>
              <a:buChar char="v"/>
            </a:pPr>
            <a:r>
              <a:rPr lang="en-US" sz="12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200" dirty="0"/>
              <a:t>In terms of runtime performance,  java abstract classes are faster than slower interfaces as the require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22</a:t>
            </a:fld>
            <a:endParaRPr lang="en-GB"/>
          </a:p>
        </p:txBody>
      </p:sp>
    </p:spTree>
    <p:extLst>
      <p:ext uri="{BB962C8B-B14F-4D97-AF65-F5344CB8AC3E}">
        <p14:creationId xmlns:p14="http://schemas.microsoft.com/office/powerpoint/2010/main" val="56220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Main difference is methods of a Java interface are implicitly abstract and cannot have implementations. A Java abstract class can have instance methods that implements a default behavior.</a:t>
            </a:r>
          </a:p>
          <a:p>
            <a:pPr>
              <a:buFont typeface="Wingdings" panose="05000000000000000000" pitchFamily="2" charset="2"/>
              <a:buChar char="v"/>
            </a:pPr>
            <a:r>
              <a:rPr lang="en-US" sz="1200" dirty="0"/>
              <a:t>Variables declared in a Java interface is by default final. An  abstract class may contain non-final variables.</a:t>
            </a:r>
          </a:p>
          <a:p>
            <a:pPr>
              <a:buFont typeface="Wingdings" panose="05000000000000000000" pitchFamily="2" charset="2"/>
              <a:buChar char="v"/>
            </a:pPr>
            <a:r>
              <a:rPr lang="en-US" sz="1200" dirty="0"/>
              <a:t>Members of a Java interface are public by default. A Java abstract class can have the usual flavors of class members like private, protected, etc..</a:t>
            </a:r>
          </a:p>
          <a:p>
            <a:pPr>
              <a:buFont typeface="Wingdings" panose="05000000000000000000" pitchFamily="2" charset="2"/>
              <a:buChar char="v"/>
            </a:pPr>
            <a:r>
              <a:rPr lang="en-US" sz="1200" dirty="0"/>
              <a:t>Java interface should be implemented using keyword “implements”; A Java abstract class should be extended using keyword “extends”.</a:t>
            </a:r>
          </a:p>
          <a:p>
            <a:pPr>
              <a:buFont typeface="Wingdings" panose="05000000000000000000" pitchFamily="2" charset="2"/>
              <a:buChar char="v"/>
            </a:pPr>
            <a:r>
              <a:rPr lang="en-US" sz="1200" dirty="0"/>
              <a:t>An interface can extend another Java interface only, an abstract class can extend another Java class and implement multiple Java interfaces.</a:t>
            </a:r>
          </a:p>
          <a:p>
            <a:pPr>
              <a:buFont typeface="Wingdings" panose="05000000000000000000" pitchFamily="2" charset="2"/>
              <a:buChar char="v"/>
            </a:pPr>
            <a:r>
              <a:rPr lang="en-US" sz="1200" dirty="0"/>
              <a:t>A Java class can implement multiple interfaces but it can extend only one abstract class.</a:t>
            </a:r>
          </a:p>
          <a:p>
            <a:pPr>
              <a:buFont typeface="Wingdings" panose="05000000000000000000" pitchFamily="2" charset="2"/>
              <a:buChar char="v"/>
            </a:pPr>
            <a:r>
              <a:rPr lang="en-US" sz="1200" dirty="0"/>
              <a:t>Interface is absolutely abstract and cannot be instantiated; A Java abstract class also cannot be instantiated, but can be invoked if a main() exists.</a:t>
            </a:r>
          </a:p>
          <a:p>
            <a:pPr>
              <a:buFont typeface="Wingdings" panose="05000000000000000000" pitchFamily="2" charset="2"/>
              <a:buChar char="v"/>
            </a:pPr>
            <a:r>
              <a:rPr lang="en-US" sz="1200" dirty="0"/>
              <a:t>In comparison with java abstract classes, java interfaces are slow as it requires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23</a:t>
            </a:fld>
            <a:endParaRPr lang="en-GB"/>
          </a:p>
        </p:txBody>
      </p:sp>
    </p:spTree>
    <p:extLst>
      <p:ext uri="{BB962C8B-B14F-4D97-AF65-F5344CB8AC3E}">
        <p14:creationId xmlns:p14="http://schemas.microsoft.com/office/powerpoint/2010/main" val="322229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27/10/2020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27/10/2020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27/10/2020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27/10/2020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uddersfield.brightspace.com/d2l/le/content/83234/viewContent/525112/Vie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0.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10" Type="http://schemas.openxmlformats.org/officeDocument/2006/relationships/image" Target="../media/image11.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
        <p:nvSpPr>
          <p:cNvPr id="4" name="Oval 3">
            <a:extLst>
              <a:ext uri="{FF2B5EF4-FFF2-40B4-BE49-F238E27FC236}">
                <a16:creationId xmlns:a16="http://schemas.microsoft.com/office/drawing/2014/main" id="{2EEBC158-EBD2-402C-8B89-24A556AF58EC}"/>
              </a:ext>
            </a:extLst>
          </p:cNvPr>
          <p:cNvSpPr/>
          <p:nvPr/>
        </p:nvSpPr>
        <p:spPr>
          <a:xfrm>
            <a:off x="3403949" y="316267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2007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
        <p:nvSpPr>
          <p:cNvPr id="4" name="Oval 3">
            <a:extLst>
              <a:ext uri="{FF2B5EF4-FFF2-40B4-BE49-F238E27FC236}">
                <a16:creationId xmlns:a16="http://schemas.microsoft.com/office/drawing/2014/main" id="{48769841-4642-4084-B26E-9B92D4BBD59A}"/>
              </a:ext>
            </a:extLst>
          </p:cNvPr>
          <p:cNvSpPr/>
          <p:nvPr/>
        </p:nvSpPr>
        <p:spPr>
          <a:xfrm>
            <a:off x="4330149" y="35912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015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iagram&#10;&#10;Description automatically generated">
            <a:extLst>
              <a:ext uri="{FF2B5EF4-FFF2-40B4-BE49-F238E27FC236}">
                <a16:creationId xmlns:a16="http://schemas.microsoft.com/office/drawing/2014/main" id="{879FAF51-A109-4FFC-B8D5-B60449BF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4" name="Rectangle: Rounded Corners 3">
            <a:extLst>
              <a:ext uri="{FF2B5EF4-FFF2-40B4-BE49-F238E27FC236}">
                <a16:creationId xmlns:a16="http://schemas.microsoft.com/office/drawing/2014/main" id="{1C2D8008-3788-428A-84B0-B1569139B420}"/>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3414201" y="773384"/>
            <a:ext cx="1364652" cy="148008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AD31EF4-DA3D-4D0F-91AA-4F7E7468C835}"/>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88620D2-0859-46C6-968C-D33AFC6267AF}"/>
              </a:ext>
            </a:extLst>
          </p:cNvPr>
          <p:cNvGrpSpPr/>
          <p:nvPr/>
        </p:nvGrpSpPr>
        <p:grpSpPr>
          <a:xfrm>
            <a:off x="1488348" y="637932"/>
            <a:ext cx="6220030" cy="5694927"/>
            <a:chOff x="1488348" y="647359"/>
            <a:chExt cx="6220030" cy="5694927"/>
          </a:xfrm>
        </p:grpSpPr>
        <p:pic>
          <p:nvPicPr>
            <p:cNvPr id="13" name="Content Placeholder 11" descr="Diagram&#10;&#10;Description automatically generated">
              <a:extLst>
                <a:ext uri="{FF2B5EF4-FFF2-40B4-BE49-F238E27FC236}">
                  <a16:creationId xmlns:a16="http://schemas.microsoft.com/office/drawing/2014/main" id="{11229C33-B78A-4E7B-B72E-20F5E777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a:prstGeom prst="rect">
              <a:avLst/>
            </a:prstGeom>
          </p:spPr>
        </p:pic>
        <p:sp>
          <p:nvSpPr>
            <p:cNvPr id="14" name="Rectangle: Rounded Corners 13">
              <a:extLst>
                <a:ext uri="{FF2B5EF4-FFF2-40B4-BE49-F238E27FC236}">
                  <a16:creationId xmlns:a16="http://schemas.microsoft.com/office/drawing/2014/main" id="{892E1E6F-8E94-47EB-8CB9-EDCADAC8EBB8}"/>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A4C82CE-0F0B-4B2F-8DEF-2FDFED286ABB}"/>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2DA2E10-0511-4575-B90E-5147FDEAE68F}"/>
                </a:ext>
              </a:extLst>
            </p:cNvPr>
            <p:cNvSpPr/>
            <p:nvPr/>
          </p:nvSpPr>
          <p:spPr>
            <a:xfrm>
              <a:off x="3317027" y="647359"/>
              <a:ext cx="1559000" cy="173213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763D24B-D8B4-44B2-A67C-977AB4328588}"/>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188613F6-BEB8-4027-82BF-71646AF66E7D}"/>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3" name="Oval 2">
            <a:extLst>
              <a:ext uri="{FF2B5EF4-FFF2-40B4-BE49-F238E27FC236}">
                <a16:creationId xmlns:a16="http://schemas.microsoft.com/office/drawing/2014/main" id="{A92B2579-F368-4E64-8D09-F79D0CBFA8B6}"/>
              </a:ext>
            </a:extLst>
          </p:cNvPr>
          <p:cNvSpPr/>
          <p:nvPr/>
        </p:nvSpPr>
        <p:spPr>
          <a:xfrm>
            <a:off x="2079839" y="2555804"/>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721815" y="442928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28AA7D9-79BF-470B-9676-01A5AA741C13}"/>
              </a:ext>
            </a:extLst>
          </p:cNvPr>
          <p:cNvSpPr/>
          <p:nvPr/>
        </p:nvSpPr>
        <p:spPr>
          <a:xfrm>
            <a:off x="4607449" y="340857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sp>
        <p:nvSpPr>
          <p:cNvPr id="21" name="Freeform: Shape 20">
            <a:extLst>
              <a:ext uri="{FF2B5EF4-FFF2-40B4-BE49-F238E27FC236}">
                <a16:creationId xmlns:a16="http://schemas.microsoft.com/office/drawing/2014/main" id="{20807772-39D4-4CA4-B29B-2EC34D282196}"/>
              </a:ext>
            </a:extLst>
          </p:cNvPr>
          <p:cNvSpPr/>
          <p:nvPr/>
        </p:nvSpPr>
        <p:spPr>
          <a:xfrm>
            <a:off x="3990816" y="3335817"/>
            <a:ext cx="1206817" cy="1206817"/>
          </a:xfrm>
          <a:custGeom>
            <a:avLst/>
            <a:gdLst>
              <a:gd name="connsiteX0" fmla="*/ 0 w 1206817"/>
              <a:gd name="connsiteY0" fmla="*/ 201140 h 1206817"/>
              <a:gd name="connsiteX1" fmla="*/ 201140 w 1206817"/>
              <a:gd name="connsiteY1" fmla="*/ 0 h 1206817"/>
              <a:gd name="connsiteX2" fmla="*/ 1005677 w 1206817"/>
              <a:gd name="connsiteY2" fmla="*/ 0 h 1206817"/>
              <a:gd name="connsiteX3" fmla="*/ 1206817 w 1206817"/>
              <a:gd name="connsiteY3" fmla="*/ 201140 h 1206817"/>
              <a:gd name="connsiteX4" fmla="*/ 1206817 w 1206817"/>
              <a:gd name="connsiteY4" fmla="*/ 1005677 h 1206817"/>
              <a:gd name="connsiteX5" fmla="*/ 1005677 w 1206817"/>
              <a:gd name="connsiteY5" fmla="*/ 1206817 h 1206817"/>
              <a:gd name="connsiteX6" fmla="*/ 201140 w 1206817"/>
              <a:gd name="connsiteY6" fmla="*/ 1206817 h 1206817"/>
              <a:gd name="connsiteX7" fmla="*/ 0 w 1206817"/>
              <a:gd name="connsiteY7" fmla="*/ 1005677 h 1206817"/>
              <a:gd name="connsiteX8" fmla="*/ 0 w 1206817"/>
              <a:gd name="connsiteY8" fmla="*/ 201140 h 12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817" h="1206817">
                <a:moveTo>
                  <a:pt x="0" y="201140"/>
                </a:moveTo>
                <a:cubicBezTo>
                  <a:pt x="0" y="90053"/>
                  <a:pt x="90053" y="0"/>
                  <a:pt x="201140" y="0"/>
                </a:cubicBezTo>
                <a:lnTo>
                  <a:pt x="1005677" y="0"/>
                </a:lnTo>
                <a:cubicBezTo>
                  <a:pt x="1116764" y="0"/>
                  <a:pt x="1206817" y="90053"/>
                  <a:pt x="1206817" y="201140"/>
                </a:cubicBezTo>
                <a:lnTo>
                  <a:pt x="1206817" y="1005677"/>
                </a:lnTo>
                <a:cubicBezTo>
                  <a:pt x="1206817" y="1116764"/>
                  <a:pt x="1116764" y="1206817"/>
                  <a:pt x="1005677" y="1206817"/>
                </a:cubicBezTo>
                <a:lnTo>
                  <a:pt x="201140" y="1206817"/>
                </a:lnTo>
                <a:cubicBezTo>
                  <a:pt x="90053" y="1206817"/>
                  <a:pt x="0" y="1116764"/>
                  <a:pt x="0" y="1005677"/>
                </a:cubicBezTo>
                <a:lnTo>
                  <a:pt x="0" y="2011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252" tIns="112252" rIns="112252" bIns="112252"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p:txBody>
      </p:sp>
      <p:sp>
        <p:nvSpPr>
          <p:cNvPr id="22" name="Freeform: Shape 21">
            <a:extLst>
              <a:ext uri="{FF2B5EF4-FFF2-40B4-BE49-F238E27FC236}">
                <a16:creationId xmlns:a16="http://schemas.microsoft.com/office/drawing/2014/main" id="{0260F1DB-5F89-42D7-87C9-48CCF9DD8F3A}"/>
              </a:ext>
            </a:extLst>
          </p:cNvPr>
          <p:cNvSpPr/>
          <p:nvPr/>
        </p:nvSpPr>
        <p:spPr>
          <a:xfrm rot="16200000">
            <a:off x="4274080" y="3015673"/>
            <a:ext cx="640288" cy="0"/>
          </a:xfrm>
          <a:custGeom>
            <a:avLst/>
            <a:gdLst/>
            <a:ahLst/>
            <a:cxnLst/>
            <a:rect l="0" t="0" r="0" b="0"/>
            <a:pathLst>
              <a:path>
                <a:moveTo>
                  <a:pt x="0" y="0"/>
                </a:moveTo>
                <a:lnTo>
                  <a:pt x="64028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3D04F30A-5CF4-4965-8A04-50FE8965224C}"/>
              </a:ext>
            </a:extLst>
          </p:cNvPr>
          <p:cNvSpPr/>
          <p:nvPr/>
        </p:nvSpPr>
        <p:spPr>
          <a:xfrm>
            <a:off x="4189941" y="1886960"/>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p:txBody>
      </p:sp>
      <p:sp>
        <p:nvSpPr>
          <p:cNvPr id="24" name="Freeform: Shape 23">
            <a:extLst>
              <a:ext uri="{FF2B5EF4-FFF2-40B4-BE49-F238E27FC236}">
                <a16:creationId xmlns:a16="http://schemas.microsoft.com/office/drawing/2014/main" id="{7E169114-5CE4-4E7C-AEAF-7973805A4EAE}"/>
              </a:ext>
            </a:extLst>
          </p:cNvPr>
          <p:cNvSpPr/>
          <p:nvPr/>
        </p:nvSpPr>
        <p:spPr>
          <a:xfrm rot="19285714">
            <a:off x="5158462"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1AFFA28-3461-405C-98FA-5DF3EA179519}"/>
              </a:ext>
            </a:extLst>
          </p:cNvPr>
          <p:cNvSpPr/>
          <p:nvPr/>
        </p:nvSpPr>
        <p:spPr>
          <a:xfrm>
            <a:off x="5478385"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2491" tIns="72491" rIns="72491" bIns="72491"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p:txBody>
      </p:sp>
      <p:sp>
        <p:nvSpPr>
          <p:cNvPr id="26" name="Freeform: Shape 25">
            <a:extLst>
              <a:ext uri="{FF2B5EF4-FFF2-40B4-BE49-F238E27FC236}">
                <a16:creationId xmlns:a16="http://schemas.microsoft.com/office/drawing/2014/main" id="{6FC91B8E-E0A1-4F39-9123-954FA6AD7938}"/>
              </a:ext>
            </a:extLst>
          </p:cNvPr>
          <p:cNvSpPr/>
          <p:nvPr/>
        </p:nvSpPr>
        <p:spPr>
          <a:xfrm rot="771429">
            <a:off x="5189931"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4D08AE7C-AB26-43D5-8388-6C3AC44A99CD}"/>
              </a:ext>
            </a:extLst>
          </p:cNvPr>
          <p:cNvSpPr/>
          <p:nvPr/>
        </p:nvSpPr>
        <p:spPr>
          <a:xfrm>
            <a:off x="5796604"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p:txBody>
      </p:sp>
      <p:sp>
        <p:nvSpPr>
          <p:cNvPr id="28" name="Freeform: Shape 27">
            <a:extLst>
              <a:ext uri="{FF2B5EF4-FFF2-40B4-BE49-F238E27FC236}">
                <a16:creationId xmlns:a16="http://schemas.microsoft.com/office/drawing/2014/main" id="{849451A2-C6EC-40A8-BAD0-B354BAA71460}"/>
              </a:ext>
            </a:extLst>
          </p:cNvPr>
          <p:cNvSpPr/>
          <p:nvPr/>
        </p:nvSpPr>
        <p:spPr>
          <a:xfrm rot="3857143">
            <a:off x="4734924"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a16="http://schemas.microsoft.com/office/drawing/2014/main" id="{90666F21-E133-4881-A741-12CC092CF77A}"/>
              </a:ext>
            </a:extLst>
          </p:cNvPr>
          <p:cNvSpPr/>
          <p:nvPr/>
        </p:nvSpPr>
        <p:spPr>
          <a:xfrm>
            <a:off x="4904973"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2651" tIns="82651" rIns="82651" bIns="82651"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p:txBody>
      </p:sp>
      <p:sp>
        <p:nvSpPr>
          <p:cNvPr id="30" name="Freeform: Shape 29">
            <a:extLst>
              <a:ext uri="{FF2B5EF4-FFF2-40B4-BE49-F238E27FC236}">
                <a16:creationId xmlns:a16="http://schemas.microsoft.com/office/drawing/2014/main" id="{B6F74D58-5573-43D7-BB14-4310A40A2C3A}"/>
              </a:ext>
            </a:extLst>
          </p:cNvPr>
          <p:cNvSpPr/>
          <p:nvPr/>
        </p:nvSpPr>
        <p:spPr>
          <a:xfrm rot="6942857">
            <a:off x="3923998"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Shape 30">
            <a:extLst>
              <a:ext uri="{FF2B5EF4-FFF2-40B4-BE49-F238E27FC236}">
                <a16:creationId xmlns:a16="http://schemas.microsoft.com/office/drawing/2014/main" id="{21B3CACE-C819-4AE1-87FA-249612B5B6D3}"/>
              </a:ext>
            </a:extLst>
          </p:cNvPr>
          <p:cNvSpPr/>
          <p:nvPr/>
        </p:nvSpPr>
        <p:spPr>
          <a:xfrm>
            <a:off x="3474908"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351" tIns="95351" rIns="95351" bIns="95351"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p:txBody>
      </p:sp>
      <p:sp>
        <p:nvSpPr>
          <p:cNvPr id="32" name="Freeform: Shape 31">
            <a:extLst>
              <a:ext uri="{FF2B5EF4-FFF2-40B4-BE49-F238E27FC236}">
                <a16:creationId xmlns:a16="http://schemas.microsoft.com/office/drawing/2014/main" id="{4C1519A8-A706-4163-B23C-2D69B724961C}"/>
              </a:ext>
            </a:extLst>
          </p:cNvPr>
          <p:cNvSpPr/>
          <p:nvPr/>
        </p:nvSpPr>
        <p:spPr>
          <a:xfrm rot="10028571">
            <a:off x="3384143"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06C633B4-70F8-430F-8A28-3AAE328524B6}"/>
              </a:ext>
            </a:extLst>
          </p:cNvPr>
          <p:cNvSpPr/>
          <p:nvPr/>
        </p:nvSpPr>
        <p:spPr>
          <a:xfrm>
            <a:off x="2583277"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31" tIns="62331" rIns="62331" bIns="62331"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p:txBody>
      </p:sp>
      <p:sp>
        <p:nvSpPr>
          <p:cNvPr id="34" name="Freeform: Shape 33">
            <a:extLst>
              <a:ext uri="{FF2B5EF4-FFF2-40B4-BE49-F238E27FC236}">
                <a16:creationId xmlns:a16="http://schemas.microsoft.com/office/drawing/2014/main" id="{9F8DB2CD-2D4A-4535-A384-729859A116C8}"/>
              </a:ext>
            </a:extLst>
          </p:cNvPr>
          <p:cNvSpPr/>
          <p:nvPr/>
        </p:nvSpPr>
        <p:spPr>
          <a:xfrm rot="13114286">
            <a:off x="3670893"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52949CAC-98B2-4CE4-8937-5E2744E558A7}"/>
              </a:ext>
            </a:extLst>
          </p:cNvPr>
          <p:cNvSpPr/>
          <p:nvPr/>
        </p:nvSpPr>
        <p:spPr>
          <a:xfrm>
            <a:off x="2901497"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9951" tIns="69951" rIns="69951" bIns="69951"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p:txBody>
      </p:sp>
    </p:spTree>
    <p:extLst>
      <p:ext uri="{BB962C8B-B14F-4D97-AF65-F5344CB8AC3E}">
        <p14:creationId xmlns:p14="http://schemas.microsoft.com/office/powerpoint/2010/main" val="3183160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1"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03F55FCA-1A0D-4B88-9A4A-037E5CDB0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579" y="749511"/>
            <a:ext cx="6464439" cy="5859676"/>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sp>
        <p:nvSpPr>
          <p:cNvPr id="8" name="Rectangle: Rounded Corners 7">
            <a:extLst>
              <a:ext uri="{FF2B5EF4-FFF2-40B4-BE49-F238E27FC236}">
                <a16:creationId xmlns:a16="http://schemas.microsoft.com/office/drawing/2014/main" id="{F244680D-B262-4E3C-80CE-35077202ECAB}"/>
              </a:ext>
            </a:extLst>
          </p:cNvPr>
          <p:cNvSpPr/>
          <p:nvPr/>
        </p:nvSpPr>
        <p:spPr>
          <a:xfrm>
            <a:off x="2981442" y="2416327"/>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1C9794E4-7298-4255-AF69-D8B41FAE1CBB}"/>
              </a:ext>
            </a:extLst>
          </p:cNvPr>
          <p:cNvSpPr/>
          <p:nvPr/>
        </p:nvSpPr>
        <p:spPr>
          <a:xfrm>
            <a:off x="3894144" y="335839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265022" y="305036"/>
            <a:ext cx="8293137" cy="1450757"/>
          </a:xfrm>
        </p:spPr>
        <p:txBody>
          <a:bodyPr/>
          <a:lstStyle/>
          <a:p>
            <a:r>
              <a:rPr lang="en-GB" dirty="0"/>
              <a:t>Interface vs Abstract class</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sz="half" idx="1"/>
          </p:nvPr>
        </p:nvSpPr>
        <p:spPr>
          <a:xfrm>
            <a:off x="247338" y="1845734"/>
            <a:ext cx="8626839" cy="4375184"/>
          </a:xfrm>
        </p:spPr>
        <p:txBody>
          <a:bodyPr>
            <a:noAutofit/>
          </a:bodyPr>
          <a:lstStyle/>
          <a:p>
            <a:pPr>
              <a:buFont typeface="Wingdings" panose="05000000000000000000" pitchFamily="2" charset="2"/>
              <a:buChar char="v"/>
            </a:pPr>
            <a:r>
              <a:rPr lang="en-GB" sz="1600" dirty="0"/>
              <a:t> </a:t>
            </a:r>
            <a:r>
              <a:rPr lang="en-US" sz="16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600" dirty="0"/>
              <a:t> Attributes in a Java interface is final while abstract class variables can be overridden in the sub-class.</a:t>
            </a:r>
          </a:p>
          <a:p>
            <a:pPr>
              <a:buFont typeface="Wingdings" panose="05000000000000000000" pitchFamily="2" charset="2"/>
              <a:buChar char="v"/>
            </a:pPr>
            <a:r>
              <a:rPr lang="en-US" sz="1600" dirty="0"/>
              <a:t> Members of a Java interface are public by default. </a:t>
            </a:r>
          </a:p>
          <a:p>
            <a:pPr>
              <a:buFont typeface="Wingdings" panose="05000000000000000000" pitchFamily="2" charset="2"/>
              <a:buChar char="v"/>
            </a:pPr>
            <a:r>
              <a:rPr lang="en-US" sz="1600" dirty="0"/>
              <a:t> Java interface should be implemented using keyword “implements”; A Java abstract class should be extended using keyword “extends”.</a:t>
            </a:r>
          </a:p>
          <a:p>
            <a:pPr>
              <a:buFont typeface="Wingdings" panose="05000000000000000000" pitchFamily="2" charset="2"/>
              <a:buChar char="v"/>
            </a:pPr>
            <a:r>
              <a:rPr lang="en-US" sz="16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600" dirty="0"/>
              <a:t>A Java class may implement multiple interfaces but it can, however, only extend one class, whether abstract or concrete.</a:t>
            </a:r>
          </a:p>
          <a:p>
            <a:pPr>
              <a:buFont typeface="Wingdings" panose="05000000000000000000" pitchFamily="2" charset="2"/>
              <a:buChar char="v"/>
            </a:pPr>
            <a:r>
              <a:rPr lang="en-US" sz="16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600" dirty="0"/>
              <a:t>In terms of runtime performance,  java abstract classes are faster than slower interfaces as the require extra indirection</a:t>
            </a:r>
            <a:endParaRPr lang="en-GB" sz="1600" dirty="0"/>
          </a:p>
        </p:txBody>
      </p:sp>
      <p:sp>
        <p:nvSpPr>
          <p:cNvPr id="7" name="Content Placeholder 6">
            <a:extLst>
              <a:ext uri="{FF2B5EF4-FFF2-40B4-BE49-F238E27FC236}">
                <a16:creationId xmlns:a16="http://schemas.microsoft.com/office/drawing/2014/main" id="{E602FE4B-4C2F-430F-BD07-023B778DD095}"/>
              </a:ext>
            </a:extLst>
          </p:cNvPr>
          <p:cNvSpPr>
            <a:spLocks noGrp="1"/>
          </p:cNvSpPr>
          <p:nvPr>
            <p:ph sz="half" idx="2"/>
          </p:nvPr>
        </p:nvSpPr>
        <p:spPr>
          <a:xfrm>
            <a:off x="0" y="6400800"/>
            <a:ext cx="9144000" cy="457200"/>
          </a:xfrm>
        </p:spPr>
        <p:txBody>
          <a:bodyPr>
            <a:normAutofit fontScale="55000" lnSpcReduction="20000"/>
          </a:bodyPr>
          <a:lstStyle/>
          <a:p>
            <a:r>
              <a:rPr lang="en-GB" dirty="0"/>
              <a:t>https://javapapers.com/core-java/abstract-and-interface-core-java-2/difference-between-a-java-interface-and-a-java-abstract-class/#:~:text=Main%20difference%20is%20methods%20of,that%20implements%20a%20default%20behavior.&amp;text=An%20abstract%20class%20may%20contain,interface%20are%20public%20by%20default. </a:t>
            </a:r>
          </a:p>
        </p:txBody>
      </p:sp>
    </p:spTree>
    <p:extLst>
      <p:ext uri="{BB962C8B-B14F-4D97-AF65-F5344CB8AC3E}">
        <p14:creationId xmlns:p14="http://schemas.microsoft.com/office/powerpoint/2010/main" val="2049027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Abstract class diagram</a:t>
            </a:r>
          </a:p>
        </p:txBody>
      </p:sp>
      <p:pic>
        <p:nvPicPr>
          <p:cNvPr id="7" name="Content Placeholder 6">
            <a:extLst>
              <a:ext uri="{FF2B5EF4-FFF2-40B4-BE49-F238E27FC236}">
                <a16:creationId xmlns:a16="http://schemas.microsoft.com/office/drawing/2014/main" id="{5705ACE4-9E59-4DB7-8EAB-91192765C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856" y="1031163"/>
            <a:ext cx="1896654" cy="4890293"/>
          </a:xfrm>
        </p:spPr>
      </p:pic>
      <p:sp>
        <p:nvSpPr>
          <p:cNvPr id="4" name="Oval 3">
            <a:extLst>
              <a:ext uri="{FF2B5EF4-FFF2-40B4-BE49-F238E27FC236}">
                <a16:creationId xmlns:a16="http://schemas.microsoft.com/office/drawing/2014/main" id="{2B479CC1-268A-454A-BB7E-BD9F27035389}"/>
              </a:ext>
            </a:extLst>
          </p:cNvPr>
          <p:cNvSpPr/>
          <p:nvPr/>
        </p:nvSpPr>
        <p:spPr>
          <a:xfrm>
            <a:off x="4216183" y="3476309"/>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2392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pic>
        <p:nvPicPr>
          <p:cNvPr id="5" name="Content Placeholder 4" descr="A picture containing clock, object&#10;&#10;Description automatically generated">
            <a:extLst>
              <a:ext uri="{FF2B5EF4-FFF2-40B4-BE49-F238E27FC236}">
                <a16:creationId xmlns:a16="http://schemas.microsoft.com/office/drawing/2014/main" id="{590A5816-023B-4C3D-8588-2B175A59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40" y="3286126"/>
            <a:ext cx="6738570" cy="1143000"/>
          </a:xfrm>
        </p:spPr>
      </p:pic>
      <p:sp>
        <p:nvSpPr>
          <p:cNvPr id="4" name="Oval 3">
            <a:extLst>
              <a:ext uri="{FF2B5EF4-FFF2-40B4-BE49-F238E27FC236}">
                <a16:creationId xmlns:a16="http://schemas.microsoft.com/office/drawing/2014/main" id="{E1747CBA-10ED-456C-945F-14CD37478A28}"/>
              </a:ext>
            </a:extLst>
          </p:cNvPr>
          <p:cNvSpPr/>
          <p:nvPr/>
        </p:nvSpPr>
        <p:spPr>
          <a:xfrm>
            <a:off x="3903568" y="383877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4945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7" name="Content Placeholder 6" descr="Diagram&#10;&#10;Description automatically generated">
            <a:extLst>
              <a:ext uri="{FF2B5EF4-FFF2-40B4-BE49-F238E27FC236}">
                <a16:creationId xmlns:a16="http://schemas.microsoft.com/office/drawing/2014/main" id="{7F3BD193-2C63-417A-B014-F0C2CA87A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856192"/>
            <a:ext cx="6014300" cy="5451648"/>
          </a:xfrm>
        </p:spPr>
      </p:pic>
    </p:spTree>
    <p:extLst>
      <p:ext uri="{BB962C8B-B14F-4D97-AF65-F5344CB8AC3E}">
        <p14:creationId xmlns:p14="http://schemas.microsoft.com/office/powerpoint/2010/main" val="10284486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59" y="1788584"/>
            <a:ext cx="7908811" cy="4023360"/>
          </a:xfrm>
        </p:spPr>
        <p:txBody>
          <a:bodyPr>
            <a:noAutofit/>
          </a:bodyPr>
          <a:lstStyle/>
          <a:p>
            <a:pPr>
              <a:spcBef>
                <a:spcPts val="600"/>
              </a:spcBef>
              <a:buFont typeface="Wingdings" panose="05000000000000000000" pitchFamily="2" charset="2"/>
              <a:buChar char="v"/>
            </a:pPr>
            <a:r>
              <a:rPr lang="en-GB" sz="2400" dirty="0"/>
              <a:t> In C++ there are a lot of functions and objects a programmer can import from the C++ standard library</a:t>
            </a:r>
          </a:p>
          <a:p>
            <a:pPr>
              <a:spcBef>
                <a:spcPts val="600"/>
              </a:spcBef>
              <a:buFont typeface="Wingdings" panose="05000000000000000000" pitchFamily="2" charset="2"/>
              <a:buChar char="v"/>
            </a:pPr>
            <a:r>
              <a:rPr lang="en-GB" sz="2400" dirty="0"/>
              <a:t> Java has a rich library which consists of packages and classes.  </a:t>
            </a:r>
          </a:p>
          <a:p>
            <a:pPr>
              <a:spcBef>
                <a:spcPts val="600"/>
              </a:spcBef>
              <a:buFont typeface="Wingdings" panose="05000000000000000000" pitchFamily="2" charset="2"/>
              <a:buChar char="v"/>
            </a:pPr>
            <a:r>
              <a:rPr lang="en-GB" sz="2400" dirty="0"/>
              <a:t> You can study this in-depth by using the link provided at the end of the slides.</a:t>
            </a:r>
          </a:p>
          <a:p>
            <a:pPr>
              <a:spcBef>
                <a:spcPts val="600"/>
              </a:spcBef>
              <a:buFont typeface="Wingdings" panose="05000000000000000000" pitchFamily="2" charset="2"/>
              <a:buChar char="v"/>
            </a:pPr>
            <a:r>
              <a:rPr lang="en-GB" sz="2400" dirty="0"/>
              <a:t> Two common packages referred to in this bootcamp is the </a:t>
            </a:r>
            <a:r>
              <a:rPr lang="en-GB" sz="2400" dirty="0" err="1"/>
              <a:t>java.lang</a:t>
            </a:r>
            <a:r>
              <a:rPr lang="en-GB" sz="2400" dirty="0"/>
              <a:t> package and the </a:t>
            </a:r>
            <a:r>
              <a:rPr lang="en-GB" sz="2400" dirty="0" err="1"/>
              <a:t>java.util</a:t>
            </a:r>
            <a:r>
              <a:rPr lang="en-GB" sz="2400" dirty="0"/>
              <a:t> package.</a:t>
            </a:r>
          </a:p>
          <a:p>
            <a:pPr>
              <a:spcBef>
                <a:spcPts val="600"/>
              </a:spcBef>
              <a:buFont typeface="Wingdings" panose="05000000000000000000" pitchFamily="2" charset="2"/>
              <a:buChar char="v"/>
            </a:pPr>
            <a:r>
              <a:rPr lang="en-GB" sz="2400" dirty="0"/>
              <a:t> The </a:t>
            </a:r>
            <a:r>
              <a:rPr lang="en-GB" sz="2400" dirty="0" err="1"/>
              <a:t>java.lang</a:t>
            </a:r>
            <a:r>
              <a:rPr lang="en-GB" sz="2400" dirty="0"/>
              <a:t> package is automatically imported by the java compiler and contains classes like the System class we use for console output and the Math class.</a:t>
            </a:r>
          </a:p>
          <a:p>
            <a:pPr>
              <a:spcBef>
                <a:spcPts val="600"/>
              </a:spcBef>
              <a:buFont typeface="Wingdings" panose="05000000000000000000" pitchFamily="2" charset="2"/>
              <a:buChar char="v"/>
            </a:pPr>
            <a:r>
              <a:rPr lang="en-GB" sz="2400" dirty="0"/>
              <a:t> The </a:t>
            </a:r>
            <a:r>
              <a:rPr lang="en-GB" sz="2400" dirty="0" err="1"/>
              <a:t>java.util</a:t>
            </a:r>
            <a:r>
              <a:rPr lang="en-GB" sz="2400" dirty="0"/>
              <a:t> classes have special utility classes including the Collection package we consider in a later lesson </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 calcmode="lin" valueType="num">
                                      <p:cBhvr additive="base">
                                        <p:cTn id="8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 calcmode="lin" valueType="num">
                                      <p:cBhvr additive="base">
                                        <p:cTn id="9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 calcmode="lin" valueType="num">
                                      <p:cBhvr additive="base">
                                        <p:cTn id="9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 calcmode="lin" valueType="num">
                                      <p:cBhvr additive="base">
                                        <p:cTn id="10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8" end="8"/>
                                            </p:txEl>
                                          </p:spTgt>
                                        </p:tgtEl>
                                        <p:attrNameLst>
                                          <p:attrName>style.visibility</p:attrName>
                                        </p:attrNameLst>
                                      </p:cBhvr>
                                      <p:to>
                                        <p:strVal val="visible"/>
                                      </p:to>
                                    </p:set>
                                    <p:anim calcmode="lin" valueType="num">
                                      <p:cBhvr additive="base">
                                        <p:cTn id="10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02302"/>
          </a:xfrm>
        </p:spPr>
        <p:txBody>
          <a:bodyPr>
            <a:normAutofit fontScale="90000"/>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a:xfrm>
            <a:off x="822960" y="988906"/>
            <a:ext cx="8035290" cy="4783243"/>
          </a:xfrm>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 of copper=1.678x10</a:t>
            </a:r>
            <a:r>
              <a:rPr lang="en-GB" baseline="30000" dirty="0"/>
              <a:t>-8</a:t>
            </a:r>
            <a:r>
              <a:rPr lang="en-GB" dirty="0">
                <a:sym typeface="Symbol" panose="05050102010706020507" pitchFamily="18" charset="2"/>
              </a:rPr>
              <a:t>m</a:t>
            </a:r>
            <a:endParaRPr lang="en-GB" dirty="0"/>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Write a program to calculate voltages for the following program. </a:t>
            </a:r>
          </a:p>
          <a:p>
            <a:pPr marL="544068" lvl="1" indent="-342900">
              <a:buFont typeface="+mj-lt"/>
              <a:buAutoNum type="arabicPeriod"/>
            </a:pPr>
            <a:r>
              <a:rPr lang="en-GB" dirty="0"/>
              <a:t>A Current of 12A across a Capacitor of 0.5F for 5seconds.</a:t>
            </a:r>
          </a:p>
          <a:p>
            <a:pPr marL="544068" lvl="1" indent="-342900">
              <a:buFont typeface="+mj-lt"/>
              <a:buAutoNum type="arabicPeriod"/>
            </a:pPr>
            <a:r>
              <a:rPr lang="en-GB" dirty="0"/>
              <a:t>Copper length of 1m and cross-sectional area of 0.001m and a current of 10A.</a:t>
            </a:r>
          </a:p>
          <a:p>
            <a:endParaRPr lang="en-GB" dirty="0"/>
          </a:p>
        </p:txBody>
      </p:sp>
    </p:spTree>
    <p:extLst>
      <p:ext uri="{BB962C8B-B14F-4D97-AF65-F5344CB8AC3E}">
        <p14:creationId xmlns:p14="http://schemas.microsoft.com/office/powerpoint/2010/main" val="205721336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 (advanced)</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 code can be found </a:t>
            </a:r>
            <a:r>
              <a:rPr lang="en-GB" dirty="0">
                <a:hlinkClick r:id="rId3"/>
              </a:rPr>
              <a:t>here</a:t>
            </a:r>
            <a:endParaRPr lang="en-GB" dirty="0"/>
          </a:p>
        </p:txBody>
      </p:sp>
    </p:spTree>
    <p:extLst>
      <p:ext uri="{BB962C8B-B14F-4D97-AF65-F5344CB8AC3E}">
        <p14:creationId xmlns:p14="http://schemas.microsoft.com/office/powerpoint/2010/main" val="88516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pic>
        <p:nvPicPr>
          <p:cNvPr id="5" name="Picture 4" descr="Table&#10;&#10;Description automatically generated">
            <a:extLst>
              <a:ext uri="{FF2B5EF4-FFF2-40B4-BE49-F238E27FC236}">
                <a16:creationId xmlns:a16="http://schemas.microsoft.com/office/drawing/2014/main" id="{0FF41ACA-E319-43E7-AA6F-1720EC78C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1" y="2315942"/>
            <a:ext cx="2086253" cy="3861512"/>
          </a:xfrm>
          <a:prstGeom prst="rect">
            <a:avLst/>
          </a:prstGeom>
        </p:spPr>
      </p:pic>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7515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8" name="Content Placeholder 7" descr="Diagram&#10;&#10;Description automatically generated">
            <a:extLst>
              <a:ext uri="{FF2B5EF4-FFF2-40B4-BE49-F238E27FC236}">
                <a16:creationId xmlns:a16="http://schemas.microsoft.com/office/drawing/2014/main" id="{53DC2ECC-BD4B-41D0-89BC-D175E70A1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720" y="875001"/>
            <a:ext cx="6109591" cy="5538024"/>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262169" y="979440"/>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F648225C-69FB-4215-835C-6D8D0C40614C}"/>
              </a:ext>
            </a:extLst>
          </p:cNvPr>
          <p:cNvSpPr/>
          <p:nvPr/>
        </p:nvSpPr>
        <p:spPr>
          <a:xfrm>
            <a:off x="1884661" y="3809318"/>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A8A3382-BDED-4B1C-B043-84A25E2B7933}"/>
              </a:ext>
            </a:extLst>
          </p:cNvPr>
          <p:cNvSpPr/>
          <p:nvPr/>
        </p:nvSpPr>
        <p:spPr>
          <a:xfrm>
            <a:off x="3743313" y="447076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AC36887-9BA8-48DE-9960-8275C8BAB926}"/>
              </a:ext>
            </a:extLst>
          </p:cNvPr>
          <p:cNvSpPr/>
          <p:nvPr/>
        </p:nvSpPr>
        <p:spPr>
          <a:xfrm>
            <a:off x="5988782" y="460393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Object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http://schemas.microsoft.com/office/2006/documentManagement/types"/>
    <ds:schemaRef ds:uri="http://schemas.openxmlformats.org/package/2006/metadata/core-properties"/>
    <ds:schemaRef ds:uri="c2e86655-d7ed-4420-bc92-1b9547829f54"/>
    <ds:schemaRef ds:uri="http://purl.org/dc/elements/1.1/"/>
    <ds:schemaRef ds:uri="http://schemas.microsoft.com/office/infopath/2007/PartnerControls"/>
    <ds:schemaRef ds:uri="cab83b3b-4db3-4a13-8dd4-e60be6d87cf5"/>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8755</TotalTime>
  <Words>2061</Words>
  <Application>Microsoft Office PowerPoint</Application>
  <PresentationFormat>On-screen Show (4:3)</PresentationFormat>
  <Paragraphs>205</Paragraphs>
  <Slides>40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 Light</vt:lpstr>
      <vt:lpstr>Wingdings</vt:lpstr>
      <vt:lpstr>Arial</vt:lpstr>
      <vt:lpstr>Calibri</vt:lpstr>
      <vt:lpstr>JetBrains Mono</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Containment vs Inheritance</vt:lpstr>
      <vt:lpstr>POS Class diagram – Containment vs Inheritance</vt:lpstr>
      <vt:lpstr>PowerPoint Presentation</vt:lpstr>
      <vt:lpstr>Interface vs Inheritance  – Why so many faces</vt:lpstr>
      <vt:lpstr>Interface vs Inheritance</vt:lpstr>
      <vt:lpstr>Interface vs Inheritance</vt:lpstr>
      <vt:lpstr>PowerPoint Presentation</vt:lpstr>
      <vt:lpstr>Abstract class vs Interface vs Inheritance</vt:lpstr>
      <vt:lpstr>Interface vs Abstract class</vt:lpstr>
      <vt:lpstr>Abstract class diagram</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 (advanced)</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111</cp:revision>
  <dcterms:created xsi:type="dcterms:W3CDTF">2020-03-06T14:36:40Z</dcterms:created>
  <dcterms:modified xsi:type="dcterms:W3CDTF">2020-10-27T06:01:23Z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