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sldIdLst>
    <p:sldId id="256" r:id="rId5"/>
    <p:sldId id="272" r:id="rId6"/>
    <p:sldId id="267" r:id="rId7"/>
    <p:sldId id="273" r:id="rId8"/>
    <p:sldId id="266" r:id="rId9"/>
    <p:sldId id="258" r:id="rId10"/>
    <p:sldId id="259" r:id="rId11"/>
    <p:sldId id="274" r:id="rId12"/>
    <p:sldId id="275" r:id="rId13"/>
    <p:sldId id="276" r:id="rId14"/>
    <p:sldId id="277" r:id="rId15"/>
    <p:sldId id="283" r:id="rId16"/>
    <p:sldId id="294" r:id="rId17"/>
    <p:sldId id="279" r:id="rId18"/>
    <p:sldId id="284" r:id="rId19"/>
    <p:sldId id="293" r:id="rId20"/>
    <p:sldId id="278" r:id="rId21"/>
    <p:sldId id="292" r:id="rId22"/>
    <p:sldId id="295" r:id="rId23"/>
    <p:sldId id="288" r:id="rId24"/>
    <p:sldId id="285" r:id="rId25"/>
    <p:sldId id="286" r:id="rId26"/>
    <p:sldId id="287" r:id="rId27"/>
    <p:sldId id="280" r:id="rId28"/>
    <p:sldId id="281" r:id="rId29"/>
    <p:sldId id="291" r:id="rId30"/>
    <p:sldId id="290" r:id="rId31"/>
    <p:sldId id="289" r:id="rId32"/>
    <p:sldId id="296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lanttext.com/api/plantuml/img/XLHDRzim3BtxLx0O1jX8ZTZNE2vw6OO2nGuhTjfwK6B68M1BcJxMvj-Fb1mtRWViOCkY7id7HyhtpYlhmpXacIS_87mDw1pf7der8gYXDvRySOHVEikU19jjEdAdGPsXN8ARwvClsgC57SOTB-O0rWJTEV061B011WFfK_2N4p4CE6r_9kCpx11woG5xDdXGrggp89rLkiizZPX_-_7uM1Hm1vas7i5IV_GCGEn0G6Q47ZLQvOrbNfz8xuVGuNOlpXnASb9RmNeTKw1jifSZiH0vRHEB0iX1VaPNB3AO81KEnfpAYBlja0qZQNAUzaq6CJGhq4QknUUwgjbw5MBYXHUUIItnJ2BGSrl9xatLxs9dPgkwc4MDU8dN7jJWS9c2DUOSfR1C4hga9ph6nJhpcuYyAdBXhuqktnS67_gSUbH3laF_WgYX0Yu9wggw1Oo8ifRU_mxa2sa-nqZTZvvnFzTy-LYnN7n0Xpo2shRaglsHeqyy5qIU4E5i0cXyzI2zlMaY0b_9vrKX6zGT7POXMV8FCPEOtWQCJgpfx73tB_mRXmSlAggz3seOpj1RL76WfYYvDl_nS2ClaqSaAmjCynYzDxHQDTaxw_MDb5lhmZWgAnU5P88sl9SrzNiUwzcjVD1fb62x1PAN29dcf0FoQHP07RYFV7ZfZtnFmvHIyBEw7CRS92sSkLxJL7zuyllbvMub8CTO9tvDvhmvPTaz1-3_qry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horstmann.com/corejava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padlet.com/johnalamina1/iscjavabootcamp" TargetMode="External"/><Relationship Id="rId2" Type="http://schemas.openxmlformats.org/officeDocument/2006/relationships/hyperlink" Target="http://math.hws.edu/eck/cs124/javanotes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deohud.cloud.panopto.eu/Panopto/Pages/Viewer.aspx?id=c7bb40e9-18a5-4a68-a25c-ac5a00152f00" TargetMode="External"/><Relationship Id="rId5" Type="http://schemas.openxmlformats.org/officeDocument/2006/relationships/hyperlink" Target="https://docs.oracle.com/javase/8/docs/api/" TargetMode="External"/><Relationship Id="rId4" Type="http://schemas.openxmlformats.org/officeDocument/2006/relationships/hyperlink" Target="https://docs.oracle.com/javase/tutorial/" TargetMode="Externa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language:</a:t>
            </a:r>
          </a:p>
          <a:p>
            <a:r>
              <a:rPr lang="en-US" b="1" dirty="0"/>
              <a:t>Control Structures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Bi-Conditional-if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4018F7E-C1BD-46DD-82B2-8B5249E4E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5" y="2991226"/>
            <a:ext cx="6531793" cy="32724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3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cascade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50590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3+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4+</a:t>
            </a:r>
            <a:r>
              <a:rPr lang="en-US" sz="2000" b="1" dirty="0"/>
              <a:t>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2+</a:t>
            </a:r>
            <a:r>
              <a:rPr lang="en-US" sz="2000" b="1" dirty="0"/>
              <a:t> cascade</a:t>
            </a:r>
            <a:endParaRPr lang="en-GB" sz="20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F26566C-C29A-4278-954B-55F5BFF69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1" y="1210314"/>
            <a:ext cx="3629320" cy="4944644"/>
          </a:xfrm>
        </p:spPr>
      </p:pic>
    </p:spTree>
    <p:extLst>
      <p:ext uri="{BB962C8B-B14F-4D97-AF65-F5344CB8AC3E}">
        <p14:creationId xmlns:p14="http://schemas.microsoft.com/office/powerpoint/2010/main" val="392755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Selection{</a:t>
            </a:r>
          </a:p>
          <a:p>
            <a:pPr marL="0" indent="0">
              <a:buNone/>
            </a:pPr>
            <a:r>
              <a:rPr lang="en-US" sz="2800" dirty="0"/>
              <a:t>    public static void main (String[] a){</a:t>
            </a:r>
          </a:p>
          <a:p>
            <a:pPr marL="0" indent="0">
              <a:buNone/>
            </a:pPr>
            <a:r>
              <a:rPr lang="en-US" sz="2800" dirty="0"/>
              <a:t>        int A=5; //  A is going to be temperature in degrees C</a:t>
            </a:r>
          </a:p>
          <a:p>
            <a:pPr marL="0" indent="0">
              <a:buNone/>
            </a:pPr>
            <a:r>
              <a:rPr lang="en-US" sz="2800" dirty="0"/>
              <a:t>        if(A==0){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Freezing! " ); //</a:t>
            </a:r>
          </a:p>
          <a:p>
            <a:pPr marL="0" indent="0">
              <a:buNone/>
            </a:pPr>
            <a:r>
              <a:rPr lang="en-US" sz="2800" dirty="0"/>
              <a:t>        }else if(A&lt;0){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Sub Zero " ); //</a:t>
            </a:r>
          </a:p>
          <a:p>
            <a:pPr marL="0" indent="0">
              <a:buNone/>
            </a:pPr>
            <a:r>
              <a:rPr lang="en-US" sz="2800" dirty="0"/>
              <a:t>        }else{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Above zero " 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4983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081375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Switch-statements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D9ACD-0CF7-4E4E-8773-07D152DA4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325" y="1872467"/>
            <a:ext cx="286379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Cascade{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[]ar){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char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+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-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System.out.println(c)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033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575694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This is a single expression that is equivalent to a conditional-if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string a = age&gt;21?”adult”:”under-age”;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8437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362092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B2D7624-A2B8-4DC7-8B93-2B7E4E966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16" y="3174106"/>
            <a:ext cx="6082264" cy="30472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The difference between nested and cascaded-if is that for a nested--if Post-condition is predicated on precondition being true while for the cascaded if, post condition is predicated on the precondition being false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11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Nested-if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NestedIf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1000”;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int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pin.equals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(“1000”) 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&gt;20)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(“can withdraw”);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(“insufficient balance”);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}</a:t>
            </a:r>
            <a:r>
              <a:rPr lang="en-GB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(“invalid pin”);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3604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48231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does return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4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Structure can have </a:t>
            </a:r>
            <a:r>
              <a:rPr lang="en-US" b="1" u="sng" dirty="0"/>
              <a:t>any</a:t>
            </a:r>
            <a:r>
              <a:rPr lang="en-US" dirty="0"/>
              <a:t> of the following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Count </a:t>
            </a:r>
            <a:r>
              <a:rPr lang="en-GB" sz="2800" dirty="0"/>
              <a:t>Initializer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Loop body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count update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Stop condition</a:t>
            </a:r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5FA2B-3460-4F15-8E12-F1A5728363F8}"/>
              </a:ext>
            </a:extLst>
          </p:cNvPr>
          <p:cNvSpPr/>
          <p:nvPr/>
        </p:nvSpPr>
        <p:spPr>
          <a:xfrm>
            <a:off x="6770049" y="1845734"/>
            <a:ext cx="1291472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counter=5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7975E7-390B-4EDD-9E84-73FA92C3966A}"/>
              </a:ext>
            </a:extLst>
          </p:cNvPr>
          <p:cNvSpPr/>
          <p:nvPr/>
        </p:nvSpPr>
        <p:spPr>
          <a:xfrm>
            <a:off x="6387792" y="2706384"/>
            <a:ext cx="2055986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str.charAt</a:t>
            </a:r>
            <a:r>
              <a:rPr lang="en-GB" dirty="0"/>
              <a:t>(counter)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4E475D-3746-4AFA-9AA4-893369312550}"/>
              </a:ext>
            </a:extLst>
          </p:cNvPr>
          <p:cNvSpPr/>
          <p:nvPr/>
        </p:nvSpPr>
        <p:spPr>
          <a:xfrm>
            <a:off x="6770049" y="3452063"/>
            <a:ext cx="1291472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counter--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0E12AB0-AB58-4C76-BB6C-BA269BA8DA32}"/>
              </a:ext>
            </a:extLst>
          </p:cNvPr>
          <p:cNvSpPr/>
          <p:nvPr/>
        </p:nvSpPr>
        <p:spPr>
          <a:xfrm>
            <a:off x="5927823" y="4453188"/>
            <a:ext cx="2975924" cy="9426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counter==0?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892AF7A-2A52-49AB-8FB2-84D79EE99FC3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 flipH="1">
            <a:off x="5927822" y="2904348"/>
            <a:ext cx="459969" cy="2020181"/>
          </a:xfrm>
          <a:prstGeom prst="bentConnector3">
            <a:avLst>
              <a:gd name="adj1" fmla="val -49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BC9A13-D86B-4D22-B96B-C56A959D6AE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415785" y="3102310"/>
            <a:ext cx="0" cy="34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871A31-9606-4982-BA0D-C7F2D5E89D4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415785" y="2335928"/>
            <a:ext cx="0" cy="3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579B7A-ACAB-4AB5-A002-F3B4E9158B7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15785" y="3942257"/>
            <a:ext cx="0" cy="51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F43DD2-8544-4F8E-9D5E-38081AED830D}"/>
              </a:ext>
            </a:extLst>
          </p:cNvPr>
          <p:cNvSpPr txBox="1"/>
          <p:nvPr/>
        </p:nvSpPr>
        <p:spPr>
          <a:xfrm>
            <a:off x="5441790" y="445318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53C6F5-7DDD-4BA9-BF7B-56CF1DEDC4AE}"/>
              </a:ext>
            </a:extLst>
          </p:cNvPr>
          <p:cNvSpPr/>
          <p:nvPr/>
        </p:nvSpPr>
        <p:spPr>
          <a:xfrm>
            <a:off x="6902024" y="5869093"/>
            <a:ext cx="1027521" cy="34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F2EB67-CCA6-4490-9392-186BBFCBB651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7415785" y="5395868"/>
            <a:ext cx="0" cy="4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ACD62F-E6B3-4109-A2E9-3125AD839095}"/>
              </a:ext>
            </a:extLst>
          </p:cNvPr>
          <p:cNvSpPr txBox="1"/>
          <p:nvPr/>
        </p:nvSpPr>
        <p:spPr>
          <a:xfrm>
            <a:off x="7172769" y="542772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F4FD19-D0D1-4831-9C6C-662ACE037A79}"/>
              </a:ext>
            </a:extLst>
          </p:cNvPr>
          <p:cNvSpPr/>
          <p:nvPr/>
        </p:nvSpPr>
        <p:spPr>
          <a:xfrm>
            <a:off x="3883843" y="1989947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7AD28DB-0939-4B82-80E9-4501F3C855EE}"/>
              </a:ext>
            </a:extLst>
          </p:cNvPr>
          <p:cNvSpPr/>
          <p:nvPr/>
        </p:nvSpPr>
        <p:spPr>
          <a:xfrm rot="217117">
            <a:off x="3811901" y="2567098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FE251DF-4466-4563-BFD9-881AE7EE1B57}"/>
              </a:ext>
            </a:extLst>
          </p:cNvPr>
          <p:cNvSpPr/>
          <p:nvPr/>
        </p:nvSpPr>
        <p:spPr>
          <a:xfrm rot="837752">
            <a:off x="4850150" y="3353291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15EBD98-1C62-4665-9D27-76DBCF6F79DF}"/>
              </a:ext>
            </a:extLst>
          </p:cNvPr>
          <p:cNvSpPr/>
          <p:nvPr/>
        </p:nvSpPr>
        <p:spPr>
          <a:xfrm rot="1057574">
            <a:off x="3682442" y="4180954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5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2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Non-deterministic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Pre-condition (for, and while loops)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Post-condition (do-while loop)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Infinite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Nested</a:t>
            </a:r>
          </a:p>
        </p:txBody>
      </p:sp>
    </p:spTree>
    <p:extLst>
      <p:ext uri="{BB962C8B-B14F-4D97-AF65-F5344CB8AC3E}">
        <p14:creationId xmlns:p14="http://schemas.microsoft.com/office/powerpoint/2010/main" val="217580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 characteristics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CAC45A-14DF-44DB-9A20-38B823E17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2924"/>
              </p:ext>
            </p:extLst>
          </p:nvPr>
        </p:nvGraphicFramePr>
        <p:xfrm>
          <a:off x="822324" y="1859145"/>
          <a:ext cx="78032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64">
                  <a:extLst>
                    <a:ext uri="{9D8B030D-6E8A-4147-A177-3AD203B41FA5}">
                      <a16:colId xmlns:a16="http://schemas.microsoft.com/office/drawing/2014/main" val="2155783226"/>
                    </a:ext>
                  </a:extLst>
                </a:gridCol>
                <a:gridCol w="1092252">
                  <a:extLst>
                    <a:ext uri="{9D8B030D-6E8A-4147-A177-3AD203B41FA5}">
                      <a16:colId xmlns:a16="http://schemas.microsoft.com/office/drawing/2014/main" val="25145552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2964360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02354819"/>
                    </a:ext>
                  </a:extLst>
                </a:gridCol>
                <a:gridCol w="1599884">
                  <a:extLst>
                    <a:ext uri="{9D8B030D-6E8A-4147-A177-3AD203B41FA5}">
                      <a16:colId xmlns:a16="http://schemas.microsoft.com/office/drawing/2014/main" val="288727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Loop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Initialiser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Can also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Stop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 </a:t>
                      </a:r>
                      <a:r>
                        <a:rPr lang="en-GB" sz="1800" dirty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0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Pre-condition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Non-deterministic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800" dirty="0"/>
                        <a:t>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Pre-post-deterministic-non-deterministic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1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0992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1B9A85-BF92-437C-96DA-99480A697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1964588"/>
            <a:ext cx="39265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Control{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j&lt;width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System.out.print(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583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Storage for a collection of similar types (primitive or advanced) defined with a single variable known as an array.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Arrays are indexed collections where each element within the array is accessed using an ordered sequence of positive whole numbers starting from zero.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Can be iterated (accessed sequentially in order) using a deterministic loop.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in themselves are objects.  They need to be instantiated using the “new” keyword.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n-dimensional arrays can be iterated using nested loops.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Values of arrays for primitive types are defaulted to 0 </a:t>
            </a:r>
          </a:p>
        </p:txBody>
      </p:sp>
    </p:spTree>
    <p:extLst>
      <p:ext uri="{BB962C8B-B14F-4D97-AF65-F5344CB8AC3E}">
        <p14:creationId xmlns:p14="http://schemas.microsoft.com/office/powerpoint/2010/main" val="3169508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3274"/>
            <a:ext cx="7543800" cy="283468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55802"/>
            <a:ext cx="7543801" cy="362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//Store 3 Numbers using an integer variable;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chemeClr val="accent2"/>
                </a:solidFill>
              </a:rPr>
              <a:t>System.out.println</a:t>
            </a:r>
            <a:r>
              <a:rPr lang="en-GB" dirty="0">
                <a:solidFill>
                  <a:schemeClr val="accent2"/>
                </a:solidFill>
              </a:rPr>
              <a:t>(“”+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); //only stores the most recent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</a:rPr>
              <a:t>int i1=5,i2=6,i3=7;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chemeClr val="accent2"/>
                </a:solidFill>
              </a:rPr>
              <a:t>System.out.println</a:t>
            </a:r>
            <a:r>
              <a:rPr lang="en-GB" dirty="0">
                <a:solidFill>
                  <a:schemeClr val="accent2"/>
                </a:solidFill>
              </a:rPr>
              <a:t>(“”+i1+” “+i2+” “+i3); //works but will be difficult for storing large number of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B050"/>
                </a:solidFill>
              </a:rPr>
              <a:t>int [] 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=new int[3]; //declare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[0]=5; 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[1]=6; 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[2]=7;//array assignment starting from zero.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B050"/>
                </a:solidFill>
              </a:rPr>
              <a:t>for(int 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=0;i&lt;</a:t>
            </a:r>
            <a:r>
              <a:rPr lang="en-GB" dirty="0" err="1">
                <a:solidFill>
                  <a:srgbClr val="00B050"/>
                </a:solidFill>
              </a:rPr>
              <a:t>arr.length;i</a:t>
            </a:r>
            <a:r>
              <a:rPr lang="en-GB" dirty="0">
                <a:solidFill>
                  <a:srgbClr val="00B050"/>
                </a:solidFill>
              </a:rPr>
              <a:t>++)</a:t>
            </a:r>
            <a:r>
              <a:rPr lang="en-GB" dirty="0" err="1">
                <a:solidFill>
                  <a:srgbClr val="00B050"/>
                </a:solidFill>
              </a:rPr>
              <a:t>System.out.print</a:t>
            </a:r>
            <a:r>
              <a:rPr lang="en-GB" dirty="0">
                <a:solidFill>
                  <a:srgbClr val="00B050"/>
                </a:solidFill>
              </a:rPr>
              <a:t>(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]);//iterating an array</a:t>
            </a:r>
          </a:p>
        </p:txBody>
      </p:sp>
      <p:pic>
        <p:nvPicPr>
          <p:cNvPr id="3076" name="Picture 4" descr="illustration of an array of 5 ints">
            <a:extLst>
              <a:ext uri="{FF2B5EF4-FFF2-40B4-BE49-F238E27FC236}">
                <a16:creationId xmlns:a16="http://schemas.microsoft.com/office/drawing/2014/main" id="{3FAEC01F-9301-4382-A7FC-DF45977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4868703"/>
            <a:ext cx="54578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C252D-194D-43CD-A343-98B1FD5A3FD5}"/>
              </a:ext>
            </a:extLst>
          </p:cNvPr>
          <p:cNvSpPr txBox="1"/>
          <p:nvPr/>
        </p:nvSpPr>
        <p:spPr>
          <a:xfrm>
            <a:off x="3651854" y="6386730"/>
            <a:ext cx="359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math.hws.edu/</a:t>
            </a:r>
            <a:r>
              <a:rPr lang="en-GB" dirty="0" err="1"/>
              <a:t>javanotes</a:t>
            </a:r>
            <a:r>
              <a:rPr lang="en-GB" dirty="0"/>
              <a:t>/c3/s8.html</a:t>
            </a:r>
          </a:p>
        </p:txBody>
      </p:sp>
    </p:spTree>
    <p:extLst>
      <p:ext uri="{BB962C8B-B14F-4D97-AF65-F5344CB8AC3E}">
        <p14:creationId xmlns:p14="http://schemas.microsoft.com/office/powerpoint/2010/main" val="2864755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A) Write a program to determine whether the value of an integer variable initialised with the name temp is sub-zero, above zero degrees, exactly zero degrees.  If above zero it should display “Above Zero”.  If exactly zero it should display “Freezing” and if under zero should display “Sub zero”.</a:t>
            </a:r>
          </a:p>
          <a:p>
            <a:pPr marL="292608" lvl="1" indent="0">
              <a:buNone/>
            </a:pPr>
            <a:r>
              <a:rPr lang="en-GB" dirty="0"/>
              <a:t>B) What type of branch control structure is this program?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Java program that will output the grade of an integer score entered into the program.  70-100 is a </a:t>
            </a:r>
            <a:r>
              <a:rPr lang="en-US" dirty="0" err="1"/>
              <a:t>A</a:t>
            </a:r>
            <a:r>
              <a:rPr lang="en-US" dirty="0"/>
              <a:t>, 60-69 is a B, 50-59 is a C, 45-49 is a D, 40-44 is an E, and 0-39 is a R.  The program should only exit when a value outside these ranges is entered.</a:t>
            </a:r>
          </a:p>
          <a:p>
            <a:pPr marL="292608" lvl="1" indent="0">
              <a:buNone/>
            </a:pPr>
            <a:r>
              <a:rPr lang="en-US" dirty="0"/>
              <a:t>B) What type of loop control structure is this program?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8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Take-home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/>
              <a:t>Write a Java class to implement the guessing game given by the following algorithm (ctrl-click image to enlarge)</a:t>
            </a:r>
          </a:p>
        </p:txBody>
      </p:sp>
      <p:pic>
        <p:nvPicPr>
          <p:cNvPr id="1026" name="Picture 2" descr="guessing algorithm">
            <a:hlinkClick r:id="rId2"/>
            <a:extLst>
              <a:ext uri="{FF2B5EF4-FFF2-40B4-BE49-F238E27FC236}">
                <a16:creationId xmlns:a16="http://schemas.microsoft.com/office/drawing/2014/main" id="{A448FDE6-0A35-49F6-905B-C46B7001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24" y="2413262"/>
            <a:ext cx="2125473" cy="38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2616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5774"/>
            <a:ext cx="7543800" cy="693785"/>
          </a:xfrm>
        </p:spPr>
        <p:txBody>
          <a:bodyPr>
            <a:normAutofit fontScale="90000"/>
          </a:bodyPr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F7F1D60-015A-4DED-A9A4-811E5B4053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75" y="1053713"/>
            <a:ext cx="2467468" cy="32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760C73-15B9-4B92-8E71-3EDACDD92ADB}"/>
              </a:ext>
            </a:extLst>
          </p:cNvPr>
          <p:cNvSpPr txBox="1">
            <a:spLocks/>
          </p:cNvSpPr>
          <p:nvPr/>
        </p:nvSpPr>
        <p:spPr>
          <a:xfrm>
            <a:off x="822960" y="4499281"/>
            <a:ext cx="7387786" cy="168090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4"/>
              </a:rPr>
              <a:t>https://docs.oracle.com/javase/tutorial/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https://docs.oracle.com/javase/8/docs/api/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6"/>
              </a:rPr>
              <a:t>Link to today’s Session  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/>
              <a:t>  </a:t>
            </a:r>
            <a:r>
              <a:rPr lang="en-GB">
                <a:hlinkClick r:id="rId7"/>
              </a:rPr>
              <a:t>Link to Group Padlet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1028" name="Picture 4">
            <a:hlinkClick r:id="rId8"/>
            <a:extLst>
              <a:ext uri="{FF2B5EF4-FFF2-40B4-BE49-F238E27FC236}">
                <a16:creationId xmlns:a16="http://schemas.microsoft.com/office/drawing/2014/main" id="{2804B4FC-958E-40C2-BD69-0321299F6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68" y="1117005"/>
            <a:ext cx="2467469" cy="32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6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Sequential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Selection (branch)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Iteration (loop)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Commands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Declaration </a:t>
            </a:r>
            <a:r>
              <a:rPr lang="en-US" sz="3600" dirty="0" err="1"/>
              <a:t>e.g</a:t>
            </a:r>
            <a:r>
              <a:rPr lang="en-US" sz="3600" dirty="0"/>
              <a:t>:   </a:t>
            </a:r>
            <a:r>
              <a:rPr lang="en-US" sz="3600" dirty="0" err="1"/>
              <a:t>int</a:t>
            </a:r>
            <a:r>
              <a:rPr lang="en-US" sz="3600" dirty="0"/>
              <a:t> x;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Assignment e.g.  </a:t>
            </a:r>
            <a:r>
              <a:rPr lang="en-US" sz="3600" dirty="0" err="1"/>
              <a:t>int</a:t>
            </a:r>
            <a:r>
              <a:rPr lang="en-US" sz="3600" dirty="0"/>
              <a:t> x=45;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Expressions e.g.  z= </a:t>
            </a:r>
            <a:r>
              <a:rPr lang="en-US" sz="3600" dirty="0" err="1"/>
              <a:t>x+y</a:t>
            </a:r>
            <a:r>
              <a:rPr lang="en-US" sz="3600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Method calls e.g. </a:t>
            </a:r>
            <a:r>
              <a:rPr lang="en-US" sz="3600" dirty="0" err="1"/>
              <a:t>Math.sin</a:t>
            </a:r>
            <a:r>
              <a:rPr lang="en-US" sz="3600" dirty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23366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(Branch)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Branch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31F95A2F-6915-4743-BD74-35E0E3C16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2" y="2172290"/>
            <a:ext cx="2427916" cy="3370672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5CD9F2-A19B-48B9-B5CA-99B513785913}"/>
              </a:ext>
            </a:extLst>
          </p:cNvPr>
          <p:cNvCxnSpPr/>
          <p:nvPr/>
        </p:nvCxnSpPr>
        <p:spPr>
          <a:xfrm>
            <a:off x="3355942" y="2724346"/>
            <a:ext cx="2950590" cy="3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4CD7A-4A52-45E9-B76C-B1FB404A0E3C}"/>
              </a:ext>
            </a:extLst>
          </p:cNvPr>
          <p:cNvCxnSpPr>
            <a:cxnSpLocks/>
          </p:cNvCxnSpPr>
          <p:nvPr/>
        </p:nvCxnSpPr>
        <p:spPr>
          <a:xfrm>
            <a:off x="3142427" y="3436658"/>
            <a:ext cx="2937862" cy="48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4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116AB35-7A5A-45B9-A312-1D5D957E75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146831"/>
            <a:ext cx="3566138" cy="2564337"/>
          </a:xfrm>
        </p:spPr>
      </p:pic>
    </p:spTree>
    <p:extLst>
      <p:ext uri="{BB962C8B-B14F-4D97-AF65-F5344CB8AC3E}">
        <p14:creationId xmlns:p14="http://schemas.microsoft.com/office/powerpoint/2010/main" val="3281825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174DBE-1AD7-495B-B168-212A7EE723A6}">
  <ds:schemaRefs>
    <ds:schemaRef ds:uri="cab83b3b-4db3-4a13-8dd4-e60be6d87cf5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2e86655-d7ed-4420-bc92-1b9547829f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5046</TotalTime>
  <Words>1435</Words>
  <Application>Microsoft Office PowerPoint</Application>
  <PresentationFormat>On-screen Show (4:3)</PresentationFormat>
  <Paragraphs>204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Consolas</vt:lpstr>
      <vt:lpstr>Calibri Light</vt:lpstr>
      <vt:lpstr>Wingdings</vt:lpstr>
      <vt:lpstr>JetBrains Mono</vt:lpstr>
      <vt:lpstr>Arial</vt:lpstr>
      <vt:lpstr>Retrospect</vt:lpstr>
      <vt:lpstr>International study centre</vt:lpstr>
      <vt:lpstr>Outline</vt:lpstr>
      <vt:lpstr>Types of control Structures</vt:lpstr>
      <vt:lpstr>Sequential Statements</vt:lpstr>
      <vt:lpstr>PowerPoint Presentation</vt:lpstr>
      <vt:lpstr>Selection (Branch) control</vt:lpstr>
      <vt:lpstr>Selection types</vt:lpstr>
      <vt:lpstr>Unconditional-if</vt:lpstr>
      <vt:lpstr>Conditional-if</vt:lpstr>
      <vt:lpstr>Bi-Conditional-if</vt:lpstr>
      <vt:lpstr>Cascaded-if</vt:lpstr>
      <vt:lpstr>Branch Example</vt:lpstr>
      <vt:lpstr>PowerPoint Presentation</vt:lpstr>
      <vt:lpstr>Switch-statements</vt:lpstr>
      <vt:lpstr>Conditional Expression</vt:lpstr>
      <vt:lpstr>PowerPoint Presentation</vt:lpstr>
      <vt:lpstr>Nested-if</vt:lpstr>
      <vt:lpstr>Nested-if example</vt:lpstr>
      <vt:lpstr>PowerPoint Presentation</vt:lpstr>
      <vt:lpstr>Iteration (Loop) control</vt:lpstr>
      <vt:lpstr>Loop Structure can have any of the following</vt:lpstr>
      <vt:lpstr>Loop Classes</vt:lpstr>
      <vt:lpstr>Loop class characteristics</vt:lpstr>
      <vt:lpstr>Loop Example</vt:lpstr>
      <vt:lpstr>Arrays</vt:lpstr>
      <vt:lpstr>Using arrays</vt:lpstr>
      <vt:lpstr>Exercises</vt:lpstr>
      <vt:lpstr>Take-home exercise</vt:lpstr>
      <vt:lpstr>Supplementary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83</cp:revision>
  <dcterms:created xsi:type="dcterms:W3CDTF">2020-03-06T14:36:40Z</dcterms:created>
  <dcterms:modified xsi:type="dcterms:W3CDTF">2020-10-20T11:43:59Z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