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22"/>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90" r:id="rId19"/>
    <p:sldId id="278" r:id="rId20"/>
    <p:sldId id="289"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ambria Math" panose="02040503050406030204" pitchFamily="18" charset="0"/>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20/10/2020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20/10/2020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horstmann.com/corejava/" TargetMode="External"/><Relationship Id="rId3" Type="http://schemas.openxmlformats.org/officeDocument/2006/relationships/image" Target="../media/image13.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4" Type="http://schemas.openxmlformats.org/officeDocument/2006/relationships/hyperlink" Target="https://docs.oracle.com/javase/tutorial/" TargetMode="External"/><Relationship Id="rId9"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Alamina</a:t>
            </a:r>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a:p>
                <a:pPr>
                  <a:buFont typeface="Wingdings" panose="05000000000000000000" pitchFamily="2" charset="2"/>
                  <a:buChar char="v"/>
                </a:pPr>
                <a:r>
                  <a:rPr lang="en-GB" dirty="0"/>
                  <a:t> where</a:t>
                </a:r>
              </a:p>
              <a:p>
                <a:pPr lvl="1">
                  <a:buFont typeface="Wingdings" panose="05000000000000000000" pitchFamily="2" charset="2"/>
                  <a:buChar char="v"/>
                </a:pPr>
                <a:r>
                  <a:rPr lang="en-GB" dirty="0"/>
                  <a:t>n= number of payments to be made</a:t>
                </a:r>
              </a:p>
              <a:p>
                <a:pPr lvl="1">
                  <a:buFont typeface="Wingdings" panose="05000000000000000000" pitchFamily="2" charset="2"/>
                  <a:buChar char="v"/>
                </a:pPr>
                <a:r>
                  <a:rPr lang="en-GB" dirty="0"/>
                  <a:t>r = interest rate </a:t>
                </a:r>
                <a:r>
                  <a:rPr lang="en-GB"/>
                  <a:t>per payment period</a:t>
                </a:r>
                <a:endParaRPr lang="en-GB" dirty="0"/>
              </a:p>
            </p:txBody>
          </p:sp>
        </mc:Choice>
        <mc:Fallback xmlns="">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572359"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public class </a:t>
            </a:r>
            <a:r>
              <a:rPr kumimoji="0" lang="en-US" altLang="en-US" sz="1000" b="0" i="0" u="none" strike="noStrike" cap="none" normalizeH="0" baseline="0">
                <a:ln>
                  <a:noFill/>
                </a:ln>
                <a:solidFill>
                  <a:srgbClr val="A9B7C6"/>
                </a:solidFill>
                <a:effectLst/>
                <a:latin typeface="JetBrains Mono"/>
              </a:rPr>
              <a:t>LoanCalc{</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private int </a:t>
            </a:r>
            <a:r>
              <a:rPr kumimoji="0" lang="en-US" altLang="en-US" sz="1000" b="0" i="0" u="none" strike="noStrike" cap="none" normalizeH="0" baseline="0">
                <a:ln>
                  <a:noFill/>
                </a:ln>
                <a:solidFill>
                  <a:srgbClr val="A9B7C6"/>
                </a:solidFill>
                <a:effectLst/>
                <a:latin typeface="JetBrains Mono"/>
              </a:rPr>
              <a:t>yrs</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rate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public </a:t>
            </a:r>
            <a:r>
              <a:rPr kumimoji="0" lang="en-US" altLang="en-US" sz="1000" b="0" i="0" u="none" strike="noStrike" cap="none" normalizeH="0" baseline="0">
                <a:ln>
                  <a:noFill/>
                </a:ln>
                <a:solidFill>
                  <a:srgbClr val="A9B7C6"/>
                </a:solidFill>
                <a:effectLst/>
                <a:latin typeface="JetBrains Mono"/>
              </a:rPr>
              <a:t>LoanCalc(</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this</a:t>
            </a:r>
            <a:r>
              <a:rPr kumimoji="0" lang="en-US" altLang="en-US" sz="1000" b="0" i="0" u="none" strike="noStrike" cap="none" normalizeH="0" baseline="0">
                <a:ln>
                  <a:noFill/>
                </a:ln>
                <a:solidFill>
                  <a:srgbClr val="A9B7C6"/>
                </a:solidFill>
                <a:effectLst/>
                <a:latin typeface="JetBrains Mono"/>
              </a:rPr>
              <a:t>.rate=r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.amount=a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.yrs=y</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double </a:t>
            </a:r>
            <a:r>
              <a:rPr kumimoji="0" lang="en-US" altLang="en-US" sz="1000" b="0" i="0" u="none" strike="noStrike" cap="none" normalizeH="0" baseline="0">
                <a:ln>
                  <a:noFill/>
                </a:ln>
                <a:solidFill>
                  <a:srgbClr val="A9B7C6"/>
                </a:solidFill>
                <a:effectLst/>
                <a:latin typeface="JetBrains Mono"/>
              </a:rPr>
              <a:t>ammortize()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r=rate/(</a:t>
            </a:r>
            <a:r>
              <a:rPr kumimoji="0" lang="en-US" altLang="en-US" sz="1000" b="0" i="0" u="none" strike="noStrike" cap="none" normalizeH="0" baseline="0">
                <a:ln>
                  <a:noFill/>
                </a:ln>
                <a:solidFill>
                  <a:srgbClr val="6897BB"/>
                </a:solidFill>
                <a:effectLst/>
                <a:latin typeface="JetBrains Mono"/>
              </a:rPr>
              <a:t>100</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n=yrs*</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d = (Math.pow((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 (r*Math.pow((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return </a:t>
            </a:r>
            <a:r>
              <a:rPr kumimoji="0" lang="en-US" altLang="en-US" sz="1000" b="0" i="0" u="none" strike="noStrike" cap="none" normalizeH="0" baseline="0">
                <a:ln>
                  <a:noFill/>
                </a:ln>
                <a:solidFill>
                  <a:srgbClr val="A9B7C6"/>
                </a:solidFill>
                <a:effectLst/>
                <a:latin typeface="JetBrains Mono"/>
              </a:rPr>
              <a:t>a/d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static void </a:t>
            </a:r>
            <a:r>
              <a:rPr kumimoji="0" lang="en-US" altLang="en-US" sz="1000" b="0" i="0" u="none" strike="noStrike" cap="none" normalizeH="0" baseline="0">
                <a:ln>
                  <a:noFill/>
                </a:ln>
                <a:solidFill>
                  <a:srgbClr val="A9B7C6"/>
                </a:solidFill>
                <a:effectLst/>
                <a:latin typeface="JetBrains Mono"/>
              </a:rPr>
              <a:t>main(String ar[]){</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6897BB"/>
                </a:solidFill>
                <a:effectLst/>
                <a:latin typeface="JetBrains Mono"/>
              </a:rPr>
              <a:t>7</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6897BB"/>
                </a:solidFill>
                <a:effectLst/>
                <a:latin typeface="JetBrains Mono"/>
              </a:rPr>
              <a:t>3</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6897BB"/>
                </a:solidFill>
                <a:effectLst/>
                <a:latin typeface="JetBrains Mono"/>
              </a:rPr>
              <a:t>10000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LoanCalc carloan=</a:t>
            </a:r>
            <a:r>
              <a:rPr kumimoji="0" lang="en-US" altLang="en-US" sz="1000" b="0" i="0" u="none" strike="noStrike" cap="none" normalizeH="0" baseline="0">
                <a:ln>
                  <a:noFill/>
                </a:ln>
                <a:solidFill>
                  <a:srgbClr val="CC7832"/>
                </a:solidFill>
                <a:effectLst/>
                <a:latin typeface="JetBrains Mono"/>
              </a:rPr>
              <a:t>new </a:t>
            </a:r>
            <a:r>
              <a:rPr kumimoji="0" lang="en-US" altLang="en-US" sz="1000" b="0" i="0" u="none" strike="noStrike" cap="none" normalizeH="0" baseline="0">
                <a:ln>
                  <a:noFill/>
                </a:ln>
                <a:solidFill>
                  <a:srgbClr val="A9B7C6"/>
                </a:solidFill>
                <a:effectLst/>
                <a:latin typeface="JetBrains Mono"/>
              </a:rPr>
              <a:t>LoanCalc(y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p=carloan.ammortize()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System.out.println(String.format(</a:t>
            </a:r>
            <a:r>
              <a:rPr kumimoji="0" lang="en-US" altLang="en-US" sz="1000" b="0" i="0" u="none" strike="noStrike" cap="none" normalizeH="0" baseline="0">
                <a:ln>
                  <a:noFill/>
                </a:ln>
                <a:solidFill>
                  <a:srgbClr val="6A8759"/>
                </a:solidFill>
                <a:effectLst/>
                <a:latin typeface="JetBrains Mono"/>
              </a:rPr>
              <a:t>"monthly paymets on %3.2f for %dyrs at %d%% is %3.2f"</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rotWithShape="1">
          <a:blip r:embed="rId2"/>
          <a:srcRect t="14292" b="1"/>
          <a:stretch/>
        </p:blipFill>
        <p:spPr>
          <a:xfrm>
            <a:off x="822960" y="1787236"/>
            <a:ext cx="7142968" cy="3334206"/>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855771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fontScale="92500"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 making any necessary adjustments</a:t>
                </a:r>
              </a:p>
              <a:p>
                <a:pPr marL="0" indent="0">
                  <a:buNone/>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3"/>
                </a:pPr>
                <a:r>
                  <a:rPr lang="en-GB" dirty="0"/>
                  <a:t>Write a program that can reverse any string e.g. “Hello World” becomes “</a:t>
                </a:r>
                <a:r>
                  <a:rPr lang="en-GB" dirty="0" err="1"/>
                  <a:t>dlroW</a:t>
                </a:r>
                <a:r>
                  <a:rPr lang="en-GB" dirty="0"/>
                  <a:t> </a:t>
                </a:r>
                <a:r>
                  <a:rPr lang="en-GB" dirty="0" err="1"/>
                  <a:t>olleH</a:t>
                </a:r>
                <a:r>
                  <a:rPr lang="en-GB" dirty="0"/>
                  <a:t>”.</a:t>
                </a:r>
              </a:p>
              <a:p>
                <a:pPr marL="457200" indent="-457200">
                  <a:buFont typeface="+mj-lt"/>
                  <a:buAutoNum type="arabicPeriod" startAt="3"/>
                </a:pPr>
                <a:r>
                  <a:rPr lang="en-GB" dirty="0"/>
                  <a:t>Write a program given the string “The quick brown fox jumped over the lazy dog” can count the number of spaces contained within the string.</a:t>
                </a:r>
              </a:p>
              <a:p>
                <a:pPr marL="457200" indent="-457200">
                  <a:buFont typeface="+mj-lt"/>
                  <a:buAutoNum type="arabicPeriod" startAt="3"/>
                </a:pPr>
                <a:endParaRPr lang="en-GB" dirty="0"/>
              </a:p>
              <a:p>
                <a:pPr marL="457200" indent="-457200">
                  <a:buFont typeface="+mj-lt"/>
                  <a:buAutoNum type="arabicPeriod" startAt="3"/>
                </a:pPr>
                <a:endParaRPr lang="en-GB" dirty="0"/>
              </a:p>
              <a:p>
                <a:pPr marL="457200" indent="-457200">
                  <a:buFont typeface="+mj-lt"/>
                  <a:buAutoNum type="arabicPeriod" startAt="3"/>
                </a:pPr>
                <a:endParaRPr lang="en-GB" dirty="0"/>
              </a:p>
            </p:txBody>
          </p:sp>
        </mc:Choice>
        <mc:Fallback xmlns="">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019" t="-1528" r="-1616" b="-1528"/>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2673285" y="2703148"/>
            <a:ext cx="5147035" cy="2104364"/>
          </a:xfrm>
          <a:prstGeom prst="rect">
            <a:avLst/>
          </a:prstGeom>
        </p:spPr>
      </p:pic>
    </p:spTree>
    <p:extLst>
      <p:ext uri="{BB962C8B-B14F-4D97-AF65-F5344CB8AC3E}">
        <p14:creationId xmlns:p14="http://schemas.microsoft.com/office/powerpoint/2010/main" val="233957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additive="base">
                                        <p:cTn id="3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68359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https://docs.oracle.com/javase/tutorial/</a:t>
            </a:r>
            <a:endParaRPr lang="en-GB" dirty="0"/>
          </a:p>
          <a:p>
            <a:pPr>
              <a:buFont typeface="Wingdings" panose="05000000000000000000" pitchFamily="2" charset="2"/>
              <a:buChar char="v"/>
            </a:pPr>
            <a:r>
              <a:rPr lang="en-GB" dirty="0"/>
              <a:t> </a:t>
            </a:r>
            <a:r>
              <a:rPr lang="en-GB" dirty="0">
                <a:hlinkClick r:id="rId5"/>
              </a:rPr>
              <a:t>https://docs.oracle.com/javase/8/docs/api/</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Group Padlet</a:t>
            </a:r>
            <a:endParaRPr lang="en-GB" dirty="0"/>
          </a:p>
          <a:p>
            <a:pPr>
              <a:buFont typeface="Wingdings" panose="05000000000000000000" pitchFamily="2" charset="2"/>
              <a:buChar char="v"/>
            </a:pPr>
            <a:endParaRPr lang="en-GB" dirty="0"/>
          </a:p>
        </p:txBody>
      </p:sp>
      <p:pic>
        <p:nvPicPr>
          <p:cNvPr id="1028" name="Picture 4">
            <a:hlinkClick r:id="rId8"/>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9">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7849700" cy="4459816"/>
          </a:xfrm>
        </p:spPr>
        <p:txBody>
          <a:bodyPr>
            <a:noAutofit/>
          </a:bodyPr>
          <a:lstStyle/>
          <a:p>
            <a:pPr>
              <a:spcBef>
                <a:spcPts val="0"/>
              </a:spcBef>
              <a:buFont typeface="Wingdings" panose="05000000000000000000" pitchFamily="2" charset="2"/>
              <a:buChar char="v"/>
            </a:pPr>
            <a:r>
              <a:rPr lang="en-GB" sz="2800" dirty="0"/>
              <a:t> </a:t>
            </a:r>
            <a:r>
              <a:rPr lang="en-US" sz="2800" dirty="0"/>
              <a:t>Object Oriented programming</a:t>
            </a:r>
          </a:p>
          <a:p>
            <a:pPr>
              <a:spcBef>
                <a:spcPts val="0"/>
              </a:spcBef>
              <a:buFont typeface="Wingdings" panose="05000000000000000000" pitchFamily="2" charset="2"/>
              <a:buChar char="v"/>
            </a:pPr>
            <a:r>
              <a:rPr lang="en-US" sz="2400" dirty="0"/>
              <a:t> Abstraction, Encapsulation, Inheritance and polymorphism</a:t>
            </a:r>
          </a:p>
          <a:p>
            <a:pPr>
              <a:spcBef>
                <a:spcPts val="0"/>
              </a:spcBef>
              <a:buFont typeface="Wingdings" panose="05000000000000000000" pitchFamily="2" charset="2"/>
              <a:buChar char="v"/>
            </a:pPr>
            <a:r>
              <a:rPr lang="en-US" sz="2800" dirty="0"/>
              <a:t> OOP keywords</a:t>
            </a:r>
          </a:p>
          <a:p>
            <a:pPr>
              <a:spcBef>
                <a:spcPts val="0"/>
              </a:spcBef>
              <a:buFont typeface="Wingdings" panose="05000000000000000000" pitchFamily="2" charset="2"/>
              <a:buChar char="v"/>
            </a:pPr>
            <a:r>
              <a:rPr lang="en-US" sz="2800" dirty="0"/>
              <a:t> Class diagrams</a:t>
            </a:r>
          </a:p>
          <a:p>
            <a:pPr>
              <a:spcBef>
                <a:spcPts val="0"/>
              </a:spcBef>
              <a:buFont typeface="Wingdings" panose="05000000000000000000" pitchFamily="2" charset="2"/>
              <a:buChar char="v"/>
            </a:pPr>
            <a:r>
              <a:rPr lang="en-US" sz="2800" dirty="0"/>
              <a:t> Class example</a:t>
            </a:r>
          </a:p>
          <a:p>
            <a:pPr>
              <a:spcBef>
                <a:spcPts val="0"/>
              </a:spcBef>
              <a:buFont typeface="Wingdings" panose="05000000000000000000" pitchFamily="2" charset="2"/>
              <a:buChar char="v"/>
            </a:pPr>
            <a:r>
              <a:rPr lang="en-US" sz="2800" dirty="0"/>
              <a:t> Class members</a:t>
            </a:r>
          </a:p>
          <a:p>
            <a:pPr>
              <a:spcBef>
                <a:spcPts val="0"/>
              </a:spcBef>
              <a:buFont typeface="Wingdings" panose="05000000000000000000" pitchFamily="2" charset="2"/>
              <a:buChar char="v"/>
            </a:pPr>
            <a:r>
              <a:rPr lang="en-US" sz="2800" dirty="0"/>
              <a:t> Object Instantiation</a:t>
            </a:r>
          </a:p>
          <a:p>
            <a:pPr>
              <a:spcBef>
                <a:spcPts val="0"/>
              </a:spcBef>
              <a:buFont typeface="Wingdings" panose="05000000000000000000" pitchFamily="2" charset="2"/>
              <a:buChar char="v"/>
            </a:pPr>
            <a:r>
              <a:rPr lang="en-US" sz="2800" dirty="0"/>
              <a:t> Constructors</a:t>
            </a:r>
          </a:p>
          <a:p>
            <a:pPr>
              <a:spcBef>
                <a:spcPts val="0"/>
              </a:spcBef>
              <a:buFont typeface="Wingdings" panose="05000000000000000000" pitchFamily="2" charset="2"/>
              <a:buChar char="v"/>
            </a:pPr>
            <a:r>
              <a:rPr lang="en-US" sz="2800" dirty="0"/>
              <a:t> this pointer</a:t>
            </a:r>
          </a:p>
          <a:p>
            <a:pPr>
              <a:spcBef>
                <a:spcPts val="0"/>
              </a:spcBef>
              <a:buFont typeface="Wingdings" panose="05000000000000000000" pitchFamily="2" charset="2"/>
              <a:buChar char="v"/>
            </a:pPr>
            <a:r>
              <a:rPr lang="en-US" sz="2800" dirty="0"/>
              <a:t> String class</a:t>
            </a:r>
            <a:endParaRPr lang="en-GB" sz="2800" dirty="0"/>
          </a:p>
          <a:p>
            <a:pPr>
              <a:spcBef>
                <a:spcPts val="0"/>
              </a:spcBef>
            </a:pPr>
            <a:endParaRPr lang="en-GB" sz="2800"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801853"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1B174DBE-1AD7-495B-B168-212A7EE723A6}">
  <ds:schemaRefs>
    <ds:schemaRef ds:uri="c2e86655-d7ed-4420-bc92-1b9547829f54"/>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cab83b3b-4db3-4a13-8dd4-e60be6d87cf5"/>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5504</TotalTime>
  <Words>1713</Words>
  <Application>Microsoft Office PowerPoint</Application>
  <PresentationFormat>On-screen Show (4:3)</PresentationFormat>
  <Paragraphs>110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Courier New</vt:lpstr>
      <vt:lpstr>Cambria Math</vt:lpstr>
      <vt:lpstr>Calibri Light</vt:lpstr>
      <vt:lpstr>Wingdings</vt:lpstr>
      <vt:lpstr>JetBrains Mono</vt:lpstr>
      <vt:lpstr>Times New Roman</vt:lpstr>
      <vt:lpstr>Arial</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PowerPoint Presentation</vt:lpstr>
      <vt:lpstr>Exercises</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64</cp:revision>
  <dcterms:created xsi:type="dcterms:W3CDTF">2020-03-06T14:36:40Z</dcterms:created>
  <dcterms:modified xsi:type="dcterms:W3CDTF">2020-10-20T12:05:04Z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