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2" r:id="rId6"/>
    <p:sldId id="274" r:id="rId7"/>
    <p:sldId id="273" r:id="rId8"/>
    <p:sldId id="266" r:id="rId9"/>
    <p:sldId id="275" r:id="rId10"/>
    <p:sldId id="279" r:id="rId11"/>
    <p:sldId id="278" r:id="rId12"/>
    <p:sldId id="291" r:id="rId13"/>
    <p:sldId id="281" r:id="rId14"/>
    <p:sldId id="292" r:id="rId15"/>
    <p:sldId id="280" r:id="rId16"/>
    <p:sldId id="282" r:id="rId17"/>
    <p:sldId id="293" r:id="rId18"/>
    <p:sldId id="307" r:id="rId19"/>
    <p:sldId id="277" r:id="rId20"/>
    <p:sldId id="294" r:id="rId21"/>
    <p:sldId id="283" r:id="rId22"/>
    <p:sldId id="276" r:id="rId23"/>
    <p:sldId id="284" r:id="rId24"/>
    <p:sldId id="295" r:id="rId25"/>
    <p:sldId id="285" r:id="rId26"/>
    <p:sldId id="299" r:id="rId27"/>
    <p:sldId id="296" r:id="rId28"/>
    <p:sldId id="286" r:id="rId29"/>
    <p:sldId id="303" r:id="rId30"/>
    <p:sldId id="297" r:id="rId31"/>
    <p:sldId id="287" r:id="rId32"/>
    <p:sldId id="305" r:id="rId33"/>
    <p:sldId id="306" r:id="rId34"/>
    <p:sldId id="288" r:id="rId35"/>
    <p:sldId id="289" r:id="rId36"/>
    <p:sldId id="298" r:id="rId37"/>
    <p:sldId id="290" r:id="rId38"/>
    <p:sldId id="301" r:id="rId39"/>
    <p:sldId id="302" r:id="rId40"/>
    <p:sldId id="304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56C"/>
    <a:srgbClr val="E48312"/>
    <a:srgbClr val="A75F0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83885A-EFF9-4D68-B2BA-10BC149E1FA6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0EF1E33-E77E-44B3-A499-839D3EFCA27F}">
      <dgm:prSet phldrT="[Text]"/>
      <dgm:spPr/>
      <dgm:t>
        <a:bodyPr/>
        <a:lstStyle/>
        <a:p>
          <a:r>
            <a:rPr lang="en-GB" dirty="0"/>
            <a:t>Interface</a:t>
          </a:r>
        </a:p>
      </dgm:t>
    </dgm:pt>
    <dgm:pt modelId="{25469E63-07EC-40BC-98AC-118AAB7BF90B}" type="parTrans" cxnId="{40198CF6-0D42-4FE8-A217-8A1DA346BE32}">
      <dgm:prSet/>
      <dgm:spPr/>
      <dgm:t>
        <a:bodyPr/>
        <a:lstStyle/>
        <a:p>
          <a:endParaRPr lang="en-GB"/>
        </a:p>
      </dgm:t>
    </dgm:pt>
    <dgm:pt modelId="{3027AB04-47D3-40D3-8309-C6B5AB521B97}" type="sibTrans" cxnId="{40198CF6-0D42-4FE8-A217-8A1DA346BE32}">
      <dgm:prSet/>
      <dgm:spPr/>
      <dgm:t>
        <a:bodyPr/>
        <a:lstStyle/>
        <a:p>
          <a:endParaRPr lang="en-GB"/>
        </a:p>
      </dgm:t>
    </dgm:pt>
    <dgm:pt modelId="{B60F802C-164F-42C1-9136-B0A0FB67813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GB" dirty="0"/>
            <a:t>Ubiquitous</a:t>
          </a:r>
        </a:p>
      </dgm:t>
    </dgm:pt>
    <dgm:pt modelId="{2632EB70-5BEF-49DC-8427-16E2B54650A9}" type="parTrans" cxnId="{852636A6-64A7-4AF0-BBA9-737ACC9DC78F}">
      <dgm:prSet/>
      <dgm:spPr/>
      <dgm:t>
        <a:bodyPr/>
        <a:lstStyle/>
        <a:p>
          <a:endParaRPr lang="en-GB"/>
        </a:p>
      </dgm:t>
    </dgm:pt>
    <dgm:pt modelId="{BA96FFB5-CC06-477B-87D6-1A1CB217354C}" type="sibTrans" cxnId="{852636A6-64A7-4AF0-BBA9-737ACC9DC78F}">
      <dgm:prSet/>
      <dgm:spPr/>
      <dgm:t>
        <a:bodyPr/>
        <a:lstStyle/>
        <a:p>
          <a:endParaRPr lang="en-GB"/>
        </a:p>
      </dgm:t>
    </dgm:pt>
    <dgm:pt modelId="{49FDDCE3-7A0D-47E2-83E4-BBC503F32460}">
      <dgm:prSet phldrT="[Text]"/>
      <dgm:spPr>
        <a:solidFill>
          <a:srgbClr val="0070C0"/>
        </a:solidFill>
      </dgm:spPr>
      <dgm:t>
        <a:bodyPr/>
        <a:lstStyle/>
        <a:p>
          <a:r>
            <a:rPr lang="en-GB" dirty="0"/>
            <a:t>Graphical User Interface</a:t>
          </a:r>
        </a:p>
      </dgm:t>
    </dgm:pt>
    <dgm:pt modelId="{BB33F397-E9B1-43C6-B87F-AD6BB4081D59}" type="parTrans" cxnId="{D6C08F05-C945-473E-8FBD-5B0DACE291E2}">
      <dgm:prSet/>
      <dgm:spPr/>
      <dgm:t>
        <a:bodyPr/>
        <a:lstStyle/>
        <a:p>
          <a:endParaRPr lang="en-GB"/>
        </a:p>
      </dgm:t>
    </dgm:pt>
    <dgm:pt modelId="{53CD1220-7047-44E2-8712-ED8262C21E4E}" type="sibTrans" cxnId="{D6C08F05-C945-473E-8FBD-5B0DACE291E2}">
      <dgm:prSet/>
      <dgm:spPr/>
      <dgm:t>
        <a:bodyPr/>
        <a:lstStyle/>
        <a:p>
          <a:endParaRPr lang="en-GB"/>
        </a:p>
      </dgm:t>
    </dgm:pt>
    <dgm:pt modelId="{65460A54-7BC4-48B8-B1D8-C1F7C963C43D}">
      <dgm:prSet phldrT="[Text]"/>
      <dgm:spPr>
        <a:solidFill>
          <a:srgbClr val="0070C0"/>
        </a:solidFill>
      </dgm:spPr>
      <dgm:t>
        <a:bodyPr/>
        <a:lstStyle/>
        <a:p>
          <a:r>
            <a:rPr lang="en-GB" dirty="0"/>
            <a:t>Abstraction</a:t>
          </a:r>
        </a:p>
      </dgm:t>
    </dgm:pt>
    <dgm:pt modelId="{85B3A47E-82A7-4BF6-A66F-13A095B626AE}" type="parTrans" cxnId="{BA00531D-0B37-4DCC-B2A9-7ABB8D956786}">
      <dgm:prSet/>
      <dgm:spPr/>
      <dgm:t>
        <a:bodyPr/>
        <a:lstStyle/>
        <a:p>
          <a:endParaRPr lang="en-GB"/>
        </a:p>
      </dgm:t>
    </dgm:pt>
    <dgm:pt modelId="{C4316ED7-8761-45E1-ADA3-A8C46A5A75C1}" type="sibTrans" cxnId="{BA00531D-0B37-4DCC-B2A9-7ABB8D956786}">
      <dgm:prSet/>
      <dgm:spPr/>
      <dgm:t>
        <a:bodyPr/>
        <a:lstStyle/>
        <a:p>
          <a:endParaRPr lang="en-GB"/>
        </a:p>
      </dgm:t>
    </dgm:pt>
    <dgm:pt modelId="{84E39164-4483-46A4-82A8-BCF3BDCBFB33}">
      <dgm:prSet phldrT="[Text]"/>
      <dgm:spPr>
        <a:solidFill>
          <a:srgbClr val="0070C0"/>
        </a:solidFill>
      </dgm:spPr>
      <dgm:t>
        <a:bodyPr/>
        <a:lstStyle/>
        <a:p>
          <a:r>
            <a:rPr lang="en-GB" dirty="0"/>
            <a:t>Façade</a:t>
          </a:r>
        </a:p>
      </dgm:t>
    </dgm:pt>
    <dgm:pt modelId="{EBD0E90D-3BC3-4DC9-A736-B3AC54ED2BB7}" type="parTrans" cxnId="{8B2C1117-29F9-4049-BAF5-EA8C53F6952B}">
      <dgm:prSet/>
      <dgm:spPr/>
      <dgm:t>
        <a:bodyPr/>
        <a:lstStyle/>
        <a:p>
          <a:endParaRPr lang="en-GB"/>
        </a:p>
      </dgm:t>
    </dgm:pt>
    <dgm:pt modelId="{56B14C83-D3C8-4760-9DA3-CD2FCDAE9A5B}" type="sibTrans" cxnId="{8B2C1117-29F9-4049-BAF5-EA8C53F6952B}">
      <dgm:prSet/>
      <dgm:spPr/>
      <dgm:t>
        <a:bodyPr/>
        <a:lstStyle/>
        <a:p>
          <a:endParaRPr lang="en-GB"/>
        </a:p>
      </dgm:t>
    </dgm:pt>
    <dgm:pt modelId="{10481CA5-E7B4-44D3-A25D-82716C030B37}">
      <dgm:prSet phldrT="[Text]"/>
      <dgm:spPr>
        <a:solidFill>
          <a:srgbClr val="0070C0"/>
        </a:solidFill>
      </dgm:spPr>
      <dgm:t>
        <a:bodyPr/>
        <a:lstStyle/>
        <a:p>
          <a:r>
            <a:rPr lang="en-GB" dirty="0"/>
            <a:t>Front face</a:t>
          </a:r>
        </a:p>
      </dgm:t>
    </dgm:pt>
    <dgm:pt modelId="{80E19F3E-ED04-4946-9F1F-917A940505BB}" type="parTrans" cxnId="{8535B932-5DE9-427D-BE64-EEADF107DF89}">
      <dgm:prSet/>
      <dgm:spPr/>
      <dgm:t>
        <a:bodyPr/>
        <a:lstStyle/>
        <a:p>
          <a:endParaRPr lang="en-GB"/>
        </a:p>
      </dgm:t>
    </dgm:pt>
    <dgm:pt modelId="{4D2DB362-417F-4090-B536-DCF01DC11D3F}" type="sibTrans" cxnId="{8535B932-5DE9-427D-BE64-EEADF107DF89}">
      <dgm:prSet/>
      <dgm:spPr/>
      <dgm:t>
        <a:bodyPr/>
        <a:lstStyle/>
        <a:p>
          <a:endParaRPr lang="en-GB"/>
        </a:p>
      </dgm:t>
    </dgm:pt>
    <dgm:pt modelId="{452AD175-8807-48DA-9960-A6AB81FF3592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Simplification</a:t>
          </a:r>
        </a:p>
      </dgm:t>
    </dgm:pt>
    <dgm:pt modelId="{95655844-5818-4C22-BEFF-27CB801EF83A}" type="parTrans" cxnId="{83E3E5B6-DE11-4F38-8197-3493C1EBF4D0}">
      <dgm:prSet/>
      <dgm:spPr/>
      <dgm:t>
        <a:bodyPr/>
        <a:lstStyle/>
        <a:p>
          <a:endParaRPr lang="en-GB"/>
        </a:p>
      </dgm:t>
    </dgm:pt>
    <dgm:pt modelId="{DFC35D07-A714-4F37-816E-0392420A1750}" type="sibTrans" cxnId="{83E3E5B6-DE11-4F38-8197-3493C1EBF4D0}">
      <dgm:prSet/>
      <dgm:spPr/>
      <dgm:t>
        <a:bodyPr/>
        <a:lstStyle/>
        <a:p>
          <a:endParaRPr lang="en-GB"/>
        </a:p>
      </dgm:t>
    </dgm:pt>
    <dgm:pt modelId="{80C21F18-AF50-4335-800A-06B82319D9A2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Behaviour</a:t>
          </a:r>
        </a:p>
      </dgm:t>
    </dgm:pt>
    <dgm:pt modelId="{DD1115F5-1EB0-45EC-81F1-A35345711AE3}" type="parTrans" cxnId="{1105B02F-0F34-4D84-AEF8-AEEE14075BA1}">
      <dgm:prSet/>
      <dgm:spPr/>
      <dgm:t>
        <a:bodyPr/>
        <a:lstStyle/>
        <a:p>
          <a:endParaRPr lang="en-GB"/>
        </a:p>
      </dgm:t>
    </dgm:pt>
    <dgm:pt modelId="{2D395A5A-D85D-4850-BB4A-FC76ADA86275}" type="sibTrans" cxnId="{1105B02F-0F34-4D84-AEF8-AEEE14075BA1}">
      <dgm:prSet/>
      <dgm:spPr/>
      <dgm:t>
        <a:bodyPr/>
        <a:lstStyle/>
        <a:p>
          <a:endParaRPr lang="en-GB"/>
        </a:p>
      </dgm:t>
    </dgm:pt>
    <dgm:pt modelId="{E934EB2B-7275-4D6D-89D6-0D5F99892B3F}" type="pres">
      <dgm:prSet presAssocID="{6683885A-EFF9-4D68-B2BA-10BC149E1FA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A26C62F7-05CF-4460-941A-B7C437D2AF0C}" type="pres">
      <dgm:prSet presAssocID="{C0EF1E33-E77E-44B3-A499-839D3EFCA27F}" presName="singleCycle" presStyleCnt="0"/>
      <dgm:spPr/>
    </dgm:pt>
    <dgm:pt modelId="{962DB6C4-A961-49B4-B3DA-A553E45D1838}" type="pres">
      <dgm:prSet presAssocID="{C0EF1E33-E77E-44B3-A499-839D3EFCA27F}" presName="singleCenter" presStyleLbl="node1" presStyleIdx="0" presStyleCnt="8">
        <dgm:presLayoutVars>
          <dgm:chMax val="7"/>
          <dgm:chPref val="7"/>
        </dgm:presLayoutVars>
      </dgm:prSet>
      <dgm:spPr/>
    </dgm:pt>
    <dgm:pt modelId="{548CE318-3415-44AA-91CB-BC5917DEC467}" type="pres">
      <dgm:prSet presAssocID="{2632EB70-5BEF-49DC-8427-16E2B54650A9}" presName="Name56" presStyleLbl="parChTrans1D2" presStyleIdx="0" presStyleCnt="7"/>
      <dgm:spPr/>
    </dgm:pt>
    <dgm:pt modelId="{0AC2E062-F7B6-40B4-A7BD-7CBD09478A60}" type="pres">
      <dgm:prSet presAssocID="{B60F802C-164F-42C1-9136-B0A0FB67813E}" presName="text0" presStyleLbl="node1" presStyleIdx="1" presStyleCnt="8">
        <dgm:presLayoutVars>
          <dgm:bulletEnabled val="1"/>
        </dgm:presLayoutVars>
      </dgm:prSet>
      <dgm:spPr/>
    </dgm:pt>
    <dgm:pt modelId="{9ED133C3-F115-4E5D-8BBC-560B8FF8E38E}" type="pres">
      <dgm:prSet presAssocID="{BB33F397-E9B1-43C6-B87F-AD6BB4081D59}" presName="Name56" presStyleLbl="parChTrans1D2" presStyleIdx="1" presStyleCnt="7"/>
      <dgm:spPr/>
    </dgm:pt>
    <dgm:pt modelId="{D4C83C1B-FFE3-4EEF-8659-3B6F03DB8469}" type="pres">
      <dgm:prSet presAssocID="{49FDDCE3-7A0D-47E2-83E4-BBC503F32460}" presName="text0" presStyleLbl="node1" presStyleIdx="2" presStyleCnt="8">
        <dgm:presLayoutVars>
          <dgm:bulletEnabled val="1"/>
        </dgm:presLayoutVars>
      </dgm:prSet>
      <dgm:spPr/>
    </dgm:pt>
    <dgm:pt modelId="{A54EBAA6-AAA7-45F3-B858-5F9EB0FC6607}" type="pres">
      <dgm:prSet presAssocID="{85B3A47E-82A7-4BF6-A66F-13A095B626AE}" presName="Name56" presStyleLbl="parChTrans1D2" presStyleIdx="2" presStyleCnt="7"/>
      <dgm:spPr/>
    </dgm:pt>
    <dgm:pt modelId="{18D81CEA-8A9E-4E80-8433-E7CF8A275D70}" type="pres">
      <dgm:prSet presAssocID="{65460A54-7BC4-48B8-B1D8-C1F7C963C43D}" presName="text0" presStyleLbl="node1" presStyleIdx="3" presStyleCnt="8">
        <dgm:presLayoutVars>
          <dgm:bulletEnabled val="1"/>
        </dgm:presLayoutVars>
      </dgm:prSet>
      <dgm:spPr/>
    </dgm:pt>
    <dgm:pt modelId="{81F303B8-9E68-47B0-9EA0-AC325FCD334A}" type="pres">
      <dgm:prSet presAssocID="{EBD0E90D-3BC3-4DC9-A736-B3AC54ED2BB7}" presName="Name56" presStyleLbl="parChTrans1D2" presStyleIdx="3" presStyleCnt="7"/>
      <dgm:spPr/>
    </dgm:pt>
    <dgm:pt modelId="{F137B872-2BC0-48A5-9F58-38D98CEC13E7}" type="pres">
      <dgm:prSet presAssocID="{84E39164-4483-46A4-82A8-BCF3BDCBFB33}" presName="text0" presStyleLbl="node1" presStyleIdx="4" presStyleCnt="8">
        <dgm:presLayoutVars>
          <dgm:bulletEnabled val="1"/>
        </dgm:presLayoutVars>
      </dgm:prSet>
      <dgm:spPr/>
    </dgm:pt>
    <dgm:pt modelId="{A6D9E7C9-BA4A-41D9-B00D-F698EC193A32}" type="pres">
      <dgm:prSet presAssocID="{80E19F3E-ED04-4946-9F1F-917A940505BB}" presName="Name56" presStyleLbl="parChTrans1D2" presStyleIdx="4" presStyleCnt="7"/>
      <dgm:spPr/>
    </dgm:pt>
    <dgm:pt modelId="{DA163BBE-D73D-4850-BBAD-3F640EBE3A79}" type="pres">
      <dgm:prSet presAssocID="{10481CA5-E7B4-44D3-A25D-82716C030B37}" presName="text0" presStyleLbl="node1" presStyleIdx="5" presStyleCnt="8">
        <dgm:presLayoutVars>
          <dgm:bulletEnabled val="1"/>
        </dgm:presLayoutVars>
      </dgm:prSet>
      <dgm:spPr/>
    </dgm:pt>
    <dgm:pt modelId="{B4781E46-5BB7-4A8A-A22F-D8ECB1F17823}" type="pres">
      <dgm:prSet presAssocID="{95655844-5818-4C22-BEFF-27CB801EF83A}" presName="Name56" presStyleLbl="parChTrans1D2" presStyleIdx="5" presStyleCnt="7"/>
      <dgm:spPr/>
    </dgm:pt>
    <dgm:pt modelId="{C3FE9341-1EEB-406A-86CF-8116DBE0F87D}" type="pres">
      <dgm:prSet presAssocID="{452AD175-8807-48DA-9960-A6AB81FF3592}" presName="text0" presStyleLbl="node1" presStyleIdx="6" presStyleCnt="8">
        <dgm:presLayoutVars>
          <dgm:bulletEnabled val="1"/>
        </dgm:presLayoutVars>
      </dgm:prSet>
      <dgm:spPr/>
    </dgm:pt>
    <dgm:pt modelId="{F2ED1845-B2B1-4AEA-A3B3-AAA77E6D2D4A}" type="pres">
      <dgm:prSet presAssocID="{DD1115F5-1EB0-45EC-81F1-A35345711AE3}" presName="Name56" presStyleLbl="parChTrans1D2" presStyleIdx="6" presStyleCnt="7"/>
      <dgm:spPr/>
    </dgm:pt>
    <dgm:pt modelId="{FD28FAEE-75C8-4F91-BB2E-DBE13AC3FADC}" type="pres">
      <dgm:prSet presAssocID="{80C21F18-AF50-4335-800A-06B82319D9A2}" presName="text0" presStyleLbl="node1" presStyleIdx="7" presStyleCnt="8">
        <dgm:presLayoutVars>
          <dgm:bulletEnabled val="1"/>
        </dgm:presLayoutVars>
      </dgm:prSet>
      <dgm:spPr/>
    </dgm:pt>
  </dgm:ptLst>
  <dgm:cxnLst>
    <dgm:cxn modelId="{6B7A4600-EA1B-4366-BB15-16F3F4FA9094}" type="presOf" srcId="{DD1115F5-1EB0-45EC-81F1-A35345711AE3}" destId="{F2ED1845-B2B1-4AEA-A3B3-AAA77E6D2D4A}" srcOrd="0" destOrd="0" presId="urn:microsoft.com/office/officeart/2008/layout/RadialCluster"/>
    <dgm:cxn modelId="{D6C08F05-C945-473E-8FBD-5B0DACE291E2}" srcId="{C0EF1E33-E77E-44B3-A499-839D3EFCA27F}" destId="{49FDDCE3-7A0D-47E2-83E4-BBC503F32460}" srcOrd="1" destOrd="0" parTransId="{BB33F397-E9B1-43C6-B87F-AD6BB4081D59}" sibTransId="{53CD1220-7047-44E2-8712-ED8262C21E4E}"/>
    <dgm:cxn modelId="{AD547910-356F-45F4-869C-9DD925E77041}" type="presOf" srcId="{6683885A-EFF9-4D68-B2BA-10BC149E1FA6}" destId="{E934EB2B-7275-4D6D-89D6-0D5F99892B3F}" srcOrd="0" destOrd="0" presId="urn:microsoft.com/office/officeart/2008/layout/RadialCluster"/>
    <dgm:cxn modelId="{8B2C1117-29F9-4049-BAF5-EA8C53F6952B}" srcId="{C0EF1E33-E77E-44B3-A499-839D3EFCA27F}" destId="{84E39164-4483-46A4-82A8-BCF3BDCBFB33}" srcOrd="3" destOrd="0" parTransId="{EBD0E90D-3BC3-4DC9-A736-B3AC54ED2BB7}" sibTransId="{56B14C83-D3C8-4760-9DA3-CD2FCDAE9A5B}"/>
    <dgm:cxn modelId="{BA00531D-0B37-4DCC-B2A9-7ABB8D956786}" srcId="{C0EF1E33-E77E-44B3-A499-839D3EFCA27F}" destId="{65460A54-7BC4-48B8-B1D8-C1F7C963C43D}" srcOrd="2" destOrd="0" parTransId="{85B3A47E-82A7-4BF6-A66F-13A095B626AE}" sibTransId="{C4316ED7-8761-45E1-ADA3-A8C46A5A75C1}"/>
    <dgm:cxn modelId="{1105B02F-0F34-4D84-AEF8-AEEE14075BA1}" srcId="{C0EF1E33-E77E-44B3-A499-839D3EFCA27F}" destId="{80C21F18-AF50-4335-800A-06B82319D9A2}" srcOrd="6" destOrd="0" parTransId="{DD1115F5-1EB0-45EC-81F1-A35345711AE3}" sibTransId="{2D395A5A-D85D-4850-BB4A-FC76ADA86275}"/>
    <dgm:cxn modelId="{8535B932-5DE9-427D-BE64-EEADF107DF89}" srcId="{C0EF1E33-E77E-44B3-A499-839D3EFCA27F}" destId="{10481CA5-E7B4-44D3-A25D-82716C030B37}" srcOrd="4" destOrd="0" parTransId="{80E19F3E-ED04-4946-9F1F-917A940505BB}" sibTransId="{4D2DB362-417F-4090-B536-DCF01DC11D3F}"/>
    <dgm:cxn modelId="{F281A162-406B-47F6-9CCB-5DADDAD4DDD6}" type="presOf" srcId="{EBD0E90D-3BC3-4DC9-A736-B3AC54ED2BB7}" destId="{81F303B8-9E68-47B0-9EA0-AC325FCD334A}" srcOrd="0" destOrd="0" presId="urn:microsoft.com/office/officeart/2008/layout/RadialCluster"/>
    <dgm:cxn modelId="{6BF6C143-4A19-4A60-854F-62DD8B2C7ACC}" type="presOf" srcId="{65460A54-7BC4-48B8-B1D8-C1F7C963C43D}" destId="{18D81CEA-8A9E-4E80-8433-E7CF8A275D70}" srcOrd="0" destOrd="0" presId="urn:microsoft.com/office/officeart/2008/layout/RadialCluster"/>
    <dgm:cxn modelId="{C941226E-2D91-4163-9E86-FAEE46CAC0FB}" type="presOf" srcId="{C0EF1E33-E77E-44B3-A499-839D3EFCA27F}" destId="{962DB6C4-A961-49B4-B3DA-A553E45D1838}" srcOrd="0" destOrd="0" presId="urn:microsoft.com/office/officeart/2008/layout/RadialCluster"/>
    <dgm:cxn modelId="{8BFA1F4F-69E9-482E-A57C-C96CE21C1E9A}" type="presOf" srcId="{B60F802C-164F-42C1-9136-B0A0FB67813E}" destId="{0AC2E062-F7B6-40B4-A7BD-7CBD09478A60}" srcOrd="0" destOrd="0" presId="urn:microsoft.com/office/officeart/2008/layout/RadialCluster"/>
    <dgm:cxn modelId="{C9FDE670-557E-4B94-BF11-EECEFDDA915B}" type="presOf" srcId="{10481CA5-E7B4-44D3-A25D-82716C030B37}" destId="{DA163BBE-D73D-4850-BBAD-3F640EBE3A79}" srcOrd="0" destOrd="0" presId="urn:microsoft.com/office/officeart/2008/layout/RadialCluster"/>
    <dgm:cxn modelId="{12C33057-0773-4B9E-951C-4D23002B771A}" type="presOf" srcId="{95655844-5818-4C22-BEFF-27CB801EF83A}" destId="{B4781E46-5BB7-4A8A-A22F-D8ECB1F17823}" srcOrd="0" destOrd="0" presId="urn:microsoft.com/office/officeart/2008/layout/RadialCluster"/>
    <dgm:cxn modelId="{9F74C683-0B99-4505-8163-961023D5A70A}" type="presOf" srcId="{BB33F397-E9B1-43C6-B87F-AD6BB4081D59}" destId="{9ED133C3-F115-4E5D-8BBC-560B8FF8E38E}" srcOrd="0" destOrd="0" presId="urn:microsoft.com/office/officeart/2008/layout/RadialCluster"/>
    <dgm:cxn modelId="{1F56B885-9501-4B3A-92EA-ED34AAEDF602}" type="presOf" srcId="{80E19F3E-ED04-4946-9F1F-917A940505BB}" destId="{A6D9E7C9-BA4A-41D9-B00D-F698EC193A32}" srcOrd="0" destOrd="0" presId="urn:microsoft.com/office/officeart/2008/layout/RadialCluster"/>
    <dgm:cxn modelId="{14C75387-B93A-42EB-B243-B7C817DC3AB6}" type="presOf" srcId="{85B3A47E-82A7-4BF6-A66F-13A095B626AE}" destId="{A54EBAA6-AAA7-45F3-B858-5F9EB0FC6607}" srcOrd="0" destOrd="0" presId="urn:microsoft.com/office/officeart/2008/layout/RadialCluster"/>
    <dgm:cxn modelId="{8ACF6695-122A-4A4B-B20E-01CFD0F8EAD5}" type="presOf" srcId="{452AD175-8807-48DA-9960-A6AB81FF3592}" destId="{C3FE9341-1EEB-406A-86CF-8116DBE0F87D}" srcOrd="0" destOrd="0" presId="urn:microsoft.com/office/officeart/2008/layout/RadialCluster"/>
    <dgm:cxn modelId="{E0DD8D98-A53A-448C-A771-C937AD88EAA2}" type="presOf" srcId="{49FDDCE3-7A0D-47E2-83E4-BBC503F32460}" destId="{D4C83C1B-FFE3-4EEF-8659-3B6F03DB8469}" srcOrd="0" destOrd="0" presId="urn:microsoft.com/office/officeart/2008/layout/RadialCluster"/>
    <dgm:cxn modelId="{852636A6-64A7-4AF0-BBA9-737ACC9DC78F}" srcId="{C0EF1E33-E77E-44B3-A499-839D3EFCA27F}" destId="{B60F802C-164F-42C1-9136-B0A0FB67813E}" srcOrd="0" destOrd="0" parTransId="{2632EB70-5BEF-49DC-8427-16E2B54650A9}" sibTransId="{BA96FFB5-CC06-477B-87D6-1A1CB217354C}"/>
    <dgm:cxn modelId="{75470CAB-9B34-41DC-BE79-07713E076636}" type="presOf" srcId="{80C21F18-AF50-4335-800A-06B82319D9A2}" destId="{FD28FAEE-75C8-4F91-BB2E-DBE13AC3FADC}" srcOrd="0" destOrd="0" presId="urn:microsoft.com/office/officeart/2008/layout/RadialCluster"/>
    <dgm:cxn modelId="{83E3E5B6-DE11-4F38-8197-3493C1EBF4D0}" srcId="{C0EF1E33-E77E-44B3-A499-839D3EFCA27F}" destId="{452AD175-8807-48DA-9960-A6AB81FF3592}" srcOrd="5" destOrd="0" parTransId="{95655844-5818-4C22-BEFF-27CB801EF83A}" sibTransId="{DFC35D07-A714-4F37-816E-0392420A1750}"/>
    <dgm:cxn modelId="{9BA5AEB8-859F-4AC4-8CF1-CEFCDFF65E75}" type="presOf" srcId="{2632EB70-5BEF-49DC-8427-16E2B54650A9}" destId="{548CE318-3415-44AA-91CB-BC5917DEC467}" srcOrd="0" destOrd="0" presId="urn:microsoft.com/office/officeart/2008/layout/RadialCluster"/>
    <dgm:cxn modelId="{3AD7DAD9-007B-4B28-AC92-C1BB28BC5E27}" type="presOf" srcId="{84E39164-4483-46A4-82A8-BCF3BDCBFB33}" destId="{F137B872-2BC0-48A5-9F58-38D98CEC13E7}" srcOrd="0" destOrd="0" presId="urn:microsoft.com/office/officeart/2008/layout/RadialCluster"/>
    <dgm:cxn modelId="{40198CF6-0D42-4FE8-A217-8A1DA346BE32}" srcId="{6683885A-EFF9-4D68-B2BA-10BC149E1FA6}" destId="{C0EF1E33-E77E-44B3-A499-839D3EFCA27F}" srcOrd="0" destOrd="0" parTransId="{25469E63-07EC-40BC-98AC-118AAB7BF90B}" sibTransId="{3027AB04-47D3-40D3-8309-C6B5AB521B97}"/>
    <dgm:cxn modelId="{61287CC2-84A2-46AF-91B3-B1AD7DA10068}" type="presParOf" srcId="{E934EB2B-7275-4D6D-89D6-0D5F99892B3F}" destId="{A26C62F7-05CF-4460-941A-B7C437D2AF0C}" srcOrd="0" destOrd="0" presId="urn:microsoft.com/office/officeart/2008/layout/RadialCluster"/>
    <dgm:cxn modelId="{CCF313E9-B6C3-438D-8756-CDB03E3BE795}" type="presParOf" srcId="{A26C62F7-05CF-4460-941A-B7C437D2AF0C}" destId="{962DB6C4-A961-49B4-B3DA-A553E45D1838}" srcOrd="0" destOrd="0" presId="urn:microsoft.com/office/officeart/2008/layout/RadialCluster"/>
    <dgm:cxn modelId="{DA6EB3DF-9483-4C30-B248-D55D6983E89F}" type="presParOf" srcId="{A26C62F7-05CF-4460-941A-B7C437D2AF0C}" destId="{548CE318-3415-44AA-91CB-BC5917DEC467}" srcOrd="1" destOrd="0" presId="urn:microsoft.com/office/officeart/2008/layout/RadialCluster"/>
    <dgm:cxn modelId="{C429AD37-EDC4-4B2F-9968-9B31D11A1CB3}" type="presParOf" srcId="{A26C62F7-05CF-4460-941A-B7C437D2AF0C}" destId="{0AC2E062-F7B6-40B4-A7BD-7CBD09478A60}" srcOrd="2" destOrd="0" presId="urn:microsoft.com/office/officeart/2008/layout/RadialCluster"/>
    <dgm:cxn modelId="{017EC6F5-9E28-45D9-AB3E-96BA137C2C75}" type="presParOf" srcId="{A26C62F7-05CF-4460-941A-B7C437D2AF0C}" destId="{9ED133C3-F115-4E5D-8BBC-560B8FF8E38E}" srcOrd="3" destOrd="0" presId="urn:microsoft.com/office/officeart/2008/layout/RadialCluster"/>
    <dgm:cxn modelId="{B4EE1245-C39E-4110-A6F8-451254697AE6}" type="presParOf" srcId="{A26C62F7-05CF-4460-941A-B7C437D2AF0C}" destId="{D4C83C1B-FFE3-4EEF-8659-3B6F03DB8469}" srcOrd="4" destOrd="0" presId="urn:microsoft.com/office/officeart/2008/layout/RadialCluster"/>
    <dgm:cxn modelId="{422BFE38-45AD-4887-A6FF-75F89602331B}" type="presParOf" srcId="{A26C62F7-05CF-4460-941A-B7C437D2AF0C}" destId="{A54EBAA6-AAA7-45F3-B858-5F9EB0FC6607}" srcOrd="5" destOrd="0" presId="urn:microsoft.com/office/officeart/2008/layout/RadialCluster"/>
    <dgm:cxn modelId="{7A40D442-F0D6-4082-9319-B6427115E51B}" type="presParOf" srcId="{A26C62F7-05CF-4460-941A-B7C437D2AF0C}" destId="{18D81CEA-8A9E-4E80-8433-E7CF8A275D70}" srcOrd="6" destOrd="0" presId="urn:microsoft.com/office/officeart/2008/layout/RadialCluster"/>
    <dgm:cxn modelId="{BFF0A46B-2937-449F-B153-A8B60C9EB7DA}" type="presParOf" srcId="{A26C62F7-05CF-4460-941A-B7C437D2AF0C}" destId="{81F303B8-9E68-47B0-9EA0-AC325FCD334A}" srcOrd="7" destOrd="0" presId="urn:microsoft.com/office/officeart/2008/layout/RadialCluster"/>
    <dgm:cxn modelId="{6D0430F3-4A8A-4C03-B3A4-B88BBF023B79}" type="presParOf" srcId="{A26C62F7-05CF-4460-941A-B7C437D2AF0C}" destId="{F137B872-2BC0-48A5-9F58-38D98CEC13E7}" srcOrd="8" destOrd="0" presId="urn:microsoft.com/office/officeart/2008/layout/RadialCluster"/>
    <dgm:cxn modelId="{7362FD5F-061A-4072-8F28-2D478EEF6B8E}" type="presParOf" srcId="{A26C62F7-05CF-4460-941A-B7C437D2AF0C}" destId="{A6D9E7C9-BA4A-41D9-B00D-F698EC193A32}" srcOrd="9" destOrd="0" presId="urn:microsoft.com/office/officeart/2008/layout/RadialCluster"/>
    <dgm:cxn modelId="{AFA42A85-B425-401F-B8E0-3EEA4EA675DE}" type="presParOf" srcId="{A26C62F7-05CF-4460-941A-B7C437D2AF0C}" destId="{DA163BBE-D73D-4850-BBAD-3F640EBE3A79}" srcOrd="10" destOrd="0" presId="urn:microsoft.com/office/officeart/2008/layout/RadialCluster"/>
    <dgm:cxn modelId="{CAE8FD76-2765-4428-AA94-F38F5FF6A947}" type="presParOf" srcId="{A26C62F7-05CF-4460-941A-B7C437D2AF0C}" destId="{B4781E46-5BB7-4A8A-A22F-D8ECB1F17823}" srcOrd="11" destOrd="0" presId="urn:microsoft.com/office/officeart/2008/layout/RadialCluster"/>
    <dgm:cxn modelId="{C06FADA6-602A-4AD7-8E83-74EB5FAABB2F}" type="presParOf" srcId="{A26C62F7-05CF-4460-941A-B7C437D2AF0C}" destId="{C3FE9341-1EEB-406A-86CF-8116DBE0F87D}" srcOrd="12" destOrd="0" presId="urn:microsoft.com/office/officeart/2008/layout/RadialCluster"/>
    <dgm:cxn modelId="{F50AE5D5-C07A-4C7E-86B8-70080CE3B22D}" type="presParOf" srcId="{A26C62F7-05CF-4460-941A-B7C437D2AF0C}" destId="{F2ED1845-B2B1-4AEA-A3B3-AAA77E6D2D4A}" srcOrd="13" destOrd="0" presId="urn:microsoft.com/office/officeart/2008/layout/RadialCluster"/>
    <dgm:cxn modelId="{55BCF472-78CA-42C2-A347-C7EB500D9173}" type="presParOf" srcId="{A26C62F7-05CF-4460-941A-B7C437D2AF0C}" destId="{FD28FAEE-75C8-4F91-BB2E-DBE13AC3FADC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DB6C4-A961-49B4-B3DA-A553E45D1838}">
      <dsp:nvSpPr>
        <dsp:cNvPr id="0" name=""/>
        <dsp:cNvSpPr/>
      </dsp:nvSpPr>
      <dsp:spPr>
        <a:xfrm>
          <a:off x="3168491" y="1489554"/>
          <a:ext cx="1206817" cy="12068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Interface</a:t>
          </a:r>
        </a:p>
      </dsp:txBody>
      <dsp:txXfrm>
        <a:off x="3227403" y="1548466"/>
        <a:ext cx="1088993" cy="1088993"/>
      </dsp:txXfrm>
    </dsp:sp>
    <dsp:sp modelId="{548CE318-3415-44AA-91CB-BC5917DEC467}">
      <dsp:nvSpPr>
        <dsp:cNvPr id="0" name=""/>
        <dsp:cNvSpPr/>
      </dsp:nvSpPr>
      <dsp:spPr>
        <a:xfrm rot="16200000">
          <a:off x="3451755" y="1169410"/>
          <a:ext cx="64028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0288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C2E062-F7B6-40B4-A7BD-7CBD09478A60}">
      <dsp:nvSpPr>
        <dsp:cNvPr id="0" name=""/>
        <dsp:cNvSpPr/>
      </dsp:nvSpPr>
      <dsp:spPr>
        <a:xfrm>
          <a:off x="3367616" y="40697"/>
          <a:ext cx="808567" cy="808567"/>
        </a:xfrm>
        <a:prstGeom prst="round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Ubiquitous</a:t>
          </a:r>
        </a:p>
      </dsp:txBody>
      <dsp:txXfrm>
        <a:off x="3407087" y="80168"/>
        <a:ext cx="729625" cy="729625"/>
      </dsp:txXfrm>
    </dsp:sp>
    <dsp:sp modelId="{9ED133C3-F115-4E5D-8BBC-560B8FF8E38E}">
      <dsp:nvSpPr>
        <dsp:cNvPr id="0" name=""/>
        <dsp:cNvSpPr/>
      </dsp:nvSpPr>
      <dsp:spPr>
        <a:xfrm rot="19285714">
          <a:off x="4336137" y="1499814"/>
          <a:ext cx="35909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9094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83C1B-FFE3-4EEF-8659-3B6F03DB8469}">
      <dsp:nvSpPr>
        <dsp:cNvPr id="0" name=""/>
        <dsp:cNvSpPr/>
      </dsp:nvSpPr>
      <dsp:spPr>
        <a:xfrm>
          <a:off x="4656060" y="661179"/>
          <a:ext cx="808567" cy="808567"/>
        </a:xfrm>
        <a:prstGeom prst="round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Graphical User Interface</a:t>
          </a:r>
        </a:p>
      </dsp:txBody>
      <dsp:txXfrm>
        <a:off x="4695531" y="700650"/>
        <a:ext cx="729625" cy="729625"/>
      </dsp:txXfrm>
    </dsp:sp>
    <dsp:sp modelId="{A54EBAA6-AAA7-45F3-B858-5F9EB0FC6607}">
      <dsp:nvSpPr>
        <dsp:cNvPr id="0" name=""/>
        <dsp:cNvSpPr/>
      </dsp:nvSpPr>
      <dsp:spPr>
        <a:xfrm rot="771429">
          <a:off x="4367606" y="2299042"/>
          <a:ext cx="6143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4374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D81CEA-8A9E-4E80-8433-E7CF8A275D70}">
      <dsp:nvSpPr>
        <dsp:cNvPr id="0" name=""/>
        <dsp:cNvSpPr/>
      </dsp:nvSpPr>
      <dsp:spPr>
        <a:xfrm>
          <a:off x="4974279" y="2055389"/>
          <a:ext cx="808567" cy="808567"/>
        </a:xfrm>
        <a:prstGeom prst="round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Abstraction</a:t>
          </a:r>
        </a:p>
      </dsp:txBody>
      <dsp:txXfrm>
        <a:off x="5013750" y="2094860"/>
        <a:ext cx="729625" cy="729625"/>
      </dsp:txXfrm>
    </dsp:sp>
    <dsp:sp modelId="{81F303B8-9E68-47B0-9EA0-AC325FCD334A}">
      <dsp:nvSpPr>
        <dsp:cNvPr id="0" name=""/>
        <dsp:cNvSpPr/>
      </dsp:nvSpPr>
      <dsp:spPr>
        <a:xfrm rot="3857143">
          <a:off x="3912599" y="2934915"/>
          <a:ext cx="5295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9527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37B872-2BC0-48A5-9F58-38D98CEC13E7}">
      <dsp:nvSpPr>
        <dsp:cNvPr id="0" name=""/>
        <dsp:cNvSpPr/>
      </dsp:nvSpPr>
      <dsp:spPr>
        <a:xfrm>
          <a:off x="4082648" y="3173459"/>
          <a:ext cx="808567" cy="808567"/>
        </a:xfrm>
        <a:prstGeom prst="round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Façade</a:t>
          </a:r>
        </a:p>
      </dsp:txBody>
      <dsp:txXfrm>
        <a:off x="4122119" y="3212930"/>
        <a:ext cx="729625" cy="729625"/>
      </dsp:txXfrm>
    </dsp:sp>
    <dsp:sp modelId="{A6D9E7C9-BA4A-41D9-B00D-F698EC193A32}">
      <dsp:nvSpPr>
        <dsp:cNvPr id="0" name=""/>
        <dsp:cNvSpPr/>
      </dsp:nvSpPr>
      <dsp:spPr>
        <a:xfrm rot="6942857">
          <a:off x="3101673" y="2934915"/>
          <a:ext cx="5295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9527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63BBE-D73D-4850-BBAD-3F640EBE3A79}">
      <dsp:nvSpPr>
        <dsp:cNvPr id="0" name=""/>
        <dsp:cNvSpPr/>
      </dsp:nvSpPr>
      <dsp:spPr>
        <a:xfrm>
          <a:off x="2652583" y="3173459"/>
          <a:ext cx="808567" cy="808567"/>
        </a:xfrm>
        <a:prstGeom prst="round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Front face</a:t>
          </a:r>
        </a:p>
      </dsp:txBody>
      <dsp:txXfrm>
        <a:off x="2692054" y="3212930"/>
        <a:ext cx="729625" cy="729625"/>
      </dsp:txXfrm>
    </dsp:sp>
    <dsp:sp modelId="{B4781E46-5BB7-4A8A-A22F-D8ECB1F17823}">
      <dsp:nvSpPr>
        <dsp:cNvPr id="0" name=""/>
        <dsp:cNvSpPr/>
      </dsp:nvSpPr>
      <dsp:spPr>
        <a:xfrm rot="10028571">
          <a:off x="2561818" y="2299042"/>
          <a:ext cx="6143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4374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E9341-1EEB-406A-86CF-8116DBE0F87D}">
      <dsp:nvSpPr>
        <dsp:cNvPr id="0" name=""/>
        <dsp:cNvSpPr/>
      </dsp:nvSpPr>
      <dsp:spPr>
        <a:xfrm>
          <a:off x="1760952" y="2055389"/>
          <a:ext cx="808567" cy="808567"/>
        </a:xfrm>
        <a:prstGeom prst="roundRect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Simplification</a:t>
          </a:r>
        </a:p>
      </dsp:txBody>
      <dsp:txXfrm>
        <a:off x="1800423" y="2094860"/>
        <a:ext cx="729625" cy="729625"/>
      </dsp:txXfrm>
    </dsp:sp>
    <dsp:sp modelId="{F2ED1845-B2B1-4AEA-A3B3-AAA77E6D2D4A}">
      <dsp:nvSpPr>
        <dsp:cNvPr id="0" name=""/>
        <dsp:cNvSpPr/>
      </dsp:nvSpPr>
      <dsp:spPr>
        <a:xfrm rot="13114286">
          <a:off x="2848568" y="1499814"/>
          <a:ext cx="35909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9094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28FAEE-75C8-4F91-BB2E-DBE13AC3FADC}">
      <dsp:nvSpPr>
        <dsp:cNvPr id="0" name=""/>
        <dsp:cNvSpPr/>
      </dsp:nvSpPr>
      <dsp:spPr>
        <a:xfrm>
          <a:off x="2079172" y="661179"/>
          <a:ext cx="808567" cy="808567"/>
        </a:xfrm>
        <a:prstGeom prst="roundRect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Behaviour</a:t>
          </a:r>
        </a:p>
      </dsp:txBody>
      <dsp:txXfrm>
        <a:off x="2118643" y="700650"/>
        <a:ext cx="729625" cy="729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 Introduction to object-orientation and the java programming language</a:t>
            </a:r>
          </a:p>
          <a:p>
            <a:r>
              <a:rPr lang="en-US" b="1" dirty="0"/>
              <a:t>ADVANCED OOP in java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overloading -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238BCD-9802-4FCE-9F14-C5E3303B0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Note that for method overloading to work, the input parameters or arguments must be different in other words, the method signature or prototype must be different for each overloaded method.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Voltage can be obtained from various parameters. It can be obtained by multiplying the current, I  by the resistance, R.  Also voltage can be obtained by dividing charge, Q by capacitance, C.  When Q can also be derived from current, I, multiplied by the time, t. Thus</a:t>
            </a:r>
          </a:p>
          <a:p>
            <a:pPr marL="0" indent="0" algn="ctr">
              <a:buNone/>
            </a:pPr>
            <a:r>
              <a:rPr lang="en-GB" dirty="0"/>
              <a:t>V=IR=It/C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We can therefore write two overloaded methods of </a:t>
            </a:r>
            <a:r>
              <a:rPr lang="en-GB" dirty="0" err="1"/>
              <a:t>getVoltage</a:t>
            </a:r>
            <a:r>
              <a:rPr lang="en-GB" dirty="0"/>
              <a:t>().  The first overloaded method having two double parameters and the other having three double parameters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/>
              <a:t>getVoltage</a:t>
            </a:r>
            <a:r>
              <a:rPr lang="en-GB" dirty="0"/>
              <a:t>(double I, double R);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/>
              <a:t>getVoltage</a:t>
            </a:r>
            <a:r>
              <a:rPr lang="en-GB" dirty="0"/>
              <a:t>(double I, double t, double C);</a:t>
            </a:r>
          </a:p>
        </p:txBody>
      </p:sp>
    </p:spTree>
    <p:extLst>
      <p:ext uri="{BB962C8B-B14F-4D97-AF65-F5344CB8AC3E}">
        <p14:creationId xmlns:p14="http://schemas.microsoft.com/office/powerpoint/2010/main" val="220468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99078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overriding - Example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1525AC8F-D3DF-4398-92DE-0BB4C0723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5" y="2512381"/>
            <a:ext cx="8981843" cy="2760955"/>
          </a:xfrm>
        </p:spPr>
      </p:pic>
    </p:spTree>
    <p:extLst>
      <p:ext uri="{BB962C8B-B14F-4D97-AF65-F5344CB8AC3E}">
        <p14:creationId xmlns:p14="http://schemas.microsoft.com/office/powerpoint/2010/main" val="992007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overriding - Example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17F070F-6005-4090-96F4-F1691CE79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833" y="1918132"/>
            <a:ext cx="5142784" cy="3878986"/>
          </a:xfrm>
        </p:spPr>
      </p:pic>
    </p:spTree>
    <p:extLst>
      <p:ext uri="{BB962C8B-B14F-4D97-AF65-F5344CB8AC3E}">
        <p14:creationId xmlns:p14="http://schemas.microsoft.com/office/powerpoint/2010/main" val="398015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72309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88647"/>
          </a:xfrm>
        </p:spPr>
        <p:txBody>
          <a:bodyPr>
            <a:noAutofit/>
          </a:bodyPr>
          <a:lstStyle/>
          <a:p>
            <a:r>
              <a:rPr lang="en-GB" sz="2800" dirty="0"/>
              <a:t>POS Class diagram – Composition vs Inheritance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F7F1C9E2-C167-4F32-9AA1-52779121C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4" y="789540"/>
            <a:ext cx="6207199" cy="5626501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2D8008-3788-428A-84B0-B1569139B420}"/>
              </a:ext>
            </a:extLst>
          </p:cNvPr>
          <p:cNvSpPr/>
          <p:nvPr/>
        </p:nvSpPr>
        <p:spPr>
          <a:xfrm>
            <a:off x="1547814" y="4225772"/>
            <a:ext cx="1241346" cy="786470"/>
          </a:xfrm>
          <a:prstGeom prst="roundRect">
            <a:avLst/>
          </a:prstGeom>
          <a:solidFill>
            <a:srgbClr val="E48312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3A072A-28E9-4EA3-B9F4-F6A799122467}"/>
              </a:ext>
            </a:extLst>
          </p:cNvPr>
          <p:cNvSpPr/>
          <p:nvPr/>
        </p:nvSpPr>
        <p:spPr>
          <a:xfrm>
            <a:off x="3290287" y="693938"/>
            <a:ext cx="1559000" cy="1711911"/>
          </a:xfrm>
          <a:prstGeom prst="roundRect">
            <a:avLst/>
          </a:prstGeom>
          <a:solidFill>
            <a:srgbClr val="E48312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07102A-DCF6-428A-BD88-59FFBB1D9734}"/>
              </a:ext>
            </a:extLst>
          </p:cNvPr>
          <p:cNvSpPr/>
          <p:nvPr/>
        </p:nvSpPr>
        <p:spPr>
          <a:xfrm>
            <a:off x="5626594" y="2425083"/>
            <a:ext cx="1559000" cy="2253449"/>
          </a:xfrm>
          <a:prstGeom prst="roundRect">
            <a:avLst/>
          </a:prstGeom>
          <a:solidFill>
            <a:schemeClr val="bg2">
              <a:lumMod val="90000"/>
              <a:alpha val="3882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9BC766-A6B7-4E07-A0D9-A56AAFEB419D}"/>
              </a:ext>
            </a:extLst>
          </p:cNvPr>
          <p:cNvSpPr/>
          <p:nvPr/>
        </p:nvSpPr>
        <p:spPr>
          <a:xfrm>
            <a:off x="6354840" y="5761608"/>
            <a:ext cx="1559000" cy="668721"/>
          </a:xfrm>
          <a:prstGeom prst="roundRect">
            <a:avLst/>
          </a:prstGeom>
          <a:solidFill>
            <a:schemeClr val="bg2">
              <a:lumMod val="90000"/>
              <a:alpha val="3882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176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88647"/>
          </a:xfrm>
        </p:spPr>
        <p:txBody>
          <a:bodyPr>
            <a:noAutofit/>
          </a:bodyPr>
          <a:lstStyle/>
          <a:p>
            <a:r>
              <a:rPr lang="en-GB" sz="2800" dirty="0"/>
              <a:t>POS Class diagram – Composition vs Inheritance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F7F1C9E2-C167-4F32-9AA1-52779121C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4" y="789540"/>
            <a:ext cx="6207199" cy="5626501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2D8008-3788-428A-84B0-B1569139B420}"/>
              </a:ext>
            </a:extLst>
          </p:cNvPr>
          <p:cNvSpPr/>
          <p:nvPr/>
        </p:nvSpPr>
        <p:spPr>
          <a:xfrm>
            <a:off x="1547814" y="4225772"/>
            <a:ext cx="1241346" cy="786470"/>
          </a:xfrm>
          <a:prstGeom prst="roundRect">
            <a:avLst/>
          </a:prstGeom>
          <a:solidFill>
            <a:srgbClr val="E48312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3A072A-28E9-4EA3-B9F4-F6A799122467}"/>
              </a:ext>
            </a:extLst>
          </p:cNvPr>
          <p:cNvSpPr/>
          <p:nvPr/>
        </p:nvSpPr>
        <p:spPr>
          <a:xfrm>
            <a:off x="3290287" y="693938"/>
            <a:ext cx="1559000" cy="1711911"/>
          </a:xfrm>
          <a:prstGeom prst="roundRect">
            <a:avLst/>
          </a:prstGeom>
          <a:solidFill>
            <a:srgbClr val="E48312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07102A-DCF6-428A-BD88-59FFBB1D9734}"/>
              </a:ext>
            </a:extLst>
          </p:cNvPr>
          <p:cNvSpPr/>
          <p:nvPr/>
        </p:nvSpPr>
        <p:spPr>
          <a:xfrm>
            <a:off x="5626594" y="2425083"/>
            <a:ext cx="1559000" cy="2253449"/>
          </a:xfrm>
          <a:prstGeom prst="roundRect">
            <a:avLst/>
          </a:prstGeom>
          <a:solidFill>
            <a:schemeClr val="bg2">
              <a:lumMod val="90000"/>
              <a:alpha val="3882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9BC766-A6B7-4E07-A0D9-A56AAFEB419D}"/>
              </a:ext>
            </a:extLst>
          </p:cNvPr>
          <p:cNvSpPr/>
          <p:nvPr/>
        </p:nvSpPr>
        <p:spPr>
          <a:xfrm>
            <a:off x="6354840" y="5761608"/>
            <a:ext cx="1559000" cy="668721"/>
          </a:xfrm>
          <a:prstGeom prst="roundRect">
            <a:avLst/>
          </a:prstGeom>
          <a:solidFill>
            <a:schemeClr val="bg2">
              <a:lumMod val="90000"/>
              <a:alpha val="3882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2B2579-F368-4E64-8D09-F79D0CBFA8B6}"/>
              </a:ext>
            </a:extLst>
          </p:cNvPr>
          <p:cNvSpPr/>
          <p:nvPr/>
        </p:nvSpPr>
        <p:spPr>
          <a:xfrm>
            <a:off x="6232124" y="4589755"/>
            <a:ext cx="257453" cy="26633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92443C-4304-4E9C-98CF-A0ED8A00FB4D}"/>
              </a:ext>
            </a:extLst>
          </p:cNvPr>
          <p:cNvSpPr/>
          <p:nvPr/>
        </p:nvSpPr>
        <p:spPr>
          <a:xfrm>
            <a:off x="2684107" y="4485842"/>
            <a:ext cx="257453" cy="26633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325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62145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88584"/>
            <a:ext cx="7415518" cy="402336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An interface is a special type of inheritance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An interface is a contract that every inherited class must keep by ensuring every method declared in the parent interface is overridden (object polymorphism)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An interface cannot implement any of its methods and doesn’t have any data members.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In Java interfaces are usually used to achieve a concept known as multiple inheritance in C++, where a class can inherit from more than one superclass.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Interfaces can be used to achieve loose coupling while maintaining high cohesion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5328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58110"/>
          </a:xfrm>
        </p:spPr>
        <p:txBody>
          <a:bodyPr>
            <a:noAutofit/>
          </a:bodyPr>
          <a:lstStyle/>
          <a:p>
            <a:r>
              <a:rPr lang="en-GB" sz="3600" dirty="0"/>
              <a:t>Interface vs Inheritance </a:t>
            </a:r>
            <a:br>
              <a:rPr lang="en-GB" sz="3600" dirty="0"/>
            </a:br>
            <a:r>
              <a:rPr lang="en-GB" sz="3600" dirty="0"/>
              <a:t>– Why so many faces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76623B1-B900-4844-A9B6-1079C8169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404360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316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88584"/>
            <a:ext cx="4682490" cy="402336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Getters and setters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Inheritance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Polymorphism</a:t>
            </a:r>
            <a:endParaRPr lang="en-GB" sz="16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Composition vs Inheritance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Interface vs Inheritance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Abstract class vs interface vs inheritance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Inner classes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Java packages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Java library and standard classes</a:t>
            </a:r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91291"/>
            <a:ext cx="7543800" cy="702408"/>
          </a:xfrm>
        </p:spPr>
        <p:txBody>
          <a:bodyPr>
            <a:normAutofit fontScale="90000"/>
          </a:bodyPr>
          <a:lstStyle/>
          <a:p>
            <a:r>
              <a:rPr lang="en-GB" dirty="0"/>
              <a:t>Interface vs Inheritance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2B4B6A71-554A-4CA2-9F81-5BB52EE27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08" y="696603"/>
            <a:ext cx="6285390" cy="5697377"/>
          </a:xfr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44680D-B262-4E3C-80CE-35077202ECAB}"/>
              </a:ext>
            </a:extLst>
          </p:cNvPr>
          <p:cNvSpPr/>
          <p:nvPr/>
        </p:nvSpPr>
        <p:spPr>
          <a:xfrm>
            <a:off x="2636668" y="2521258"/>
            <a:ext cx="1935332" cy="4012707"/>
          </a:xfrm>
          <a:prstGeom prst="roundRect">
            <a:avLst>
              <a:gd name="adj" fmla="val 19029"/>
            </a:avLst>
          </a:prstGeom>
          <a:solidFill>
            <a:srgbClr val="F3B56C">
              <a:alpha val="10196"/>
            </a:srgbClr>
          </a:solidFill>
          <a:ln>
            <a:solidFill>
              <a:srgbClr val="A75F0A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773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61674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class vs Interface vs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88584"/>
            <a:ext cx="7415518" cy="402336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There are limitations associated with an interface which include:</a:t>
            </a:r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r>
              <a:rPr lang="en-GB" sz="2200" dirty="0"/>
              <a:t>An interface does not have data members only methods.</a:t>
            </a:r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r>
              <a:rPr lang="en-GB" sz="2200" dirty="0"/>
              <a:t>All the methods declared within an interface must be implemented.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An abstract class is a go between a super class and an interface because it allows</a:t>
            </a:r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r>
              <a:rPr lang="en-GB" sz="2200" dirty="0"/>
              <a:t>certain methods that must be overridden and others that are optionally overridden.</a:t>
            </a:r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r>
              <a:rPr lang="en-GB" sz="2200" dirty="0"/>
              <a:t>data members which can be private, public, protected etc.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Methods within an abstract class that must be overridden are called abstract methods.</a:t>
            </a:r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085896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class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7C46E1-D6B1-41BC-8A89-B45DFD882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027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976345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88584"/>
            <a:ext cx="7415518" cy="402336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Inner classes are used where there is close relationship between two classes and the inner class is only accessed by the containing class.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An example of an inner class is the </a:t>
            </a:r>
            <a:r>
              <a:rPr lang="en-US" sz="2400" dirty="0" err="1"/>
              <a:t>System.out</a:t>
            </a:r>
            <a:r>
              <a:rPr lang="en-US" sz="2400" dirty="0"/>
              <a:t> class we have been using all this while.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System is the outer class and out is the inner class.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System.out</a:t>
            </a:r>
            <a:r>
              <a:rPr lang="en-US" sz="2400" dirty="0"/>
              <a:t> class has several methods most notably print() and </a:t>
            </a:r>
            <a:r>
              <a:rPr lang="en-US" sz="2400" dirty="0" err="1"/>
              <a:t>println</a:t>
            </a:r>
            <a:r>
              <a:rPr lang="en-US" sz="2400" dirty="0"/>
              <a:t>() which print strings out to the console.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System also has a System.in inner class used for input we will see in this in action later in this boot camp.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Read more about inner classes here.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17403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9E0B-86A4-4E10-83EC-058E0A0F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Inner-class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E521B-0709-45EE-AE68-ABC7F471E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945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941539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59452"/>
          </a:xfrm>
        </p:spPr>
        <p:txBody>
          <a:bodyPr/>
          <a:lstStyle/>
          <a:p>
            <a:r>
              <a:rPr lang="en-GB" dirty="0"/>
              <a:t>Java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347900"/>
            <a:ext cx="7415518" cy="476588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OOP helps to organise your code into reusable logical structures known as classes.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A large number of classes have been written by the  creator of the java language and arranged into logical hierarchies known as packages.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In practice as every java class represents a compilation unit or file, every package represents an actual sub-folder within your operating system file system.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thus </a:t>
            </a:r>
            <a:r>
              <a:rPr lang="en-GB" sz="2400" dirty="0" err="1"/>
              <a:t>org.studygroup.LoanCalc</a:t>
            </a:r>
            <a:r>
              <a:rPr lang="en-GB" sz="2400" dirty="0"/>
              <a:t> class has the following hierarchy</a:t>
            </a:r>
          </a:p>
          <a:p>
            <a:pPr marL="0" indent="0">
              <a:spcBef>
                <a:spcPts val="600"/>
              </a:spcBef>
              <a:buNone/>
            </a:pPr>
            <a:endParaRPr lang="en-GB" sz="2200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ACE82F1-2A5A-41D9-80A8-3B70429AF3A9}"/>
              </a:ext>
            </a:extLst>
          </p:cNvPr>
          <p:cNvSpPr/>
          <p:nvPr/>
        </p:nvSpPr>
        <p:spPr>
          <a:xfrm>
            <a:off x="5220069" y="4740676"/>
            <a:ext cx="976544" cy="36398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org</a:t>
            </a: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483A61F0-8E87-4EA6-ACDA-A2D3CF916A1D}"/>
              </a:ext>
            </a:extLst>
          </p:cNvPr>
          <p:cNvSpPr/>
          <p:nvPr/>
        </p:nvSpPr>
        <p:spPr>
          <a:xfrm>
            <a:off x="5868140" y="5224511"/>
            <a:ext cx="1305017" cy="36398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studygroup</a:t>
            </a:r>
            <a:endParaRPr lang="en-GB" dirty="0"/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A180C08B-8198-470F-9397-BA012FEA649E}"/>
              </a:ext>
            </a:extLst>
          </p:cNvPr>
          <p:cNvSpPr/>
          <p:nvPr/>
        </p:nvSpPr>
        <p:spPr>
          <a:xfrm>
            <a:off x="6516210" y="5695786"/>
            <a:ext cx="1562470" cy="363985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LoanCalc.java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550174B-63E2-483E-85F9-BC9AFA663C99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5637319" y="5175682"/>
            <a:ext cx="301843" cy="159799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20FA368-E237-47CB-AF58-691D9EBFC8C8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6429652" y="5679492"/>
            <a:ext cx="301844" cy="119851"/>
          </a:xfrm>
          <a:prstGeom prst="bentConnector3">
            <a:avLst>
              <a:gd name="adj1" fmla="val 10294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611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979062"/>
            <a:ext cx="7543800" cy="759452"/>
          </a:xfrm>
        </p:spPr>
        <p:txBody>
          <a:bodyPr/>
          <a:lstStyle/>
          <a:p>
            <a:r>
              <a:rPr lang="en-GB" dirty="0"/>
              <a:t>Java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040357"/>
            <a:ext cx="7415518" cy="476588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Packages are imported using the import keyword and declared using the package keyword.</a:t>
            </a:r>
          </a:p>
          <a:p>
            <a:pPr marL="0" indent="0">
              <a:spcBef>
                <a:spcPts val="600"/>
              </a:spcBef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68534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88647"/>
          </a:xfrm>
        </p:spPr>
        <p:txBody>
          <a:bodyPr>
            <a:normAutofit fontScale="90000"/>
          </a:bodyPr>
          <a:lstStyle/>
          <a:p>
            <a:r>
              <a:rPr lang="en-GB" dirty="0"/>
              <a:t>POS Class diagram Example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B638EC6-7D18-496A-A0EE-FA21A8B82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096" y="775252"/>
            <a:ext cx="6121474" cy="5548795"/>
          </a:xfrm>
        </p:spPr>
      </p:pic>
    </p:spTree>
    <p:extLst>
      <p:ext uri="{BB962C8B-B14F-4D97-AF65-F5344CB8AC3E}">
        <p14:creationId xmlns:p14="http://schemas.microsoft.com/office/powerpoint/2010/main" val="1028448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181367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Java Standard Edition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88584"/>
            <a:ext cx="7415518" cy="402336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There are limitation associated with an interface which includes</a:t>
            </a:r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r>
              <a:rPr lang="en-GB" sz="2200" dirty="0"/>
              <a:t>An interface does not have data members only methods</a:t>
            </a:r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r>
              <a:rPr lang="en-GB" sz="2200" dirty="0"/>
              <a:t>All the methods declared within an interface must be implemented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An abstract class is a go between a super class and an interface because it allows</a:t>
            </a:r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r>
              <a:rPr lang="en-GB" sz="2200" dirty="0"/>
              <a:t>Certain methods that must and others that are optionally overridden.</a:t>
            </a:r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r>
              <a:rPr lang="en-GB" sz="2200" dirty="0"/>
              <a:t>Data members which can be private, public, protected etc.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Methods within an abstract class that must be overridden are called abstract methods.</a:t>
            </a:r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707064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Java Language (</a:t>
            </a:r>
            <a:r>
              <a:rPr lang="en-GB" dirty="0" err="1"/>
              <a:t>java.lang</a:t>
            </a:r>
            <a:r>
              <a:rPr lang="en-GB" dirty="0"/>
              <a:t>) Package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88584"/>
            <a:ext cx="3180869" cy="402336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String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Math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Array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Integer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Double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Float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Character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Byte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</a:t>
            </a:r>
            <a:r>
              <a:rPr lang="en-GB" sz="2400" dirty="0" err="1"/>
              <a:t>StringBuffer</a:t>
            </a:r>
            <a:endParaRPr lang="en-GB" sz="2400" dirty="0"/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endParaRPr lang="en-GB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A527DB-57C7-4946-A7E5-4886BF0C5221}"/>
              </a:ext>
            </a:extLst>
          </p:cNvPr>
          <p:cNvSpPr txBox="1">
            <a:spLocks/>
          </p:cNvSpPr>
          <p:nvPr/>
        </p:nvSpPr>
        <p:spPr>
          <a:xfrm>
            <a:off x="5307662" y="1788584"/>
            <a:ext cx="3180869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System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Number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Object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StringBuilder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Class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Process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Boolean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Short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Long</a:t>
            </a:r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783464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35970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203300-7D37-4228-9E5D-E48444627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Voltage can be obtained from various parameters. </a:t>
            </a:r>
          </a:p>
          <a:p>
            <a:pPr marL="0" indent="0" algn="ctr">
              <a:buNone/>
            </a:pPr>
            <a:r>
              <a:rPr lang="en-GB" dirty="0"/>
              <a:t>V=IR=It/C=</a:t>
            </a:r>
            <a:r>
              <a:rPr lang="en-GB" dirty="0" err="1"/>
              <a:t>IpL</a:t>
            </a:r>
            <a:r>
              <a:rPr lang="en-GB" dirty="0"/>
              <a:t>/A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Where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I = Current (amperes)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R = Voltage (volts)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 = time (seconds)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C = Capacitance (farads)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p = Resistivity (Ohm-meter)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L = Length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 = cross sectional area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Calculate the following voltages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213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34328"/>
          </a:xfrm>
        </p:spPr>
        <p:txBody>
          <a:bodyPr/>
          <a:lstStyle/>
          <a:p>
            <a:r>
              <a:rPr lang="en-GB" dirty="0"/>
              <a:t>Exercise 2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C5952E-2F01-4BCE-8A97-8E59A29D11F4}"/>
              </a:ext>
            </a:extLst>
          </p:cNvPr>
          <p:cNvSpPr txBox="1">
            <a:spLocks/>
          </p:cNvSpPr>
          <p:nvPr/>
        </p:nvSpPr>
        <p:spPr>
          <a:xfrm>
            <a:off x="806682" y="1864309"/>
            <a:ext cx="7543800" cy="878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dirty="0"/>
              <a:t>Implement the class diagram below using object polymorphism</a:t>
            </a:r>
          </a:p>
          <a:p>
            <a:pPr>
              <a:lnSpc>
                <a:spcPct val="120000"/>
              </a:lnSpc>
            </a:pPr>
            <a:r>
              <a:rPr lang="en-GB" dirty="0"/>
              <a:t>Note that this is the second implementation done earlier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25A3E940-AA60-423B-87CA-0AC454A03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4" y="2994410"/>
            <a:ext cx="8708468" cy="3015773"/>
          </a:xfrm>
        </p:spPr>
      </p:pic>
    </p:spTree>
    <p:extLst>
      <p:ext uri="{BB962C8B-B14F-4D97-AF65-F5344CB8AC3E}">
        <p14:creationId xmlns:p14="http://schemas.microsoft.com/office/powerpoint/2010/main" val="3963056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17F070F-6005-4090-96F4-F1691CE79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08" y="2450789"/>
            <a:ext cx="5142784" cy="3878986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E779637-78AD-43E2-9154-4E0D0A328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40354"/>
          </a:xfrm>
        </p:spPr>
        <p:txBody>
          <a:bodyPr/>
          <a:lstStyle/>
          <a:p>
            <a:r>
              <a:rPr lang="en-GB" dirty="0"/>
              <a:t>Exercise 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A3D328B-29A4-4E12-9060-79BDFD9423F2}"/>
              </a:ext>
            </a:extLst>
          </p:cNvPr>
          <p:cNvSpPr txBox="1">
            <a:spLocks/>
          </p:cNvSpPr>
          <p:nvPr/>
        </p:nvSpPr>
        <p:spPr>
          <a:xfrm>
            <a:off x="806682" y="1651243"/>
            <a:ext cx="7543800" cy="878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dirty="0"/>
              <a:t>Implement the class diagram below using object polymorphism.</a:t>
            </a:r>
          </a:p>
          <a:p>
            <a:pPr>
              <a:lnSpc>
                <a:spcPct val="120000"/>
              </a:lnSpc>
            </a:pPr>
            <a:r>
              <a:rPr lang="en-GB" dirty="0"/>
              <a:t>Starter code can be found here</a:t>
            </a:r>
          </a:p>
        </p:txBody>
      </p:sp>
    </p:spTree>
    <p:extLst>
      <p:ext uri="{BB962C8B-B14F-4D97-AF65-F5344CB8AC3E}">
        <p14:creationId xmlns:p14="http://schemas.microsoft.com/office/powerpoint/2010/main" val="8851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203300-7D37-4228-9E5D-E48444627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Write a program using static cosine function in </a:t>
            </a:r>
            <a:r>
              <a:rPr lang="en-GB" dirty="0" err="1"/>
              <a:t>java.lang.Math</a:t>
            </a:r>
            <a:r>
              <a:rPr lang="en-GB" dirty="0"/>
              <a:t> and method overloading to find the parameters of a triangle ( 3 sides and 3 angles) given either 2 sides and one angle or two angles and one side. Assume the angles are always whole numbers and while sides are real numbers.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09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Getters and setters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88584"/>
            <a:ext cx="7543800" cy="402336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800"/>
              <a:t> Getters and setters</a:t>
            </a:r>
            <a:r>
              <a:rPr lang="en-GB" sz="2800"/>
              <a:t> are a means of externally accessing private/protected members externally</a:t>
            </a:r>
            <a:endParaRPr lang="en-US" sz="2800" dirty="0"/>
          </a:p>
        </p:txBody>
      </p:sp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726813BD-2A7D-4129-AC65-C618E41BD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" y="3024717"/>
            <a:ext cx="15335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5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88647"/>
          </a:xfrm>
        </p:spPr>
        <p:txBody>
          <a:bodyPr>
            <a:normAutofit fontScale="90000"/>
          </a:bodyPr>
          <a:lstStyle/>
          <a:p>
            <a:r>
              <a:rPr lang="en-GB" dirty="0"/>
              <a:t>POS Class diagram - Inheritance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F7F1C9E2-C167-4F32-9AA1-52779121C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4" y="789540"/>
            <a:ext cx="6207199" cy="5626501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2D8008-3788-428A-84B0-B1569139B420}"/>
              </a:ext>
            </a:extLst>
          </p:cNvPr>
          <p:cNvSpPr/>
          <p:nvPr/>
        </p:nvSpPr>
        <p:spPr>
          <a:xfrm>
            <a:off x="1431852" y="904027"/>
            <a:ext cx="1559000" cy="2996459"/>
          </a:xfrm>
          <a:prstGeom prst="roundRect">
            <a:avLst/>
          </a:prstGeom>
          <a:solidFill>
            <a:srgbClr val="E48312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35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60107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88584"/>
            <a:ext cx="7543800" cy="402336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GB" sz="2800" dirty="0"/>
              <a:t>Polymorphism is related to how functions or methods are implemented. 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dirty="0"/>
              <a:t> There are two types of Polymorphism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dirty="0"/>
              <a:t> Function polymorphism also known as function overloading or method overloading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dirty="0"/>
              <a:t> Method polymorphism also known as method overriding.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dirty="0"/>
              <a:t> Note that method overloading occurs within a single class but overriding is between two or more classes having an inheritance relationship (object polymorphism)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59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576992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174DBE-1AD7-495B-B168-212A7EE723A6}">
  <ds:schemaRefs>
    <ds:schemaRef ds:uri="http://schemas.microsoft.com/office/2006/documentManagement/types"/>
    <ds:schemaRef ds:uri="http://schemas.openxmlformats.org/package/2006/metadata/core-properties"/>
    <ds:schemaRef ds:uri="c2e86655-d7ed-4420-bc92-1b9547829f54"/>
    <ds:schemaRef ds:uri="http://purl.org/dc/elements/1.1/"/>
    <ds:schemaRef ds:uri="http://schemas.microsoft.com/office/infopath/2007/PartnerControls"/>
    <ds:schemaRef ds:uri="cab83b3b-4db3-4a13-8dd4-e60be6d87cf5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4564</TotalTime>
  <Words>1108</Words>
  <Application>Microsoft Office PowerPoint</Application>
  <PresentationFormat>On-screen Show (4:3)</PresentationFormat>
  <Paragraphs>159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Calibri</vt:lpstr>
      <vt:lpstr>Calibri Light</vt:lpstr>
      <vt:lpstr>Wingdings</vt:lpstr>
      <vt:lpstr>Retrospect</vt:lpstr>
      <vt:lpstr>International study centre</vt:lpstr>
      <vt:lpstr>Outline</vt:lpstr>
      <vt:lpstr>POS Class diagram Example</vt:lpstr>
      <vt:lpstr>Getters and setters</vt:lpstr>
      <vt:lpstr>PowerPoint Presentation</vt:lpstr>
      <vt:lpstr>POS Class diagram - Inheritance</vt:lpstr>
      <vt:lpstr>PowerPoint Presentation</vt:lpstr>
      <vt:lpstr>Polymorphism</vt:lpstr>
      <vt:lpstr>PowerPoint Presentation</vt:lpstr>
      <vt:lpstr>Method overloading - Example</vt:lpstr>
      <vt:lpstr>PowerPoint Presentation</vt:lpstr>
      <vt:lpstr>Method overriding - Example</vt:lpstr>
      <vt:lpstr>Method overriding - Example</vt:lpstr>
      <vt:lpstr>PowerPoint Presentation</vt:lpstr>
      <vt:lpstr>POS Class diagram – Composition vs Inheritance</vt:lpstr>
      <vt:lpstr>POS Class diagram – Composition vs Inheritance</vt:lpstr>
      <vt:lpstr>PowerPoint Presentation</vt:lpstr>
      <vt:lpstr>Interface vs Inheritance</vt:lpstr>
      <vt:lpstr>Interface vs Inheritance  – Why so many faces</vt:lpstr>
      <vt:lpstr>Interface vs Inheritance</vt:lpstr>
      <vt:lpstr>PowerPoint Presentation</vt:lpstr>
      <vt:lpstr>Abstract class vs Interface vs Inheritance</vt:lpstr>
      <vt:lpstr>Abstract class Example</vt:lpstr>
      <vt:lpstr>PowerPoint Presentation</vt:lpstr>
      <vt:lpstr>Inner Classes</vt:lpstr>
      <vt:lpstr>Inner-class representation</vt:lpstr>
      <vt:lpstr>PowerPoint Presentation</vt:lpstr>
      <vt:lpstr>Java Packages</vt:lpstr>
      <vt:lpstr>Java Packages</vt:lpstr>
      <vt:lpstr>PowerPoint Presentation</vt:lpstr>
      <vt:lpstr>The Java Standard Edition Library</vt:lpstr>
      <vt:lpstr>Common Java Language (java.lang) Package Classes</vt:lpstr>
      <vt:lpstr>PowerPoint Presentation</vt:lpstr>
      <vt:lpstr>Exercise 1</vt:lpstr>
      <vt:lpstr>Exercise 2</vt:lpstr>
      <vt:lpstr>Exercise 3</vt:lpstr>
      <vt:lpstr>Exercise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John Alamina</cp:lastModifiedBy>
  <cp:revision>75</cp:revision>
  <dcterms:created xsi:type="dcterms:W3CDTF">2020-03-06T14:36:40Z</dcterms:created>
  <dcterms:modified xsi:type="dcterms:W3CDTF">2020-10-17T07:56:46Z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