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2"/>
  </p:notesMasterIdLst>
  <p:sldIdLst>
    <p:sldId id="256" r:id="rId5"/>
    <p:sldId id="272" r:id="rId6"/>
    <p:sldId id="279" r:id="rId7"/>
    <p:sldId id="273" r:id="rId8"/>
    <p:sldId id="278" r:id="rId9"/>
    <p:sldId id="266" r:id="rId10"/>
    <p:sldId id="274" r:id="rId11"/>
    <p:sldId id="277" r:id="rId12"/>
    <p:sldId id="285" r:id="rId13"/>
    <p:sldId id="276" r:id="rId14"/>
    <p:sldId id="282" r:id="rId15"/>
    <p:sldId id="280" r:id="rId16"/>
    <p:sldId id="286" r:id="rId17"/>
    <p:sldId id="281" r:id="rId18"/>
    <p:sldId id="287" r:id="rId19"/>
    <p:sldId id="284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8A756-45B2-441B-BD26-2888C6C79637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D2C08-AD98-45B5-84F2-FC10CCB114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25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hws.edu/javanotes/c10/s1.html#generics.1.6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coll.size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an </a:t>
            </a:r>
            <a:r>
              <a:rPr lang="en-US" b="0" i="0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gives the number of objects in the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coll.isEmpty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which is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size of the collection is 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coll.clear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all objects from the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coll.add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tobject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adds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 the collection. The parameter must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; if not, a syntax error occurs at compile time. (Remember that if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 class, this includes objects belonging to a subclass of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and if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an interface, it includes any object that implements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.) The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method returns a </a:t>
            </a:r>
            <a:r>
              <a:rPr lang="en-US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which tells you whether the operation actually modified the collection. For example, adding an object to a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has no effect if that object was already in the 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coll.contains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(object)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that is true if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in the collection. Note that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required to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since it makes sense to check whether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in the collection, no matter what type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has. (For testing equality,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considered to be equal to itself. The criterion for testing non-null objects for equality can differ from one kind of collection to another; see </a:t>
            </a:r>
            <a:r>
              <a:rPr lang="en-US" b="0" i="0" u="sng" dirty="0">
                <a:solidFill>
                  <a:srgbClr val="553377"/>
                </a:solidFill>
                <a:effectLst/>
                <a:latin typeface="Times New Roman" panose="02020603050405020304" pitchFamily="18" charset="0"/>
                <a:hlinkClick r:id="rId3"/>
              </a:rPr>
              <a:t>Subsection 10.1.6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below.)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coll.remove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(object)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 the collection, if it occurs in the collection, and returns a </a:t>
            </a:r>
            <a:r>
              <a:rPr lang="en-US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that tells you whether the object was found. Again,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not required to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The test for equality is the same test that is used by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contains()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coll.containsAll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that is true if every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also in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The parameter can be any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coll.addAll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adds all the objects in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The parameter,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can be any collection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Collection&lt;T&gt;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However, it can also be more general. For example, if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 class and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 sub-class of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then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can be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Collection&lt;S&gt;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This makes sense because any object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automatically of type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 so can legally be added to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coll.removeAll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every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also occurs in the collection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can be any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coll.retainAll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every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does not occur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 the collection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It "retains" only the objects that do occur in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can be any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coll.toArray</a:t>
            </a:r>
            <a:r>
              <a:rPr lang="en-US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an array of type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Object[]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contains all the items in the collection. Note that the return type is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Object[]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not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T[]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! However, there is another version of this method that takes an array of type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T[]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as a parameter: the method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coll.toArray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returns an array of type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T[]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containing all the items in the collection. If the array parameter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large enough to hold the entire collection, then the items are stored in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also the return value of the collection. If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not large enough, then a new array is created to hold the items; in that case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serves only to specify the type of the array. For example,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coll.toArray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(new String[0])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can be used if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 collection of </a:t>
            </a:r>
            <a:r>
              <a:rPr lang="en-US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Strings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 will return a new array of type </a:t>
            </a:r>
            <a:r>
              <a:rPr lang="en-US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String[]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D2C08-AD98-45B5-84F2-FC10CCB1149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8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17/10/2020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 Introduction to object-orientation and the java programming language</a:t>
            </a:r>
          </a:p>
          <a:p>
            <a:r>
              <a:rPr lang="en-US" b="1" dirty="0"/>
              <a:t>Java collections and </a:t>
            </a:r>
            <a:r>
              <a:rPr lang="en-US" b="1" dirty="0" err="1"/>
              <a:t>gui</a:t>
            </a:r>
            <a:r>
              <a:rPr lang="en-US" b="1"/>
              <a:t> development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3C9D-14DC-494C-9002-53AF93CC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3" y="956821"/>
            <a:ext cx="7543800" cy="702302"/>
          </a:xfrm>
        </p:spPr>
        <p:txBody>
          <a:bodyPr>
            <a:normAutofit fontScale="90000"/>
          </a:bodyPr>
          <a:lstStyle/>
          <a:p>
            <a:r>
              <a:rPr lang="en-GB" dirty="0"/>
              <a:t>Grid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C3057-08A3-484F-8EF1-AA593CCA7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1989056"/>
            <a:ext cx="8427563" cy="4110086"/>
          </a:xfrm>
        </p:spPr>
        <p:txBody>
          <a:bodyPr>
            <a:noAutofit/>
          </a:bodyPr>
          <a:lstStyle/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coll.size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an </a:t>
            </a:r>
            <a:r>
              <a:rPr lang="en-US" sz="1600" b="0" i="0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gives the number of objects in the collection.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coll.isEmpty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sz="1600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which is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the size of the collection is 0.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coll.clear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all objects from the collection.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coll.add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tobject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adds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 the collection. 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coll.contains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(object)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sz="1600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that is true if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in the collection. 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coll.remove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(object)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 the collection.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coll.containsAll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 </a:t>
            </a:r>
            <a:r>
              <a:rPr lang="en-US" sz="1600" b="0" i="0" dirty="0" err="1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boolean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that is true if every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also in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endParaRPr lang="en-US" sz="16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coll.addAll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adds all the objects in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The parameter,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can be any collection of type </a:t>
            </a:r>
            <a:r>
              <a:rPr lang="en-US" sz="1600" b="0" i="1" dirty="0">
                <a:solidFill>
                  <a:srgbClr val="0050C0"/>
                </a:solidFill>
                <a:effectLst/>
                <a:latin typeface="Times New Roman" panose="02020603050405020304" pitchFamily="18" charset="0"/>
              </a:rPr>
              <a:t>Collection&lt;T&gt;</a:t>
            </a: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coll.removeAll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every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also occurs in the collection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can be any collection.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coll.retainAll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(coll2)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removes every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does not occur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 the collection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 err="1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coll.toArray</a:t>
            </a:r>
            <a:r>
              <a:rPr lang="en-US" sz="1600" b="0" i="0" dirty="0">
                <a:solidFill>
                  <a:srgbClr val="CC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— returns an array of type </a:t>
            </a:r>
            <a:r>
              <a:rPr lang="en-US" sz="1600" b="0" i="0" dirty="0">
                <a:solidFill>
                  <a:srgbClr val="0050C0"/>
                </a:solidFill>
                <a:effectLst/>
                <a:latin typeface="Courier New" panose="02070309020205020404" pitchFamily="49" charset="0"/>
              </a:rPr>
              <a:t>Object[]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that contains all the items in the collection.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5339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802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For an address book we would like to maintain a list of addresses that will have the following attributes and behaviours.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Attributes (properties)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Entry (type=class {Entry})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GB" dirty="0"/>
              <a:t>Methods (behaviours)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Add Entry – add an address book entry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Remove entry – remove and address book entry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List Entries – shows all entries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Find entry – find and entry by name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GB" dirty="0"/>
              <a:t>Entry Class properties</a:t>
            </a:r>
          </a:p>
          <a:p>
            <a:pPr marL="544068" lvl="1" indent="-342900">
              <a:buFont typeface="Wingdings" panose="05000000000000000000" pitchFamily="2" charset="2"/>
              <a:buChar char="v"/>
            </a:pPr>
            <a:r>
              <a:rPr lang="en-GB" dirty="0"/>
              <a:t>Name (type=string, public)</a:t>
            </a:r>
          </a:p>
          <a:p>
            <a:pPr marL="544068" lvl="1" indent="-342900">
              <a:buFont typeface="Wingdings" panose="05000000000000000000" pitchFamily="2" charset="2"/>
              <a:buChar char="v"/>
            </a:pPr>
            <a:r>
              <a:rPr lang="en-GB" dirty="0"/>
              <a:t>Phone Number (type=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761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60354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For an address book we would like to maintain a list of addresses that will have the following attributes and behaviours.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Attributes (properties)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Entry (type=class {Entry})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GB" dirty="0"/>
              <a:t>Methods (behaviours)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Add Entry – add an address book entry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Remove entry – remove and address book entry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List Entries – shows all entries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Find entry – find and entry by name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GB" dirty="0"/>
              <a:t>Entry Class properties</a:t>
            </a:r>
          </a:p>
          <a:p>
            <a:pPr marL="544068" lvl="1" indent="-342900">
              <a:buFont typeface="Wingdings" panose="05000000000000000000" pitchFamily="2" charset="2"/>
              <a:buChar char="v"/>
            </a:pPr>
            <a:r>
              <a:rPr lang="en-GB" dirty="0"/>
              <a:t>Name (type=string, public)</a:t>
            </a:r>
          </a:p>
          <a:p>
            <a:pPr marL="544068" lvl="1" indent="-342900">
              <a:buFont typeface="Wingdings" panose="05000000000000000000" pitchFamily="2" charset="2"/>
              <a:buChar char="v"/>
            </a:pPr>
            <a:r>
              <a:rPr lang="en-GB" dirty="0"/>
              <a:t>Phone Number (type=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195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16358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Create a GUI for the address book program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02301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(Advanced)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3107E-BAA4-4555-A388-C5EA097A83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7FAA5C-B8AC-4176-9063-10AA9000B8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1124D1-869B-45EB-BF23-5CAF051FB4F7}"/>
              </a:ext>
            </a:extLst>
          </p:cNvPr>
          <p:cNvSpPr txBox="1">
            <a:spLocks/>
          </p:cNvSpPr>
          <p:nvPr/>
        </p:nvSpPr>
        <p:spPr>
          <a:xfrm>
            <a:off x="822960" y="1152899"/>
            <a:ext cx="7543800" cy="7484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/>
              <a:t> Create a GUI application for the POS system given by the following class and sequence diagram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90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958855"/>
            <a:ext cx="4795415" cy="424398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Introduction to GUI development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Buttons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Labels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TextField</a:t>
            </a:r>
            <a:endParaRPr lang="en-U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Layouts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Event Handling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Exception handling</a:t>
            </a:r>
            <a:endParaRPr lang="en-GB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000" dirty="0"/>
              <a:t> Exercises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For an address book we would like to maintain a list of addresses that will have the following attributes and behaviours.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Attributes (properties)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Entry (type=class {Entry})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GB" dirty="0"/>
              <a:t>Methods (behaviours)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Add Entry – add an address book entry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Remove entry – remove and address book entry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List Entries – shows all entries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Find entry – find and entry by name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GB" dirty="0"/>
              <a:t>Entry Class properties</a:t>
            </a:r>
          </a:p>
          <a:p>
            <a:pPr marL="544068" lvl="1" indent="-342900">
              <a:buFont typeface="Wingdings" panose="05000000000000000000" pitchFamily="2" charset="2"/>
              <a:buChar char="v"/>
            </a:pPr>
            <a:r>
              <a:rPr lang="en-GB" dirty="0"/>
              <a:t>Name (type=string, public)</a:t>
            </a:r>
          </a:p>
          <a:p>
            <a:pPr marL="544068" lvl="1" indent="-342900">
              <a:buFont typeface="Wingdings" panose="05000000000000000000" pitchFamily="2" charset="2"/>
              <a:buChar char="v"/>
            </a:pPr>
            <a:r>
              <a:rPr lang="en-GB" dirty="0"/>
              <a:t>Phone Number (type=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16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Java collections framework add additional features to basic arrays such as the ability to use collections without direct reference to it’s index.  For example adding elements to a collection.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Generics allows a uniform way to manipulate collections of varying data types.  Consider the snippet below</a:t>
            </a:r>
          </a:p>
          <a:p>
            <a:pPr marL="0" indent="0">
              <a:buNone/>
            </a:pPr>
            <a:r>
              <a:rPr lang="en-GB" dirty="0"/>
              <a:t>List </a:t>
            </a:r>
            <a:r>
              <a:rPr lang="en-GB" dirty="0" err="1"/>
              <a:t>list</a:t>
            </a:r>
            <a:r>
              <a:rPr lang="en-GB" dirty="0"/>
              <a:t> = new </a:t>
            </a:r>
            <a:r>
              <a:rPr lang="en-GB" dirty="0" err="1"/>
              <a:t>ArrayList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 err="1"/>
              <a:t>list.add</a:t>
            </a:r>
            <a:r>
              <a:rPr lang="en-GB" dirty="0"/>
              <a:t>("hello");</a:t>
            </a:r>
          </a:p>
          <a:p>
            <a:pPr marL="0" indent="0">
              <a:buNone/>
            </a:pPr>
            <a:r>
              <a:rPr lang="en-GB" dirty="0"/>
              <a:t>String s = (String) </a:t>
            </a:r>
            <a:r>
              <a:rPr lang="en-GB" dirty="0" err="1"/>
              <a:t>list.get</a:t>
            </a:r>
            <a:r>
              <a:rPr lang="en-GB" dirty="0"/>
              <a:t>(0); // without generic code</a:t>
            </a:r>
          </a:p>
          <a:p>
            <a:pPr marL="0" indent="0">
              <a:buNone/>
            </a:pPr>
            <a:r>
              <a:rPr lang="en-GB" dirty="0"/>
              <a:t>When re-written to use generics, the code does not require casting:</a:t>
            </a:r>
          </a:p>
          <a:p>
            <a:pPr marL="0" indent="0">
              <a:buNone/>
            </a:pPr>
            <a:r>
              <a:rPr lang="en-GB" dirty="0"/>
              <a:t>List&lt;String&gt; list = new </a:t>
            </a:r>
            <a:r>
              <a:rPr lang="en-GB" dirty="0" err="1"/>
              <a:t>ArrayList</a:t>
            </a:r>
            <a:r>
              <a:rPr lang="en-GB" dirty="0"/>
              <a:t>&lt;String&gt;();</a:t>
            </a:r>
          </a:p>
          <a:p>
            <a:pPr marL="0" indent="0">
              <a:buNone/>
            </a:pPr>
            <a:r>
              <a:rPr lang="en-GB" dirty="0" err="1"/>
              <a:t>list.add</a:t>
            </a:r>
            <a:r>
              <a:rPr lang="en-GB" dirty="0"/>
              <a:t>("hello");</a:t>
            </a:r>
          </a:p>
          <a:p>
            <a:pPr marL="0" indent="0">
              <a:buNone/>
            </a:pPr>
            <a:r>
              <a:rPr lang="en-GB" dirty="0"/>
              <a:t>String s = </a:t>
            </a:r>
            <a:r>
              <a:rPr lang="en-GB" dirty="0" err="1"/>
              <a:t>list.get</a:t>
            </a:r>
            <a:r>
              <a:rPr lang="en-GB" dirty="0"/>
              <a:t>(0);   // no cast</a:t>
            </a:r>
          </a:p>
        </p:txBody>
      </p:sp>
    </p:spTree>
    <p:extLst>
      <p:ext uri="{BB962C8B-B14F-4D97-AF65-F5344CB8AC3E}">
        <p14:creationId xmlns:p14="http://schemas.microsoft.com/office/powerpoint/2010/main" val="147457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TextField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For an address book we would like to maintain a list of addresses that will have the following attributes and behaviours.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Attributes (properties)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Entry (type=class {Entry})</a:t>
            </a:r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GB" dirty="0"/>
              <a:t>Methods (behaviours)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Add Entry – add an address book entry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Remove entry – remove and address book entry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List Entries – shows all entries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GB" dirty="0"/>
              <a:t>Find entry – find and entry by name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  <a:p>
            <a:pPr marL="251460" indent="-342900">
              <a:buFont typeface="Wingdings" panose="05000000000000000000" pitchFamily="2" charset="2"/>
              <a:buChar char="v"/>
            </a:pPr>
            <a:r>
              <a:rPr lang="en-GB" dirty="0"/>
              <a:t>Entry Class properties</a:t>
            </a:r>
          </a:p>
          <a:p>
            <a:pPr marL="544068" lvl="1" indent="-342900">
              <a:buFont typeface="Wingdings" panose="05000000000000000000" pitchFamily="2" charset="2"/>
              <a:buChar char="v"/>
            </a:pPr>
            <a:r>
              <a:rPr lang="en-GB" dirty="0"/>
              <a:t>Name (type=string, public)</a:t>
            </a:r>
          </a:p>
          <a:p>
            <a:pPr marL="544068" lvl="1" indent="-342900">
              <a:buFont typeface="Wingdings" panose="05000000000000000000" pitchFamily="2" charset="2"/>
              <a:buChar char="v"/>
            </a:pPr>
            <a:r>
              <a:rPr lang="en-GB" dirty="0"/>
              <a:t>Phone Number (type=</a:t>
            </a:r>
          </a:p>
          <a:p>
            <a:pPr marL="544068" lvl="1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4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Flow Layout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Border Layout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Grid layout</a:t>
            </a:r>
          </a:p>
        </p:txBody>
      </p:sp>
    </p:spTree>
    <p:extLst>
      <p:ext uri="{BB962C8B-B14F-4D97-AF65-F5344CB8AC3E}">
        <p14:creationId xmlns:p14="http://schemas.microsoft.com/office/powerpoint/2010/main" val="1913449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Java collections framework add additional features to basic arrays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There are many classes in the collections framework but they are all derived from either the Collection interface or Map interface.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We will focus on the </a:t>
            </a:r>
            <a:r>
              <a:rPr lang="en-GB" dirty="0" err="1"/>
              <a:t>ArrayList</a:t>
            </a:r>
            <a:r>
              <a:rPr lang="en-GB" dirty="0"/>
              <a:t> and HashMap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Let’s look at the Collection interface contract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Remember an interface is a contract that promises all sub-classes will implement all the methods declared in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347596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Border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Flow Layout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Border Layout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Grid layout</a:t>
            </a:r>
          </a:p>
        </p:txBody>
      </p:sp>
    </p:spTree>
    <p:extLst>
      <p:ext uri="{BB962C8B-B14F-4D97-AF65-F5344CB8AC3E}">
        <p14:creationId xmlns:p14="http://schemas.microsoft.com/office/powerpoint/2010/main" val="2207734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174DBE-1AD7-495B-B168-212A7EE723A6}">
  <ds:schemaRefs>
    <ds:schemaRef ds:uri="http://schemas.microsoft.com/office/2006/documentManagement/types"/>
    <ds:schemaRef ds:uri="http://schemas.openxmlformats.org/package/2006/metadata/core-properties"/>
    <ds:schemaRef ds:uri="c2e86655-d7ed-4420-bc92-1b9547829f54"/>
    <ds:schemaRef ds:uri="http://purl.org/dc/elements/1.1/"/>
    <ds:schemaRef ds:uri="http://schemas.microsoft.com/office/infopath/2007/PartnerControls"/>
    <ds:schemaRef ds:uri="cab83b3b-4db3-4a13-8dd4-e60be6d87cf5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4863</TotalTime>
  <Words>1553</Words>
  <Application>Microsoft Office PowerPoint</Application>
  <PresentationFormat>On-screen Show (4:3)</PresentationFormat>
  <Paragraphs>130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Times New Roman</vt:lpstr>
      <vt:lpstr>Wingdings</vt:lpstr>
      <vt:lpstr>Retrospect</vt:lpstr>
      <vt:lpstr>International study centre</vt:lpstr>
      <vt:lpstr>Outline</vt:lpstr>
      <vt:lpstr>Button</vt:lpstr>
      <vt:lpstr>Label</vt:lpstr>
      <vt:lpstr>TextField</vt:lpstr>
      <vt:lpstr>PowerPoint Presentation</vt:lpstr>
      <vt:lpstr>Basic Layouts</vt:lpstr>
      <vt:lpstr>Flow Layout</vt:lpstr>
      <vt:lpstr>Border Layouts</vt:lpstr>
      <vt:lpstr>Grid Layout</vt:lpstr>
      <vt:lpstr>PowerPoint Presentation</vt:lpstr>
      <vt:lpstr>Event handling</vt:lpstr>
      <vt:lpstr>PowerPoint Presentation</vt:lpstr>
      <vt:lpstr>Exception Handling</vt:lpstr>
      <vt:lpstr>PowerPoint Presentation</vt:lpstr>
      <vt:lpstr>Exercises</vt:lpstr>
      <vt:lpstr>Exercise (Advanced)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John Alamina</cp:lastModifiedBy>
  <cp:revision>59</cp:revision>
  <dcterms:created xsi:type="dcterms:W3CDTF">2020-03-06T14:36:40Z</dcterms:created>
  <dcterms:modified xsi:type="dcterms:W3CDTF">2020-10-17T08:41:10Z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