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7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15/10/2020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15/10/2020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15/10/2020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t>
            </a:r>
            <a:r>
              <a:rPr lang="en-GB" sz="2400" dirty="0" err="1"/>
              <a:t>Alamina</a:t>
            </a:r>
            <a:endParaRPr lang="en-GB" sz="2400" dirty="0"/>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r>
                          <a:rPr lang="en-GB" b="0" i="1" smtClean="0">
                            <a:latin typeface="Cambria Math" panose="02040503050406030204" pitchFamily="18" charset="0"/>
                          </a:rPr>
                          <m:t>×</m:t>
                        </m:r>
                        <m:r>
                          <a:rPr lang="en-GB" b="0" i="1" smtClean="0">
                            <a:latin typeface="Cambria Math" panose="02040503050406030204" pitchFamily="18" charset="0"/>
                          </a:rPr>
                          <m:t>𝑛</m:t>
                        </m:r>
                      </m:den>
                    </m:f>
                  </m:oMath>
                </a14:m>
                <a:endParaRPr lang="en-GB" dirty="0"/>
              </a:p>
            </p:txBody>
          </p:sp>
        </mc:Choice>
        <mc:Fallback>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06" y="2327241"/>
            <a:ext cx="2887793" cy="3013349"/>
          </a:xfrm>
          <a:prstGeom prst="rect">
            <a:avLst/>
          </a:prstGeom>
        </p:spPr>
      </p:pic>
    </p:spTree>
    <p:extLst>
      <p:ext uri="{BB962C8B-B14F-4D97-AF65-F5344CB8AC3E}">
        <p14:creationId xmlns:p14="http://schemas.microsoft.com/office/powerpoint/2010/main" val="203351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a:blip r:embed="rId2"/>
          <a:stretch>
            <a:fillRect/>
          </a:stretch>
        </p:blipFill>
        <p:spPr>
          <a:xfrm>
            <a:off x="1274618" y="1828937"/>
            <a:ext cx="5874328" cy="2996415"/>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Java System package.</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336330"/>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r>
                                <a:rPr lang="en-GB" b="0" i="1" smtClean="0">
                                  <a:latin typeface="Cambria Math" panose="02040503050406030204" pitchFamily="18" charset="0"/>
                                </a:rPr>
                                <m:t>×</m:t>
                              </m:r>
                              <m:r>
                                <a:rPr lang="en-GB" b="0" i="1" smtClean="0">
                                  <a:latin typeface="Cambria Math" panose="02040503050406030204" pitchFamily="18" charset="0"/>
                                </a:rPr>
                                <m:t>𝑛</m:t>
                              </m:r>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r>
                            <a:rPr lang="en-GB" b="0" i="1" smtClean="0">
                              <a:latin typeface="Cambria Math" panose="02040503050406030204" pitchFamily="18" charset="0"/>
                            </a:rPr>
                            <m:t>×</m:t>
                          </m:r>
                          <m:r>
                            <a:rPr lang="en-GB" b="0" i="1" smtClean="0">
                              <a:latin typeface="Cambria Math" panose="02040503050406030204" pitchFamily="18" charset="0"/>
                            </a:rPr>
                            <m:t>𝑛</m:t>
                          </m:r>
                        </m:den>
                      </m:f>
                    </m:oMath>
                  </m:oMathPara>
                </a14:m>
                <a:endParaRPr lang="en-GB" dirty="0"/>
              </a:p>
              <a:p>
                <a:pPr marL="457200" indent="-457200">
                  <a:buFont typeface="+mj-lt"/>
                  <a:buAutoNum type="arabicPeriod" startAt="2"/>
                </a:pPr>
                <a:r>
                  <a:rPr lang="en-GB" dirty="0"/>
                  <a:t>Implement the following class diagram in Java</a:t>
                </a:r>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r>
                  <a:rPr lang="en-GB" dirty="0"/>
                  <a:t>Write a program that can reverse the string “Hello World”.</a:t>
                </a:r>
              </a:p>
              <a:p>
                <a:pPr marL="457200" indent="-457200">
                  <a:buFont typeface="+mj-lt"/>
                  <a:buAutoNum type="arabicPeriod" startAt="2"/>
                </a:pPr>
                <a:r>
                  <a:rPr lang="en-GB" dirty="0"/>
                  <a:t>Write a program given the string “The quick brown fox jumped over the lazy dog” can count the number of spaces contained within the string.</a:t>
                </a:r>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p:txBody>
          </p:sp>
        </mc:Choice>
        <mc:Fallback>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100" t="-1747" r="-1050" b="-983"/>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1960775" y="2828039"/>
            <a:ext cx="5326145" cy="2177593"/>
          </a:xfrm>
          <a:prstGeom prst="rect">
            <a:avLst/>
          </a:prstGeom>
        </p:spPr>
      </p:pic>
    </p:spTree>
    <p:extLst>
      <p:ext uri="{BB962C8B-B14F-4D97-AF65-F5344CB8AC3E}">
        <p14:creationId xmlns:p14="http://schemas.microsoft.com/office/powerpoint/2010/main" val="23395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4853940" cy="4459816"/>
          </a:xfrm>
        </p:spPr>
        <p:txBody>
          <a:bodyPr>
            <a:noAutofit/>
          </a:bodyPr>
          <a:lstStyle/>
          <a:p>
            <a:pPr>
              <a:spcBef>
                <a:spcPts val="0"/>
              </a:spcBef>
              <a:buFont typeface="Wingdings" panose="05000000000000000000" pitchFamily="2" charset="2"/>
              <a:buChar char="v"/>
            </a:pPr>
            <a:r>
              <a:rPr lang="en-GB" sz="2400" dirty="0"/>
              <a:t> </a:t>
            </a:r>
            <a:r>
              <a:rPr lang="en-US" sz="2400" dirty="0"/>
              <a:t>Object Oriented programming</a:t>
            </a:r>
          </a:p>
          <a:p>
            <a:pPr>
              <a:spcBef>
                <a:spcPts val="0"/>
              </a:spcBef>
              <a:buFont typeface="Wingdings" panose="05000000000000000000" pitchFamily="2" charset="2"/>
              <a:buChar char="v"/>
            </a:pPr>
            <a:r>
              <a:rPr lang="en-US" sz="2400" dirty="0"/>
              <a:t> Abstraction</a:t>
            </a:r>
          </a:p>
          <a:p>
            <a:pPr>
              <a:spcBef>
                <a:spcPts val="0"/>
              </a:spcBef>
              <a:buFont typeface="Wingdings" panose="05000000000000000000" pitchFamily="2" charset="2"/>
              <a:buChar char="v"/>
            </a:pPr>
            <a:r>
              <a:rPr lang="en-US" sz="2400" dirty="0"/>
              <a:t> Encapsulation</a:t>
            </a:r>
          </a:p>
          <a:p>
            <a:pPr>
              <a:spcBef>
                <a:spcPts val="0"/>
              </a:spcBef>
              <a:buFont typeface="Wingdings" panose="05000000000000000000" pitchFamily="2" charset="2"/>
              <a:buChar char="v"/>
            </a:pPr>
            <a:r>
              <a:rPr lang="en-US" sz="2400" dirty="0"/>
              <a:t> Inheritance</a:t>
            </a:r>
          </a:p>
          <a:p>
            <a:pPr>
              <a:spcBef>
                <a:spcPts val="0"/>
              </a:spcBef>
              <a:buFont typeface="Wingdings" panose="05000000000000000000" pitchFamily="2" charset="2"/>
              <a:buChar char="v"/>
            </a:pPr>
            <a:r>
              <a:rPr lang="en-US" sz="2400" dirty="0"/>
              <a:t> Polymorphism</a:t>
            </a:r>
          </a:p>
          <a:p>
            <a:pPr>
              <a:spcBef>
                <a:spcPts val="0"/>
              </a:spcBef>
              <a:buFont typeface="Wingdings" panose="05000000000000000000" pitchFamily="2" charset="2"/>
              <a:buChar char="v"/>
            </a:pPr>
            <a:r>
              <a:rPr lang="en-US" sz="2400" dirty="0"/>
              <a:t> OOP keywords</a:t>
            </a:r>
          </a:p>
          <a:p>
            <a:pPr>
              <a:spcBef>
                <a:spcPts val="0"/>
              </a:spcBef>
              <a:buFont typeface="Wingdings" panose="05000000000000000000" pitchFamily="2" charset="2"/>
              <a:buChar char="v"/>
            </a:pPr>
            <a:r>
              <a:rPr lang="en-US" sz="2400" dirty="0"/>
              <a:t> Class diagrams</a:t>
            </a:r>
          </a:p>
          <a:p>
            <a:pPr>
              <a:spcBef>
                <a:spcPts val="0"/>
              </a:spcBef>
              <a:buFont typeface="Wingdings" panose="05000000000000000000" pitchFamily="2" charset="2"/>
              <a:buChar char="v"/>
            </a:pPr>
            <a:r>
              <a:rPr lang="en-US" sz="2400" dirty="0"/>
              <a:t> Class example</a:t>
            </a:r>
          </a:p>
          <a:p>
            <a:pPr>
              <a:spcBef>
                <a:spcPts val="0"/>
              </a:spcBef>
              <a:buFont typeface="Wingdings" panose="05000000000000000000" pitchFamily="2" charset="2"/>
              <a:buChar char="v"/>
            </a:pPr>
            <a:r>
              <a:rPr lang="en-US" sz="2400" dirty="0"/>
              <a:t> Class members</a:t>
            </a:r>
          </a:p>
          <a:p>
            <a:pPr>
              <a:spcBef>
                <a:spcPts val="0"/>
              </a:spcBef>
              <a:buFont typeface="Wingdings" panose="05000000000000000000" pitchFamily="2" charset="2"/>
              <a:buChar char="v"/>
            </a:pPr>
            <a:r>
              <a:rPr lang="en-US" sz="2400" dirty="0"/>
              <a:t> Object Instantiation</a:t>
            </a:r>
          </a:p>
          <a:p>
            <a:pPr>
              <a:spcBef>
                <a:spcPts val="0"/>
              </a:spcBef>
              <a:buFont typeface="Wingdings" panose="05000000000000000000" pitchFamily="2" charset="2"/>
              <a:buChar char="v"/>
            </a:pPr>
            <a:r>
              <a:rPr lang="en-US" sz="2400" dirty="0"/>
              <a:t> Constructors</a:t>
            </a:r>
          </a:p>
          <a:p>
            <a:pPr>
              <a:spcBef>
                <a:spcPts val="0"/>
              </a:spcBef>
              <a:buFont typeface="Wingdings" panose="05000000000000000000" pitchFamily="2" charset="2"/>
              <a:buChar char="v"/>
            </a:pPr>
            <a:r>
              <a:rPr lang="en-US" sz="2400" dirty="0"/>
              <a:t> this pointer</a:t>
            </a:r>
          </a:p>
          <a:p>
            <a:pPr>
              <a:spcBef>
                <a:spcPts val="0"/>
              </a:spcBef>
              <a:buFont typeface="Wingdings" panose="05000000000000000000" pitchFamily="2" charset="2"/>
              <a:buChar char="v"/>
            </a:pPr>
            <a:r>
              <a:rPr lang="en-US" sz="2400" dirty="0"/>
              <a:t> String class</a:t>
            </a:r>
            <a:endParaRPr lang="en-GB" sz="2400" dirty="0"/>
          </a:p>
          <a:p>
            <a:pPr>
              <a:spcBef>
                <a:spcPts val="0"/>
              </a:spcBef>
            </a:pPr>
            <a:endParaRPr lang="en-GB" sz="2400" dirty="0"/>
          </a:p>
        </p:txBody>
      </p:sp>
    </p:spTree>
    <p:extLst>
      <p:ext uri="{BB962C8B-B14F-4D97-AF65-F5344CB8AC3E}">
        <p14:creationId xmlns:p14="http://schemas.microsoft.com/office/powerpoint/2010/main" val="12947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764146"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1B174DBE-1AD7-495B-B168-212A7EE723A6}">
  <ds:schemaRefs>
    <ds:schemaRef ds:uri="http://purl.org/dc/terms/"/>
    <ds:schemaRef ds:uri="http://schemas.openxmlformats.org/package/2006/metadata/core-properties"/>
    <ds:schemaRef ds:uri="c2e86655-d7ed-4420-bc92-1b9547829f54"/>
    <ds:schemaRef ds:uri="http://schemas.microsoft.com/office/2006/documentManagement/types"/>
    <ds:schemaRef ds:uri="cab83b3b-4db3-4a13-8dd4-e60be6d87cf5"/>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4658</TotalTime>
  <Words>1405</Words>
  <Application>Microsoft Office PowerPoint</Application>
  <PresentationFormat>On-screen Show (4:3)</PresentationFormat>
  <Paragraphs>101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Courier New</vt:lpstr>
      <vt:lpstr>Times New Roman</vt:lpstr>
      <vt:lpstr>Wingdings</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49</cp:revision>
  <dcterms:created xsi:type="dcterms:W3CDTF">2020-03-06T14:36:40Z</dcterms:created>
  <dcterms:modified xsi:type="dcterms:W3CDTF">2020-10-15T20:23:04Z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