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57394-C701-4FF6-A1D3-62ED370BF8BA}">
  <a:tblStyle styleId="{69657394-C701-4FF6-A1D3-62ED370BF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be929e6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be929e6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918ac1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918ac1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e929e6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e929e6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df1ac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df1ac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918ac1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f918ac1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be929e6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be929e6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6183d3e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6183d3e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be929e6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be929e6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918ac1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918ac1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be929e6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be929e6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Pascal's triangle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factorisation of quadratics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 transposition of formulae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linear equations in one variable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be929e6e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be929e6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918ac1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f918ac1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f918ac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f918ac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918ac2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f918ac2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f918ac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f918ac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e929e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e929e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4df1ac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4df1ac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918ac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918ac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e929e6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e929e6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6183d3e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6183d3e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918ac1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918ac1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be929e6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be929e6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Maths - Week 2 - Algebra 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International Study Centre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Huddersfield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Decimals and Rounding</a:t>
            </a:r>
            <a:endParaRPr sz="36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31445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Decimal is a fraction written in decimal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a decimal from a fraction, these are the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decimal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the numerator divided by the denominator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¼ = 1 divided by 4 = 0.25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round a number, follow these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 out the numbers up to the last place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the digit that comes after the last place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0,2,3 or 4 do nothing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5,6,7,8 or 9 increase your last digit by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significant figures, follow the following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counting from the first non-zero value then follow the steps for rounding a number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mini-quiz..[3,6]</a:t>
            </a:r>
            <a:endParaRPr/>
          </a:p>
        </p:txBody>
      </p:sp>
      <p:cxnSp>
        <p:nvCxnSpPr>
          <p:cNvPr id="123" name="Google Shape;123;p23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Powers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 and ratios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Percentages</a:t>
            </a:r>
            <a:endParaRPr sz="36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457325"/>
            <a:ext cx="8520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percentage is a value taken out of 100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fraction of 100 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by 100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 What is 10% of £25.4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41411" l="0" r="0" t="20204"/>
          <a:stretch/>
        </p:blipFill>
        <p:spPr>
          <a:xfrm>
            <a:off x="2733675" y="2867025"/>
            <a:ext cx="31432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21717" l="0" r="0" t="59343"/>
          <a:stretch/>
        </p:blipFill>
        <p:spPr>
          <a:xfrm>
            <a:off x="2733675" y="3709988"/>
            <a:ext cx="3143250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0" l="0" r="0" t="77272"/>
          <a:stretch/>
        </p:blipFill>
        <p:spPr>
          <a:xfrm>
            <a:off x="2733675" y="4186250"/>
            <a:ext cx="31432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mini-quiz..[7,10]</a:t>
            </a:r>
            <a:endParaRPr/>
          </a:p>
        </p:txBody>
      </p:sp>
      <p:cxnSp>
        <p:nvCxnSpPr>
          <p:cNvPr id="145" name="Google Shape;145;p26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Powers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and ratios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Verdana"/>
                <a:ea typeface="Verdana"/>
                <a:cs typeface="Verdana"/>
                <a:sym typeface="Verdana"/>
              </a:rPr>
              <a:t>Percentage increase and profit and loss</a:t>
            </a:r>
            <a:endParaRPr sz="33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98375"/>
            <a:ext cx="8520600" cy="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want to represent a change as a percentage increase or decrease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formula for this is: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2970025"/>
            <a:ext cx="85206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 Four years ago a house cost £150,000.  It is now valued at £350,000.  Calculate the percentage increase in value of the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The actual increase is £350,000-£150,000 =£200,000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% increase = 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975" y="2114575"/>
            <a:ext cx="34480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63" y="4000500"/>
            <a:ext cx="41243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113" y="4648200"/>
            <a:ext cx="35718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Verdana"/>
                <a:ea typeface="Verdana"/>
                <a:cs typeface="Verdana"/>
                <a:sym typeface="Verdana"/>
              </a:rPr>
              <a:t>Ratios and proportions</a:t>
            </a:r>
            <a:endParaRPr sz="330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98375"/>
            <a:ext cx="8520600" cy="26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ratio is a way to compare 2 quantities by stating the exact proportion of each quantity when compared to a whole.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the whole proportion is always a sum of all the stated proportions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each ratio is a fraction of the whole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ratio x:y (i.e. “x proportion is to y proportion” OR “x is to y” for short).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z = x + y ; then x/z is the fraction z having x proportions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y/z is the fraction of z having y proportions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191875" y="2898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mini-quiz..[8,15] </a:t>
            </a:r>
            <a:endParaRPr/>
          </a:p>
        </p:txBody>
      </p:sp>
      <p:cxnSp>
        <p:nvCxnSpPr>
          <p:cNvPr id="174" name="Google Shape;174;p3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Powers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 and ratios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indices or powers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 substitution and formulae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 algebraic expressions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 brackets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Verdana"/>
                <a:ea typeface="Verdana"/>
                <a:cs typeface="Verdana"/>
                <a:sym typeface="Verdana"/>
              </a:rPr>
              <a:t>Simple and compound interest</a:t>
            </a:r>
            <a:endParaRPr sz="3300"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98375"/>
            <a:ext cx="8520600" cy="26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ratio is a way to compare 2 quantities by stating the exact proportion of each quantity when compared to a whole.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the whole proportion is always a sum of all the stated proportions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each ratio is a fraction of the whole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ratio x:y (i.e. “x proportion is to y proportion” OR “x is to y” for short).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z = x + y ; then x/z is the fraction z having x proportions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y/z is the fraction of z having y proportions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mini-quiz..[14,15,13]</a:t>
            </a:r>
            <a:endParaRPr/>
          </a:p>
        </p:txBody>
      </p:sp>
      <p:cxnSp>
        <p:nvCxnSpPr>
          <p:cNvPr id="193" name="Google Shape;193;p33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Powers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 and ratios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3300"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98375"/>
            <a:ext cx="8520600" cy="26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term </a:t>
            </a:r>
            <a:r>
              <a:rPr b="1" lang="en">
                <a:solidFill>
                  <a:srgbClr val="0000FF"/>
                </a:solidFill>
              </a:rPr>
              <a:t>BODMAS </a:t>
            </a:r>
            <a:r>
              <a:rPr lang="en"/>
              <a:t>(</a:t>
            </a:r>
            <a:r>
              <a:rPr b="1" lang="en">
                <a:solidFill>
                  <a:srgbClr val="0000FF"/>
                </a:solidFill>
              </a:rPr>
              <a:t>B</a:t>
            </a:r>
            <a:r>
              <a:rPr lang="en"/>
              <a:t>racket, p</a:t>
            </a:r>
            <a:r>
              <a:rPr b="1" lang="en">
                <a:solidFill>
                  <a:srgbClr val="0000FF"/>
                </a:solidFill>
              </a:rPr>
              <a:t>O</a:t>
            </a:r>
            <a:r>
              <a:rPr lang="en"/>
              <a:t>wers</a:t>
            </a:r>
            <a:r>
              <a:rPr lang="en"/>
              <a:t>, </a:t>
            </a:r>
            <a:r>
              <a:rPr b="1" lang="en">
                <a:solidFill>
                  <a:srgbClr val="0000FF"/>
                </a:solidFill>
              </a:rPr>
              <a:t>D</a:t>
            </a:r>
            <a:r>
              <a:rPr lang="en"/>
              <a:t>ivision, </a:t>
            </a:r>
            <a:r>
              <a:rPr b="1" lang="en">
                <a:solidFill>
                  <a:srgbClr val="0000FF"/>
                </a:solidFill>
              </a:rPr>
              <a:t>M</a:t>
            </a:r>
            <a:r>
              <a:rPr lang="en"/>
              <a:t>ultiply</a:t>
            </a:r>
            <a:r>
              <a:rPr lang="en"/>
              <a:t>, </a:t>
            </a:r>
            <a:r>
              <a:rPr b="1" lang="en">
                <a:solidFill>
                  <a:srgbClr val="0000FF"/>
                </a:solidFill>
              </a:rPr>
              <a:t>A</a:t>
            </a:r>
            <a:r>
              <a:rPr lang="en"/>
              <a:t>dd, </a:t>
            </a:r>
            <a:r>
              <a:rPr b="1" lang="en">
                <a:solidFill>
                  <a:srgbClr val="0000FF"/>
                </a:solidFill>
              </a:rPr>
              <a:t>S</a:t>
            </a:r>
            <a:r>
              <a:rPr lang="en"/>
              <a:t>ubtract) is used to indicate the order of arithmetic operation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1:    2 + 4 x 3 - 1   = 2 + 12 - 1 ( x first) = 14 - 1 (+ then - ) = 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2:    2 x (3 + 5)  = 2 x 8 (brackets first then multiply) = 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negative numbers don’t forget when numbers can change over from one side of the number line below to the other (left-to-right or right-to-left)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situation swap operands.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two minus signs are not separated by a number change the operation to addition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83900"/>
            <a:ext cx="8839200" cy="8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212" name="Google Shape;21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mini-quiz..[11,12]</a:t>
            </a:r>
            <a:endParaRPr/>
          </a:p>
        </p:txBody>
      </p:sp>
      <p:cxnSp>
        <p:nvCxnSpPr>
          <p:cNvPr id="213" name="Google Shape;213;p36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Number Powers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 and ratios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Powers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76350"/>
            <a:ext cx="85206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number is multiplied by itself again and again we say it is raised to the power of the number of times it was multiplied by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instance </a:t>
            </a:r>
            <a:r>
              <a:rPr lang="en">
                <a:solidFill>
                  <a:srgbClr val="0000FF"/>
                </a:solidFill>
              </a:rPr>
              <a:t>3 x 3=9</a:t>
            </a:r>
            <a:r>
              <a:rPr lang="en"/>
              <a:t> is </a:t>
            </a:r>
            <a:r>
              <a:rPr lang="en">
                <a:solidFill>
                  <a:srgbClr val="000000"/>
                </a:solidFill>
              </a:rPr>
              <a:t>“</a:t>
            </a:r>
            <a:r>
              <a:rPr i="1" lang="en">
                <a:solidFill>
                  <a:srgbClr val="FF0000"/>
                </a:solidFill>
              </a:rPr>
              <a:t>3</a:t>
            </a:r>
            <a:r>
              <a:rPr i="1" lang="en">
                <a:solidFill>
                  <a:srgbClr val="38761D"/>
                </a:solidFill>
              </a:rPr>
              <a:t> raised to the power of </a:t>
            </a:r>
            <a:r>
              <a:rPr i="1" lang="en">
                <a:solidFill>
                  <a:srgbClr val="FF0000"/>
                </a:solidFill>
              </a:rPr>
              <a:t>2</a:t>
            </a:r>
            <a:r>
              <a:rPr lang="en"/>
              <a:t>” i.e </a:t>
            </a:r>
            <a:r>
              <a:rPr lang="en">
                <a:solidFill>
                  <a:srgbClr val="0000FF"/>
                </a:solidFill>
              </a:rPr>
              <a:t>3</a:t>
            </a:r>
            <a:r>
              <a:rPr baseline="30000" lang="en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 = 9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power happens when a number’s reciprocal is multiplied a number of times.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</a:t>
            </a:r>
            <a:r>
              <a:rPr lang="en">
                <a:solidFill>
                  <a:srgbClr val="0000FF"/>
                </a:solidFill>
              </a:rPr>
              <a:t> ⅓ x ⅓</a:t>
            </a:r>
            <a:r>
              <a:rPr lang="en"/>
              <a:t> is  </a:t>
            </a:r>
            <a:r>
              <a:rPr lang="en">
                <a:solidFill>
                  <a:schemeClr val="dk1"/>
                </a:solidFill>
              </a:rPr>
              <a:t>“</a:t>
            </a:r>
            <a:r>
              <a:rPr i="1" lang="en">
                <a:solidFill>
                  <a:srgbClr val="FF0000"/>
                </a:solidFill>
              </a:rPr>
              <a:t>3</a:t>
            </a:r>
            <a:r>
              <a:rPr i="1" lang="en">
                <a:solidFill>
                  <a:srgbClr val="38761D"/>
                </a:solidFill>
              </a:rPr>
              <a:t> raised to the power of </a:t>
            </a:r>
            <a:r>
              <a:rPr i="1" lang="en">
                <a:solidFill>
                  <a:srgbClr val="FF0000"/>
                </a:solidFill>
              </a:rPr>
              <a:t>-2</a:t>
            </a:r>
            <a:r>
              <a:rPr lang="en"/>
              <a:t>” i.e </a:t>
            </a:r>
            <a:r>
              <a:rPr lang="en">
                <a:solidFill>
                  <a:srgbClr val="0000FF"/>
                </a:solidFill>
              </a:rPr>
              <a:t>3</a:t>
            </a:r>
            <a:r>
              <a:rPr baseline="30000" lang="en">
                <a:solidFill>
                  <a:srgbClr val="0000FF"/>
                </a:solidFill>
              </a:rPr>
              <a:t>-2</a:t>
            </a:r>
            <a:r>
              <a:rPr lang="en">
                <a:solidFill>
                  <a:srgbClr val="0000FF"/>
                </a:solidFill>
              </a:rPr>
              <a:t> = 1/9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refer to power fractions as the number of times another number is multiplied to get  a certain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</a:t>
            </a:r>
            <a:r>
              <a:rPr lang="en">
                <a:solidFill>
                  <a:srgbClr val="0000FF"/>
                </a:solidFill>
              </a:rPr>
              <a:t>√3 x √3 = 3</a:t>
            </a:r>
            <a:r>
              <a:rPr lang="en"/>
              <a:t> therefore </a:t>
            </a:r>
            <a:r>
              <a:rPr lang="en">
                <a:solidFill>
                  <a:srgbClr val="0000FF"/>
                </a:solidFill>
              </a:rPr>
              <a:t>3</a:t>
            </a:r>
            <a:r>
              <a:rPr baseline="30000" lang="en">
                <a:solidFill>
                  <a:srgbClr val="0000FF"/>
                </a:solidFill>
              </a:rPr>
              <a:t>1/2</a:t>
            </a:r>
            <a:r>
              <a:rPr lang="en"/>
              <a:t> (</a:t>
            </a:r>
            <a:r>
              <a:rPr i="1" lang="en">
                <a:solidFill>
                  <a:srgbClr val="FF0000"/>
                </a:solidFill>
              </a:rPr>
              <a:t>3</a:t>
            </a:r>
            <a:r>
              <a:rPr i="1" lang="en">
                <a:solidFill>
                  <a:srgbClr val="38761D"/>
                </a:solidFill>
              </a:rPr>
              <a:t> raised to the power of </a:t>
            </a:r>
            <a:r>
              <a:rPr i="1" lang="en">
                <a:solidFill>
                  <a:srgbClr val="FF0000"/>
                </a:solidFill>
              </a:rPr>
              <a:t>½</a:t>
            </a:r>
            <a:r>
              <a:rPr lang="en"/>
              <a:t>) = </a:t>
            </a:r>
            <a:r>
              <a:rPr lang="en">
                <a:solidFill>
                  <a:srgbClr val="0000FF"/>
                </a:solidFill>
              </a:rPr>
              <a:t>√3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mini-quiz..[1,16,]</a:t>
            </a:r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Number Powers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 and ratios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36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-66237" y="3262950"/>
            <a:ext cx="8520600" cy="16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23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4.5 x 10</a:t>
            </a:r>
            <a:r>
              <a:rPr baseline="30000" lang="en"/>
              <a:t>3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0.05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71 x 10</a:t>
            </a:r>
            <a:r>
              <a:rPr baseline="30000" lang="en"/>
              <a:t>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1,000,000=1m=10</a:t>
            </a:r>
            <a:r>
              <a:rPr baseline="30000" lang="en"/>
              <a:t>6</a:t>
            </a:r>
            <a:r>
              <a:rPr lang="en"/>
              <a:t>; 100,000 = 10</a:t>
            </a:r>
            <a:r>
              <a:rPr baseline="30000" lang="en"/>
              <a:t>5</a:t>
            </a:r>
            <a:r>
              <a:rPr lang="en"/>
              <a:t> … 100 = 10x10=10</a:t>
            </a:r>
            <a:r>
              <a:rPr baseline="30000" lang="en"/>
              <a:t>2</a:t>
            </a:r>
            <a:r>
              <a:rPr lang="en"/>
              <a:t> … 1/100 = 10</a:t>
            </a:r>
            <a:r>
              <a:rPr baseline="30000" lang="en"/>
              <a:t>-2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580513" y="9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{69657394-C701-4FF6-A1D3-62ED370BF8BA}</a:tableStyleId>
              </a:tblPr>
              <a:tblGrid>
                <a:gridCol w="579150"/>
                <a:gridCol w="502950"/>
                <a:gridCol w="833675"/>
                <a:gridCol w="749275"/>
                <a:gridCol w="711175"/>
                <a:gridCol w="668300"/>
                <a:gridCol w="573075"/>
                <a:gridCol w="558775"/>
                <a:gridCol w="544475"/>
                <a:gridCol w="792150"/>
                <a:gridCol w="692125"/>
                <a:gridCol w="7778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1m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100,000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10,000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1,000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1/10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1/100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1/100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1/1000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4" name="Google Shape;94;p19"/>
          <p:cNvSpPr/>
          <p:nvPr/>
        </p:nvSpPr>
        <p:spPr>
          <a:xfrm>
            <a:off x="5729325" y="1791975"/>
            <a:ext cx="52500" cy="52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729325" y="2172975"/>
            <a:ext cx="52500" cy="52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729325" y="2571750"/>
            <a:ext cx="52500" cy="52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729325" y="2970525"/>
            <a:ext cx="52500" cy="52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mini-quiz..[5,4,2]</a:t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Powers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AutoNum type="arabicPeriod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 and ratios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Rules of Arithmetic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