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7" r:id="rId7"/>
    <p:sldId id="273" r:id="rId8"/>
    <p:sldId id="266" r:id="rId9"/>
    <p:sldId id="258" r:id="rId10"/>
    <p:sldId id="259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0" r:id="rId21"/>
    <p:sldId id="262" r:id="rId22"/>
    <p:sldId id="264" r:id="rId23"/>
    <p:sldId id="265" r:id="rId24"/>
    <p:sldId id="263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Introduction to object-orientation and the java programming language:</a:t>
            </a:r>
          </a:p>
          <a:p>
            <a:r>
              <a:rPr lang="en-US" b="1" dirty="0" smtClean="0"/>
              <a:t>Control Structures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Bi-Conditional-if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05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Cascaded-if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5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Nested-if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11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Switch-statements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 smtClean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US" dirty="0" smtClean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Types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Exercises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0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 smtClean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US" dirty="0" smtClean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Types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Exercises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7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 smtClean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US" dirty="0" smtClean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Types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Exercises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50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 smtClean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US" dirty="0" smtClean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Types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Exercises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31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039E-A568-49E5-A9D9-05497237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Used in Object-oriented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C1BE-791F-41D9-89DD-955BE565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8053186" cy="25969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srgbClr val="E48312"/>
              </a:buClr>
              <a:buNone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Object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A person, place, thing, event, concept, screen or report.</a:t>
            </a:r>
          </a:p>
          <a:p>
            <a:pPr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/>
              <a:t> Class</a:t>
            </a:r>
            <a:r>
              <a:rPr lang="en-GB" dirty="0"/>
              <a:t> – A template from which objects are created, it is a software </a:t>
            </a:r>
            <a:r>
              <a:rPr lang="en-GB" b="1" i="1" dirty="0"/>
              <a:t>abstraction</a:t>
            </a:r>
            <a:r>
              <a:rPr lang="en-GB" dirty="0"/>
              <a:t> of a group of </a:t>
            </a:r>
            <a:r>
              <a:rPr lang="en-GB" i="1" dirty="0"/>
              <a:t>objects</a:t>
            </a:r>
            <a:r>
              <a:rPr lang="en-GB" dirty="0"/>
              <a:t> with common properties (</a:t>
            </a:r>
            <a:r>
              <a:rPr lang="en-GB" b="1" i="1" dirty="0"/>
              <a:t>Attributes</a:t>
            </a:r>
            <a:r>
              <a:rPr lang="en-GB" dirty="0"/>
              <a:t>), behaviour (</a:t>
            </a:r>
            <a:r>
              <a:rPr lang="en-GB" b="1" i="1" dirty="0"/>
              <a:t>operations</a:t>
            </a:r>
            <a:r>
              <a:rPr lang="en-GB" dirty="0"/>
              <a:t>).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Subclass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If class “B” inherits from class “A”, class “B” is a subclass of “A” and “A” is a </a:t>
            </a:r>
            <a:r>
              <a:rPr lang="en-GB" b="1" i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superclass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of “B”.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Abstract class 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– A class that does not have objects created from it.</a:t>
            </a: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Association</a:t>
            </a:r>
            <a:r>
              <a:rPr lang="en-GB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– Relationship between objects.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5E461-50E1-4CFB-BD49-33439C33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442690"/>
            <a:ext cx="7749310" cy="18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D7E5-9A39-481B-84EA-78130CE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Modeling Language (UML).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72EA-F7A6-41E8-B004-26630DFF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30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Go to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&gt;&gt; choose “save diagrams to device” &gt;&gt; click “create new diagram” &gt;&gt; select “Class Diagram”.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following example should be shown on your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2BFF2-30B4-4CBB-8012-C4D8CD84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46" y="2933167"/>
            <a:ext cx="4812145" cy="3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1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A054-9342-44AE-A971-9A61E877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Representations in UML.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5B22-17A7-4343-ADFC-926619C4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550679"/>
            <a:ext cx="2478454" cy="161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65021-64DD-4C56-81E6-B8AAE49E1250}"/>
              </a:ext>
            </a:extLst>
          </p:cNvPr>
          <p:cNvSpPr txBox="1"/>
          <p:nvPr/>
        </p:nvSpPr>
        <p:spPr>
          <a:xfrm>
            <a:off x="3509818" y="2292060"/>
            <a:ext cx="1357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CF7D-90BF-44B1-AD77-BD88028091DC}"/>
              </a:ext>
            </a:extLst>
          </p:cNvPr>
          <p:cNvCxnSpPr>
            <a:cxnSpLocks/>
          </p:cNvCxnSpPr>
          <p:nvPr/>
        </p:nvCxnSpPr>
        <p:spPr>
          <a:xfrm flipH="1">
            <a:off x="3205018" y="2476726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284DDB-0843-4EC8-85EA-2AF9FEDC0220}"/>
              </a:ext>
            </a:extLst>
          </p:cNvPr>
          <p:cNvSpPr txBox="1"/>
          <p:nvPr/>
        </p:nvSpPr>
        <p:spPr>
          <a:xfrm>
            <a:off x="3509818" y="2883644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attributes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8E0B2-F90A-40B2-8B48-F71F23E9256D}"/>
              </a:ext>
            </a:extLst>
          </p:cNvPr>
          <p:cNvCxnSpPr>
            <a:cxnSpLocks/>
          </p:cNvCxnSpPr>
          <p:nvPr/>
        </p:nvCxnSpPr>
        <p:spPr>
          <a:xfrm flipH="1">
            <a:off x="3205018" y="3068310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9190A3-BAF9-4DB6-AA2B-8E966FB03A01}"/>
              </a:ext>
            </a:extLst>
          </p:cNvPr>
          <p:cNvSpPr txBox="1"/>
          <p:nvPr/>
        </p:nvSpPr>
        <p:spPr>
          <a:xfrm>
            <a:off x="3509818" y="3622308"/>
            <a:ext cx="13577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 methods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2EC587-F806-420E-875C-2F2BC7212C8E}"/>
              </a:ext>
            </a:extLst>
          </p:cNvPr>
          <p:cNvCxnSpPr>
            <a:cxnSpLocks/>
          </p:cNvCxnSpPr>
          <p:nvPr/>
        </p:nvCxnSpPr>
        <p:spPr>
          <a:xfrm flipH="1">
            <a:off x="3218871" y="3760807"/>
            <a:ext cx="30480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1442E4-2AC1-438D-BC01-C36B0E5340B8}"/>
              </a:ext>
            </a:extLst>
          </p:cNvPr>
          <p:cNvSpPr txBox="1"/>
          <p:nvPr/>
        </p:nvSpPr>
        <p:spPr>
          <a:xfrm>
            <a:off x="822960" y="2105830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Representation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9FDA3B-CF6B-4CC4-99FB-5C7B7C13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9" y="2339089"/>
            <a:ext cx="3509881" cy="21798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A0AE91-0537-4FEF-AA50-3A43F0BBBFAB}"/>
              </a:ext>
            </a:extLst>
          </p:cNvPr>
          <p:cNvSpPr txBox="1"/>
          <p:nvPr/>
        </p:nvSpPr>
        <p:spPr>
          <a:xfrm>
            <a:off x="5226709" y="1921164"/>
            <a:ext cx="350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Visibility of class members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030782-55E7-49C9-BDF7-06C51E0C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22" y="4656520"/>
            <a:ext cx="2478454" cy="16247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04D945-5E62-4954-9537-2F01BEF15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597" y="4656520"/>
            <a:ext cx="2321091" cy="1624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5CC634-2B03-467D-A646-B8C5E64587B5}"/>
              </a:ext>
            </a:extLst>
          </p:cNvPr>
          <p:cNvSpPr txBox="1"/>
          <p:nvPr/>
        </p:nvSpPr>
        <p:spPr>
          <a:xfrm>
            <a:off x="1903152" y="4351764"/>
            <a:ext cx="260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32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 smtClean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US" dirty="0" smtClean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Types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smtClean="0"/>
              <a:t>Exercises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1D65-6877-4E0D-AAED-136EB4DA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 – Example.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71412-B5F4-461C-AFB9-44BF743CA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18" y="1828937"/>
            <a:ext cx="5874328" cy="299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3F0B1-4FAD-4465-95FB-8B718016DA91}"/>
              </a:ext>
            </a:extLst>
          </p:cNvPr>
          <p:cNvSpPr txBox="1"/>
          <p:nvPr/>
        </p:nvSpPr>
        <p:spPr>
          <a:xfrm>
            <a:off x="1095087" y="5070764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Animal is the super class. Duck, Fish, and Zebra are subclasses and they inherit all the members from the superclass.  The subclasses also have their own attributes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38323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6A5-ACAD-42D2-A1A6-ADC1140D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of Basic Class Diagram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8064-4DD8-4663-BB30-51A3BFED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class diagram representing the transport options available for moving from Manchester to London using draw draw.io.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include a superclass whose fields can be inherited by other classes.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three subclasses representing the means of transportation with their own unique fields in addition to those inherited from the superclass.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Ensure that class name, attributes, methods, visibility and relationship are covered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Final model should be submitted on Brightspace.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8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9E85-705F-41AD-8CDF-369FC49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A5AE-3E75-4FC4-AD1B-8E9CD93F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8488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UML use-case diagram is used to provide an overview of all or part of the usage requirements in the form of a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shows the relationship among actors and use cases within a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An actor is a person, organization, local processes ( e.g. system clock), or external system that plays a role in one or more interactions with your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Actors are drawn as stick figures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822FF-B483-4F6F-ABA6-9FBE37857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4" y="3611419"/>
            <a:ext cx="4727257" cy="25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9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1EF-E3F0-4AA8-9EAF-C9FB137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Diagrams – Relationship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147C-8B4C-48B6-810A-685E35B4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1" y="1874982"/>
            <a:ext cx="4302760" cy="39941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 Solid lines are used when an actor supplies or receives information or initiates the use case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Used case description is represented in an oval.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Include</a:t>
            </a:r>
            <a:r>
              <a:rPr lang="en-GB" dirty="0"/>
              <a:t> is used to attach a smaller use case to a base use case, this makes them more manageable.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i="1" dirty="0"/>
              <a:t>Extend </a:t>
            </a:r>
            <a:r>
              <a:rPr lang="en-GB" dirty="0"/>
              <a:t>is used when an optional use case is needed under certain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Include </a:t>
            </a:r>
            <a:r>
              <a:rPr lang="en-GB" dirty="0"/>
              <a:t>and </a:t>
            </a:r>
            <a:r>
              <a:rPr lang="en-GB" i="1" dirty="0"/>
              <a:t>extend </a:t>
            </a:r>
            <a:r>
              <a:rPr lang="en-GB" dirty="0"/>
              <a:t> are represented with dashed arrows.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04619-F647-4700-A476-8E3EAE1A2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" y="2224132"/>
            <a:ext cx="3399651" cy="2409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24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466D-37E0-4EE2-AE8B-91DBCDEE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–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4531-EE01-4075-9661-FC2CD1C5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279843"/>
            <a:ext cx="7543801" cy="30957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use case diagram on </a:t>
            </a:r>
            <a:r>
              <a:rPr lang="en-GB" dirty="0">
                <a:hlinkClick r:id="rId2"/>
              </a:rPr>
              <a:t>www.draw.io</a:t>
            </a:r>
            <a:r>
              <a:rPr lang="en-GB" dirty="0"/>
              <a:t> that represents students and teacher’s interaction with the Software Design Module Brightspace Page.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It should show the actors.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a minimum of four use cases that involves at least one of the actors and include these in your diagram.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Think of one use case that involves two of the actors and represent this as well.</a:t>
            </a:r>
          </a:p>
        </p:txBody>
      </p:sp>
    </p:spTree>
    <p:extLst>
      <p:ext uri="{BB962C8B-B14F-4D97-AF65-F5344CB8AC3E}">
        <p14:creationId xmlns:p14="http://schemas.microsoft.com/office/powerpoint/2010/main" val="425939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control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Sequential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Selection (branch)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Iteration (loop)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Commands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Declaration </a:t>
            </a:r>
            <a:r>
              <a:rPr lang="en-US" sz="3600" dirty="0" err="1" smtClean="0"/>
              <a:t>e.g</a:t>
            </a:r>
            <a:r>
              <a:rPr lang="en-US" sz="3600" dirty="0" smtClean="0"/>
              <a:t>:   </a:t>
            </a:r>
            <a:r>
              <a:rPr lang="en-US" sz="3600" dirty="0" err="1" smtClean="0"/>
              <a:t>int</a:t>
            </a:r>
            <a:r>
              <a:rPr lang="en-US" sz="3600" dirty="0" smtClean="0"/>
              <a:t> x;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Assignment e.g.  </a:t>
            </a:r>
            <a:r>
              <a:rPr lang="en-US" sz="3600" dirty="0" err="1" smtClean="0"/>
              <a:t>int</a:t>
            </a:r>
            <a:r>
              <a:rPr lang="en-US" sz="3600" dirty="0" smtClean="0"/>
              <a:t> x=45;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Expressions e.g.  z= </a:t>
            </a:r>
            <a:r>
              <a:rPr lang="en-US" sz="3600" dirty="0" err="1" smtClean="0"/>
              <a:t>x+y</a:t>
            </a:r>
            <a:r>
              <a:rPr lang="en-US" sz="36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366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(Branch)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Selection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Unconditional-if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84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Conditional-if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825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cab83b3b-4db3-4a13-8dd4-e60be6d87cf5"/>
    <ds:schemaRef ds:uri="c2e86655-d7ed-4420-bc92-1b9547829f54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4091</TotalTime>
  <Words>979</Words>
  <Application>Microsoft Office PowerPoint</Application>
  <PresentationFormat>On-screen Show (4:3)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Wingdings</vt:lpstr>
      <vt:lpstr>Retrospect</vt:lpstr>
      <vt:lpstr>International study centre</vt:lpstr>
      <vt:lpstr>Outline</vt:lpstr>
      <vt:lpstr>Types of control Structures</vt:lpstr>
      <vt:lpstr>Sequential Statements</vt:lpstr>
      <vt:lpstr>PowerPoint Presentation</vt:lpstr>
      <vt:lpstr>Selection (Branch) control</vt:lpstr>
      <vt:lpstr>Selection types</vt:lpstr>
      <vt:lpstr>Unconditional-if</vt:lpstr>
      <vt:lpstr>Conditional-if</vt:lpstr>
      <vt:lpstr>Bi-Conditional-if</vt:lpstr>
      <vt:lpstr>Cascaded-if</vt:lpstr>
      <vt:lpstr>Nested-if</vt:lpstr>
      <vt:lpstr>Switch-statements</vt:lpstr>
      <vt:lpstr>Iteration (Loop) control</vt:lpstr>
      <vt:lpstr>Iteration (Loop) control</vt:lpstr>
      <vt:lpstr>Iteration (Loop) control</vt:lpstr>
      <vt:lpstr>Terms Used in Object-oriented Design.</vt:lpstr>
      <vt:lpstr>Unified Modeling Language (UML).</vt:lpstr>
      <vt:lpstr>Representations in UML.</vt:lpstr>
      <vt:lpstr>Class Diagram – Example.</vt:lpstr>
      <vt:lpstr>Drawing of Basic Class Diagram - Exercise</vt:lpstr>
      <vt:lpstr>Use Case Diagrams</vt:lpstr>
      <vt:lpstr>Use Case Diagrams – Relationship Guidelines</vt:lpstr>
      <vt:lpstr>Use Case Diagram –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41</cp:revision>
  <dcterms:created xsi:type="dcterms:W3CDTF">2020-03-06T14:36:40Z</dcterms:created>
  <dcterms:modified xsi:type="dcterms:W3CDTF">2020-10-13T20:16:57Z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