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sldIdLst>
    <p:sldId id="256" r:id="rId5"/>
    <p:sldId id="272" r:id="rId6"/>
    <p:sldId id="285" r:id="rId7"/>
    <p:sldId id="282" r:id="rId8"/>
    <p:sldId id="283" r:id="rId9"/>
    <p:sldId id="284" r:id="rId10"/>
    <p:sldId id="286" r:id="rId11"/>
    <p:sldId id="275" r:id="rId12"/>
    <p:sldId id="287" r:id="rId13"/>
    <p:sldId id="258" r:id="rId14"/>
    <p:sldId id="267" r:id="rId15"/>
    <p:sldId id="273" r:id="rId16"/>
    <p:sldId id="266" r:id="rId17"/>
    <p:sldId id="270" r:id="rId18"/>
    <p:sldId id="277" r:id="rId19"/>
    <p:sldId id="288" r:id="rId20"/>
    <p:sldId id="271" r:id="rId21"/>
    <p:sldId id="276" r:id="rId22"/>
    <p:sldId id="274"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411"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19/10/2020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19/10/2020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19/10/2020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19/10/2020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19/10/2020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tutorial/java/concepts/class.html"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US" dirty="0"/>
              <a:t>What is a variable? </a:t>
            </a:r>
            <a:endParaRPr lang="en-GB" dirty="0"/>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863840" cy="4023360"/>
          </a:xfrm>
        </p:spPr>
        <p:txBody>
          <a:bodyPr>
            <a:normAutofit/>
          </a:bodyPr>
          <a:lstStyle/>
          <a:p>
            <a:pPr>
              <a:buFont typeface="Wingdings" panose="05000000000000000000" pitchFamily="2" charset="2"/>
              <a:buChar char="v"/>
            </a:pPr>
            <a:r>
              <a:rPr lang="en-GB" dirty="0"/>
              <a:t> A name given by the programmer within a program that is not reserved and can store values. Identify the variables in the following program:</a:t>
            </a:r>
          </a:p>
          <a:p>
            <a:pPr marL="292608" lvl="1" indent="0">
              <a:buNone/>
            </a:pPr>
            <a:r>
              <a:rPr lang="en-GB" dirty="0"/>
              <a:t>package </a:t>
            </a:r>
            <a:r>
              <a:rPr lang="en-GB" dirty="0" err="1"/>
              <a:t>com.studygroup</a:t>
            </a:r>
            <a:r>
              <a:rPr lang="en-GB" dirty="0"/>
              <a:t>;</a:t>
            </a:r>
          </a:p>
          <a:p>
            <a:pPr marL="292608" lvl="1" indent="0">
              <a:buNone/>
            </a:pPr>
            <a:endParaRPr lang="en-GB" dirty="0"/>
          </a:p>
          <a:p>
            <a:pPr marL="292608" lvl="1" indent="0">
              <a:buNone/>
            </a:pPr>
            <a:r>
              <a:rPr lang="en-GB" dirty="0"/>
              <a:t>public class Main {</a:t>
            </a:r>
          </a:p>
          <a:p>
            <a:pPr marL="292608" lvl="1" indent="0">
              <a:buNone/>
            </a:pPr>
            <a:endParaRPr lang="en-GB" dirty="0"/>
          </a:p>
          <a:p>
            <a:pPr marL="292608" lvl="1" indent="0">
              <a:buNone/>
            </a:pPr>
            <a:r>
              <a:rPr lang="en-GB" dirty="0"/>
              <a:t>    public static void main(String[] </a:t>
            </a:r>
            <a:r>
              <a:rPr lang="en-GB" dirty="0" err="1"/>
              <a:t>args</a:t>
            </a:r>
            <a:r>
              <a:rPr lang="en-GB" dirty="0"/>
              <a:t>) {</a:t>
            </a:r>
          </a:p>
          <a:p>
            <a:pPr marL="292608" lvl="1" indent="0">
              <a:buNone/>
            </a:pPr>
            <a:r>
              <a:rPr lang="en-GB" dirty="0"/>
              <a:t>        float x = 5; //</a:t>
            </a:r>
            <a:r>
              <a:rPr lang="en-GB" dirty="0" err="1"/>
              <a:t>int</a:t>
            </a:r>
            <a:r>
              <a:rPr lang="en-GB" dirty="0"/>
              <a:t> = integer type (whole numbers)</a:t>
            </a:r>
          </a:p>
          <a:p>
            <a:pPr marL="292608" lvl="1" indent="0">
              <a:buNone/>
            </a:pPr>
            <a:r>
              <a:rPr lang="en-GB" dirty="0"/>
              <a:t>        float y = 7;// = is assignment</a:t>
            </a:r>
          </a:p>
          <a:p>
            <a:pPr marL="292608" lvl="1" indent="0">
              <a:buNone/>
            </a:pPr>
            <a:r>
              <a:rPr lang="en-GB" dirty="0"/>
              <a:t>        </a:t>
            </a:r>
            <a:r>
              <a:rPr lang="en-GB" dirty="0" err="1"/>
              <a:t>System.out.println</a:t>
            </a:r>
            <a:r>
              <a:rPr lang="en-GB" dirty="0"/>
              <a:t>((x + y) + " " + (x / y));</a:t>
            </a:r>
          </a:p>
          <a:p>
            <a:pPr marL="292608" lvl="1" indent="0">
              <a:buNone/>
            </a:pPr>
            <a:r>
              <a:rPr lang="en-GB" dirty="0"/>
              <a:t>    }</a:t>
            </a:r>
          </a:p>
          <a:p>
            <a:pPr marL="292608" lvl="1" indent="0">
              <a:buNone/>
            </a:pPr>
            <a:r>
              <a:rPr lang="en-GB" dirty="0"/>
              <a:t>}</a:t>
            </a:r>
          </a:p>
          <a:p>
            <a:pPr marL="0" indent="0">
              <a:buNone/>
            </a:pPr>
            <a:endParaRPr lang="en-GB" dirty="0"/>
          </a:p>
          <a:p>
            <a:endParaRPr lang="en-GB" dirty="0"/>
          </a:p>
        </p:txBody>
      </p:sp>
      <p:sp>
        <p:nvSpPr>
          <p:cNvPr id="4" name="Oval 3"/>
          <p:cNvSpPr/>
          <p:nvPr/>
        </p:nvSpPr>
        <p:spPr>
          <a:xfrm>
            <a:off x="2164080" y="3093720"/>
            <a:ext cx="609600" cy="289560"/>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895600" y="3779520"/>
            <a:ext cx="487680" cy="222674"/>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3383280" y="3757724"/>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069080" y="3758352"/>
            <a:ext cx="609600" cy="256117"/>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1859280" y="412411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1905000" y="4463203"/>
            <a:ext cx="304800" cy="204048"/>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1493520" y="4741332"/>
            <a:ext cx="762000" cy="26670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209800" y="4775624"/>
            <a:ext cx="44196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674620" y="4775624"/>
            <a:ext cx="586740" cy="232409"/>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3352800" y="4741332"/>
            <a:ext cx="1722120" cy="266702"/>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1920240" y="2514388"/>
            <a:ext cx="1615440" cy="166161"/>
          </a:xfrm>
          <a:prstGeom prst="ellipse">
            <a:avLst/>
          </a:prstGeom>
          <a:solidFill>
            <a:srgbClr val="BD582C">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ppt_x"/>
                                          </p:val>
                                        </p:tav>
                                        <p:tav tm="100000">
                                          <p:val>
                                            <p:strVal val="#ppt_x"/>
                                          </p:val>
                                        </p:tav>
                                      </p:tavLst>
                                    </p:anim>
                                    <p:anim calcmode="lin" valueType="num">
                                      <p:cBhvr additive="base">
                                        <p:cTn id="8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ppt_x"/>
                                          </p:val>
                                        </p:tav>
                                        <p:tav tm="100000">
                                          <p:val>
                                            <p:strVal val="#ppt_x"/>
                                          </p:val>
                                        </p:tav>
                                      </p:tavLst>
                                    </p:anim>
                                    <p:anim calcmode="lin" valueType="num">
                                      <p:cBhvr additive="base">
                                        <p:cTn id="9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anim calcmode="lin" valueType="num">
                                      <p:cBhvr additive="base">
                                        <p:cTn id="101" dur="500" fill="hold"/>
                                        <p:tgtEl>
                                          <p:spTgt spid="13"/>
                                        </p:tgtEl>
                                        <p:attrNameLst>
                                          <p:attrName>ppt_x</p:attrName>
                                        </p:attrNameLst>
                                      </p:cBhvr>
                                      <p:tavLst>
                                        <p:tav tm="0">
                                          <p:val>
                                            <p:strVal val="#ppt_x"/>
                                          </p:val>
                                        </p:tav>
                                        <p:tav tm="100000">
                                          <p:val>
                                            <p:strVal val="#ppt_x"/>
                                          </p:val>
                                        </p:tav>
                                      </p:tavLst>
                                    </p:anim>
                                    <p:anim calcmode="lin" valueType="num">
                                      <p:cBhvr additive="base">
                                        <p:cTn id="10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Data Types in Object Oriented Programming</a:t>
            </a:r>
          </a:p>
        </p:txBody>
      </p:sp>
      <p:grpSp>
        <p:nvGrpSpPr>
          <p:cNvPr id="23" name="Group 22">
            <a:extLst>
              <a:ext uri="{FF2B5EF4-FFF2-40B4-BE49-F238E27FC236}">
                <a16:creationId xmlns:a16="http://schemas.microsoft.com/office/drawing/2014/main" id="{71C6DC02-35AA-4746-B820-FB7F2469C0C3}"/>
              </a:ext>
            </a:extLst>
          </p:cNvPr>
          <p:cNvGrpSpPr/>
          <p:nvPr/>
        </p:nvGrpSpPr>
        <p:grpSpPr>
          <a:xfrm>
            <a:off x="647007" y="1856509"/>
            <a:ext cx="7849985" cy="4149436"/>
            <a:chOff x="647007" y="1856509"/>
            <a:chExt cx="7849985" cy="4149436"/>
          </a:xfrm>
        </p:grpSpPr>
        <p:sp>
          <p:nvSpPr>
            <p:cNvPr id="4" name="Rectangle 3">
              <a:extLst>
                <a:ext uri="{FF2B5EF4-FFF2-40B4-BE49-F238E27FC236}">
                  <a16:creationId xmlns:a16="http://schemas.microsoft.com/office/drawing/2014/main" id="{D0948296-EEB5-486C-8E6A-5BF0ADABC116}"/>
                </a:ext>
              </a:extLst>
            </p:cNvPr>
            <p:cNvSpPr/>
            <p:nvPr/>
          </p:nvSpPr>
          <p:spPr>
            <a:xfrm>
              <a:off x="3329478" y="1856509"/>
              <a:ext cx="2318327"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200" dirty="0"/>
                <a:t>Data Types</a:t>
              </a:r>
            </a:p>
          </p:txBody>
        </p:sp>
        <p:sp>
          <p:nvSpPr>
            <p:cNvPr id="5" name="Rectangle 4">
              <a:extLst>
                <a:ext uri="{FF2B5EF4-FFF2-40B4-BE49-F238E27FC236}">
                  <a16:creationId xmlns:a16="http://schemas.microsoft.com/office/drawing/2014/main" id="{8E988071-9D4D-4197-99AE-F32D9F2BE458}"/>
                </a:ext>
              </a:extLst>
            </p:cNvPr>
            <p:cNvSpPr/>
            <p:nvPr/>
          </p:nvSpPr>
          <p:spPr>
            <a:xfrm>
              <a:off x="647007" y="3352800"/>
              <a:ext cx="2253211" cy="2576945"/>
            </a:xfrm>
            <a:prstGeom prst="rect">
              <a:avLst/>
            </a:prstGeom>
            <a:effectLst>
              <a:glow rad="139700">
                <a:schemeClr val="accent4">
                  <a:satMod val="175000"/>
                  <a:alpha val="40000"/>
                </a:schemeClr>
              </a:glow>
            </a:effectLst>
          </p:spPr>
          <p:style>
            <a:lnRef idx="1">
              <a:schemeClr val="accent6"/>
            </a:lnRef>
            <a:fillRef idx="2">
              <a:schemeClr val="accent6"/>
            </a:fillRef>
            <a:effectRef idx="1">
              <a:schemeClr val="accent6"/>
            </a:effectRef>
            <a:fontRef idx="minor">
              <a:schemeClr val="dk1"/>
            </a:fontRef>
          </p:style>
          <p:txBody>
            <a:bodyPr rtlCol="0" anchor="t"/>
            <a:lstStyle/>
            <a:p>
              <a:pPr algn="ctr"/>
              <a:r>
                <a:rPr lang="en-GB" u="sng" dirty="0"/>
                <a:t>Primitive</a:t>
              </a:r>
            </a:p>
            <a:p>
              <a:r>
                <a:rPr lang="en-GB" dirty="0"/>
                <a:t>Integer</a:t>
              </a:r>
            </a:p>
            <a:p>
              <a:r>
                <a:rPr lang="en-GB" dirty="0"/>
                <a:t>Character</a:t>
              </a:r>
            </a:p>
            <a:p>
              <a:r>
                <a:rPr lang="en-GB" dirty="0"/>
                <a:t>Boolean</a:t>
              </a:r>
            </a:p>
            <a:p>
              <a:r>
                <a:rPr lang="en-GB" dirty="0"/>
                <a:t>Floating point</a:t>
              </a:r>
            </a:p>
            <a:p>
              <a:r>
                <a:rPr lang="en-GB" dirty="0"/>
                <a:t>Double floating point</a:t>
              </a:r>
            </a:p>
            <a:p>
              <a:r>
                <a:rPr lang="en-GB" dirty="0"/>
                <a:t>Void</a:t>
              </a:r>
            </a:p>
            <a:p>
              <a:r>
                <a:rPr lang="en-GB" strike="sngStrike" dirty="0">
                  <a:solidFill>
                    <a:srgbClr val="FF0000"/>
                  </a:solidFill>
                </a:rPr>
                <a:t>Wide Character</a:t>
              </a:r>
            </a:p>
          </p:txBody>
        </p:sp>
        <p:sp>
          <p:nvSpPr>
            <p:cNvPr id="6" name="Rectangle 5">
              <a:extLst>
                <a:ext uri="{FF2B5EF4-FFF2-40B4-BE49-F238E27FC236}">
                  <a16:creationId xmlns:a16="http://schemas.microsoft.com/office/drawing/2014/main" id="{F792EB32-8B62-4B22-9063-4BE5E2E5C032}"/>
                </a:ext>
              </a:extLst>
            </p:cNvPr>
            <p:cNvSpPr/>
            <p:nvPr/>
          </p:nvSpPr>
          <p:spPr>
            <a:xfrm>
              <a:off x="3541914" y="3429000"/>
              <a:ext cx="2105891" cy="2576945"/>
            </a:xfrm>
            <a:prstGeom prst="rect">
              <a:avLst/>
            </a:prstGeom>
            <a:effectLst>
              <a:glow rad="228600">
                <a:schemeClr val="accent3">
                  <a:satMod val="175000"/>
                  <a:alpha val="40000"/>
                </a:schemeClr>
              </a:glow>
            </a:effectLst>
          </p:spPr>
          <p:style>
            <a:lnRef idx="1">
              <a:schemeClr val="accent5"/>
            </a:lnRef>
            <a:fillRef idx="2">
              <a:schemeClr val="accent5"/>
            </a:fillRef>
            <a:effectRef idx="1">
              <a:schemeClr val="accent5"/>
            </a:effectRef>
            <a:fontRef idx="minor">
              <a:schemeClr val="dk1"/>
            </a:fontRef>
          </p:style>
          <p:txBody>
            <a:bodyPr rtlCol="0" anchor="t"/>
            <a:lstStyle/>
            <a:p>
              <a:pPr algn="ctr"/>
              <a:r>
                <a:rPr lang="en-GB" u="sng" dirty="0"/>
                <a:t>Derived</a:t>
              </a:r>
            </a:p>
            <a:p>
              <a:r>
                <a:rPr lang="en-GB" dirty="0"/>
                <a:t>Array</a:t>
              </a:r>
            </a:p>
            <a:p>
              <a:r>
                <a:rPr lang="en-GB" strike="sngStrike" dirty="0">
                  <a:solidFill>
                    <a:srgbClr val="FF0000"/>
                  </a:solidFill>
                </a:rPr>
                <a:t>Pointer</a:t>
              </a:r>
            </a:p>
            <a:p>
              <a:r>
                <a:rPr lang="en-GB" strike="sngStrike" dirty="0">
                  <a:solidFill>
                    <a:srgbClr val="FF0000"/>
                  </a:solidFill>
                </a:rPr>
                <a:t>Reference</a:t>
              </a:r>
            </a:p>
          </p:txBody>
        </p:sp>
        <p:sp>
          <p:nvSpPr>
            <p:cNvPr id="7" name="Rectangle 6">
              <a:extLst>
                <a:ext uri="{FF2B5EF4-FFF2-40B4-BE49-F238E27FC236}">
                  <a16:creationId xmlns:a16="http://schemas.microsoft.com/office/drawing/2014/main" id="{63E155E3-8592-4CDE-B55B-B627E700AC3A}"/>
                </a:ext>
              </a:extLst>
            </p:cNvPr>
            <p:cNvSpPr/>
            <p:nvPr/>
          </p:nvSpPr>
          <p:spPr>
            <a:xfrm>
              <a:off x="6391101" y="3429000"/>
              <a:ext cx="2105891" cy="2576945"/>
            </a:xfrm>
            <a:prstGeom prst="rect">
              <a:avLst/>
            </a:prstGeom>
            <a:effectLst>
              <a:glow rad="101600">
                <a:schemeClr val="accent6">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t"/>
            <a:lstStyle/>
            <a:p>
              <a:pPr algn="ctr"/>
              <a:r>
                <a:rPr lang="en-GB" u="sng" dirty="0"/>
                <a:t>User Defined</a:t>
              </a:r>
            </a:p>
            <a:p>
              <a:r>
                <a:rPr lang="en-GB" dirty="0"/>
                <a:t>Class</a:t>
              </a:r>
            </a:p>
            <a:p>
              <a:r>
                <a:rPr lang="en-US" dirty="0"/>
                <a:t>Object</a:t>
              </a:r>
              <a:endParaRPr lang="en-GB" dirty="0"/>
            </a:p>
            <a:p>
              <a:r>
                <a:rPr lang="en-GB" strike="sngStrike" dirty="0">
                  <a:solidFill>
                    <a:srgbClr val="FF0000"/>
                  </a:solidFill>
                </a:rPr>
                <a:t>Structure</a:t>
              </a:r>
            </a:p>
            <a:p>
              <a:r>
                <a:rPr lang="en-GB" strike="sngStrike" dirty="0">
                  <a:solidFill>
                    <a:srgbClr val="FF0000"/>
                  </a:solidFill>
                </a:rPr>
                <a:t>Union</a:t>
              </a:r>
            </a:p>
            <a:p>
              <a:r>
                <a:rPr lang="en-GB" dirty="0" err="1">
                  <a:solidFill>
                    <a:schemeClr val="tx1"/>
                  </a:solidFill>
                </a:rPr>
                <a:t>Enum</a:t>
              </a:r>
              <a:endParaRPr lang="en-GB" dirty="0">
                <a:solidFill>
                  <a:schemeClr val="tx1"/>
                </a:solidFill>
              </a:endParaRPr>
            </a:p>
            <a:p>
              <a:r>
                <a:rPr lang="en-GB" strike="sngStrike" dirty="0" err="1">
                  <a:solidFill>
                    <a:srgbClr val="FF0000"/>
                  </a:solidFill>
                </a:rPr>
                <a:t>Typedef</a:t>
              </a:r>
              <a:endParaRPr lang="en-GB" strike="sngStrike" dirty="0">
                <a:solidFill>
                  <a:srgbClr val="FF0000"/>
                </a:solidFill>
              </a:endParaRPr>
            </a:p>
            <a:p>
              <a:r>
                <a:rPr lang="en-GB" dirty="0"/>
                <a:t>Function</a:t>
              </a:r>
            </a:p>
          </p:txBody>
        </p:sp>
        <p:cxnSp>
          <p:nvCxnSpPr>
            <p:cNvPr id="9" name="Connector: Elbow 8">
              <a:extLst>
                <a:ext uri="{FF2B5EF4-FFF2-40B4-BE49-F238E27FC236}">
                  <a16:creationId xmlns:a16="http://schemas.microsoft.com/office/drawing/2014/main" id="{148AE585-AAFE-41C4-BD05-5D87CEF76F7E}"/>
                </a:ext>
              </a:extLst>
            </p:cNvPr>
            <p:cNvCxnSpPr>
              <a:cxnSpLocks/>
              <a:stCxn id="4" idx="2"/>
              <a:endCxn id="5" idx="0"/>
            </p:cNvCxnSpPr>
            <p:nvPr/>
          </p:nvCxnSpPr>
          <p:spPr>
            <a:xfrm rot="5400000">
              <a:off x="2840183" y="1704340"/>
              <a:ext cx="581891" cy="2715029"/>
            </a:xfrm>
            <a:prstGeom prst="bentConnector3">
              <a:avLst>
                <a:gd name="adj1" fmla="val 50000"/>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C2C60354-B0B1-4D12-B648-B76CE015E0A1}"/>
                </a:ext>
              </a:extLst>
            </p:cNvPr>
            <p:cNvCxnSpPr>
              <a:cxnSpLocks/>
            </p:cNvCxnSpPr>
            <p:nvPr/>
          </p:nvCxnSpPr>
          <p:spPr>
            <a:xfrm flipH="1">
              <a:off x="4479405" y="2770909"/>
              <a:ext cx="1" cy="6580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Connector: Elbow 15">
              <a:extLst>
                <a:ext uri="{FF2B5EF4-FFF2-40B4-BE49-F238E27FC236}">
                  <a16:creationId xmlns:a16="http://schemas.microsoft.com/office/drawing/2014/main" id="{8CAC068F-2642-4598-A18E-D2F15126F581}"/>
                </a:ext>
              </a:extLst>
            </p:cNvPr>
            <p:cNvCxnSpPr>
              <a:cxnSpLocks/>
            </p:cNvCxnSpPr>
            <p:nvPr/>
          </p:nvCxnSpPr>
          <p:spPr>
            <a:xfrm>
              <a:off x="4479404" y="3061855"/>
              <a:ext cx="2955407" cy="367145"/>
            </a:xfrm>
            <a:prstGeom prst="bentConnector2">
              <a:avLst/>
            </a:prstGeom>
            <a:ln w="38100">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41702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4846-EE23-4B7D-B117-6BD3695FB65C}"/>
              </a:ext>
            </a:extLst>
          </p:cNvPr>
          <p:cNvSpPr>
            <a:spLocks noGrp="1"/>
          </p:cNvSpPr>
          <p:nvPr>
            <p:ph type="title"/>
          </p:nvPr>
        </p:nvSpPr>
        <p:spPr/>
        <p:txBody>
          <a:bodyPr/>
          <a:lstStyle/>
          <a:p>
            <a:r>
              <a:rPr lang="en-GB" dirty="0"/>
              <a:t>Java primitive data types</a:t>
            </a:r>
          </a:p>
        </p:txBody>
      </p:sp>
      <p:sp>
        <p:nvSpPr>
          <p:cNvPr id="12"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254240" cy="4023360"/>
          </a:xfrm>
        </p:spPr>
        <p:txBody>
          <a:bodyPr/>
          <a:lstStyle/>
          <a:p>
            <a:pPr>
              <a:buFont typeface="Wingdings" panose="05000000000000000000" pitchFamily="2" charset="2"/>
              <a:buChar char="v"/>
            </a:pPr>
            <a:r>
              <a:rPr lang="en-GB" dirty="0"/>
              <a:t> byte - </a:t>
            </a:r>
            <a:r>
              <a:rPr lang="en-US" dirty="0"/>
              <a:t> 8-bit signed two's complement integer (-128 to +127)</a:t>
            </a:r>
            <a:endParaRPr lang="en-GB" dirty="0"/>
          </a:p>
          <a:p>
            <a:pPr>
              <a:buFont typeface="Wingdings" panose="05000000000000000000" pitchFamily="2" charset="2"/>
              <a:buChar char="v"/>
            </a:pPr>
            <a:r>
              <a:rPr lang="en-US" dirty="0"/>
              <a:t> short -  16-bit signed two's complement integer. (-35536 to +35535)</a:t>
            </a:r>
          </a:p>
          <a:p>
            <a:pPr>
              <a:buFont typeface="Wingdings" panose="05000000000000000000" pitchFamily="2" charset="2"/>
              <a:buChar char="v"/>
            </a:pPr>
            <a:r>
              <a:rPr lang="en-US" dirty="0"/>
              <a:t> int - 32-bit signed two's complement integer (-2m to +2m)</a:t>
            </a:r>
          </a:p>
          <a:p>
            <a:pPr>
              <a:buFont typeface="Wingdings" panose="05000000000000000000" pitchFamily="2" charset="2"/>
              <a:buChar char="v"/>
            </a:pPr>
            <a:r>
              <a:rPr lang="en-US" dirty="0"/>
              <a:t> long – 64 -bit signed two's complement integer</a:t>
            </a:r>
          </a:p>
          <a:p>
            <a:pPr>
              <a:buFont typeface="Wingdings" panose="05000000000000000000" pitchFamily="2" charset="2"/>
              <a:buChar char="v"/>
            </a:pPr>
            <a:r>
              <a:rPr lang="en-US" dirty="0"/>
              <a:t> float - 32-bit IEEE 754 floating point. 7 decimal places accuracy</a:t>
            </a:r>
          </a:p>
          <a:p>
            <a:pPr>
              <a:buFont typeface="Wingdings" panose="05000000000000000000" pitchFamily="2" charset="2"/>
              <a:buChar char="v"/>
            </a:pPr>
            <a:r>
              <a:rPr lang="en-US" dirty="0"/>
              <a:t> double – 64 -bit IEEE 754 floating point. 15 decimal places accuracy</a:t>
            </a:r>
          </a:p>
          <a:p>
            <a:pPr>
              <a:buFont typeface="Wingdings" panose="05000000000000000000" pitchFamily="2" charset="2"/>
              <a:buChar char="v"/>
            </a:pPr>
            <a:r>
              <a:rPr lang="en-US" dirty="0"/>
              <a:t> char - 32-bit IEEE 754 floating point</a:t>
            </a:r>
          </a:p>
          <a:p>
            <a:pPr>
              <a:buFont typeface="Wingdings" panose="05000000000000000000" pitchFamily="2" charset="2"/>
              <a:buChar char="v"/>
            </a:pPr>
            <a:r>
              <a:rPr lang="en-US" dirty="0"/>
              <a:t> </a:t>
            </a:r>
            <a:r>
              <a:rPr lang="en-US" dirty="0" err="1"/>
              <a:t>boolean</a:t>
            </a:r>
            <a:r>
              <a:rPr lang="en-US" dirty="0"/>
              <a:t> - 32-bit IEEE 754 floating point (i.e. true or false)</a:t>
            </a:r>
            <a:endParaRPr lang="en-GB" dirty="0"/>
          </a:p>
          <a:p>
            <a:endParaRPr lang="en-GB" dirty="0"/>
          </a:p>
        </p:txBody>
      </p:sp>
    </p:spTree>
    <p:extLst>
      <p:ext uri="{BB962C8B-B14F-4D97-AF65-F5344CB8AC3E}">
        <p14:creationId xmlns:p14="http://schemas.microsoft.com/office/powerpoint/2010/main" val="3936938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p:txBody>
          <a:bodyPr/>
          <a:lstStyle/>
          <a:p>
            <a:r>
              <a:rPr lang="en-GB" dirty="0"/>
              <a:t>Java vs C++</a:t>
            </a:r>
          </a:p>
        </p:txBody>
      </p:sp>
      <p:sp>
        <p:nvSpPr>
          <p:cNvPr id="3" name="Content Placeholder 2">
            <a:extLst>
              <a:ext uri="{FF2B5EF4-FFF2-40B4-BE49-F238E27FC236}">
                <a16:creationId xmlns:a16="http://schemas.microsoft.com/office/drawing/2014/main" id="{AC09147C-8B4C-48B6-810A-685E35B43689}"/>
              </a:ext>
            </a:extLst>
          </p:cNvPr>
          <p:cNvSpPr>
            <a:spLocks noGrp="1"/>
          </p:cNvSpPr>
          <p:nvPr>
            <p:ph idx="1"/>
          </p:nvPr>
        </p:nvSpPr>
        <p:spPr>
          <a:xfrm>
            <a:off x="4795521" y="1874982"/>
            <a:ext cx="4302760" cy="3994112"/>
          </a:xfrm>
        </p:spPr>
        <p:txBody>
          <a:bodyPr>
            <a:normAutofit fontScale="77500" lnSpcReduction="20000"/>
          </a:bodyPr>
          <a:lstStyle/>
          <a:p>
            <a:r>
              <a:rPr lang="en-GB" dirty="0"/>
              <a:t>#include &lt;</a:t>
            </a:r>
            <a:r>
              <a:rPr lang="en-GB" dirty="0" err="1"/>
              <a:t>iostream</a:t>
            </a:r>
            <a:r>
              <a:rPr lang="en-GB" dirty="0"/>
              <a:t>&gt;</a:t>
            </a:r>
          </a:p>
          <a:p>
            <a:r>
              <a:rPr lang="en-GB" dirty="0"/>
              <a:t>using namespace </a:t>
            </a:r>
            <a:r>
              <a:rPr lang="en-GB" dirty="0" err="1"/>
              <a:t>std</a:t>
            </a:r>
            <a:r>
              <a:rPr lang="en-GB" dirty="0"/>
              <a:t>;</a:t>
            </a:r>
          </a:p>
          <a:p>
            <a:br>
              <a:rPr lang="en-GB" dirty="0"/>
            </a:br>
            <a:r>
              <a:rPr lang="en-GB" dirty="0" err="1"/>
              <a:t>int</a:t>
            </a:r>
            <a:r>
              <a:rPr lang="en-GB" dirty="0"/>
              <a:t> main()</a:t>
            </a:r>
          </a:p>
          <a:p>
            <a:r>
              <a:rPr lang="en-GB" dirty="0"/>
              <a:t>{</a:t>
            </a:r>
          </a:p>
          <a:p>
            <a:r>
              <a:rPr lang="en-GB" dirty="0"/>
              <a:t>float x = 5; //</a:t>
            </a:r>
            <a:r>
              <a:rPr lang="en-GB" dirty="0" err="1"/>
              <a:t>int</a:t>
            </a:r>
            <a:r>
              <a:rPr lang="en-GB" dirty="0"/>
              <a:t> = integer type (whole numbers)</a:t>
            </a:r>
          </a:p>
          <a:p>
            <a:r>
              <a:rPr lang="en-GB" dirty="0"/>
              <a:t>float y = 7;// = is assignment</a:t>
            </a:r>
          </a:p>
          <a:p>
            <a:r>
              <a:rPr lang="en-GB" dirty="0" err="1"/>
              <a:t>cout</a:t>
            </a:r>
            <a:r>
              <a:rPr lang="en-GB" dirty="0"/>
              <a:t> &lt;&lt; "\n";</a:t>
            </a:r>
          </a:p>
          <a:p>
            <a:r>
              <a:rPr lang="en-GB" dirty="0" err="1"/>
              <a:t>cout</a:t>
            </a:r>
            <a:r>
              <a:rPr lang="en-GB" dirty="0"/>
              <a:t> &lt;&lt; x + y &lt;&lt; " " &lt;&lt; x / y;</a:t>
            </a:r>
          </a:p>
          <a:p>
            <a:r>
              <a:rPr lang="en-GB" dirty="0" err="1"/>
              <a:t>cout</a:t>
            </a:r>
            <a:r>
              <a:rPr lang="en-GB" dirty="0"/>
              <a:t> &lt;&lt; "\n";</a:t>
            </a:r>
          </a:p>
          <a:p>
            <a:r>
              <a:rPr lang="en-GB" dirty="0"/>
              <a:t>return 0;</a:t>
            </a:r>
          </a:p>
          <a:p>
            <a:r>
              <a:rPr lang="en-GB" dirty="0"/>
              <a:t>}</a:t>
            </a:r>
          </a:p>
        </p:txBody>
      </p:sp>
      <p:sp>
        <p:nvSpPr>
          <p:cNvPr id="6" name="Content Placeholder 2">
            <a:extLst>
              <a:ext uri="{FF2B5EF4-FFF2-40B4-BE49-F238E27FC236}">
                <a16:creationId xmlns:a16="http://schemas.microsoft.com/office/drawing/2014/main" id="{AC09147C-8B4C-48B6-810A-685E35B43689}"/>
              </a:ext>
            </a:extLst>
          </p:cNvPr>
          <p:cNvSpPr txBox="1">
            <a:spLocks/>
          </p:cNvSpPr>
          <p:nvPr/>
        </p:nvSpPr>
        <p:spPr>
          <a:xfrm>
            <a:off x="292100" y="1874982"/>
            <a:ext cx="4302760" cy="3994112"/>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package </a:t>
            </a:r>
            <a:r>
              <a:rPr lang="en-GB" dirty="0" err="1"/>
              <a:t>com.studygroup</a:t>
            </a:r>
            <a:r>
              <a:rPr lang="en-GB" dirty="0"/>
              <a:t>;</a:t>
            </a:r>
          </a:p>
          <a:p>
            <a:endParaRPr lang="en-GB" dirty="0"/>
          </a:p>
          <a:p>
            <a:r>
              <a:rPr lang="en-GB" dirty="0"/>
              <a:t>public class Main {</a:t>
            </a:r>
          </a:p>
          <a:p>
            <a:endParaRPr lang="en-GB" dirty="0"/>
          </a:p>
          <a:p>
            <a:r>
              <a:rPr lang="en-GB" dirty="0"/>
              <a:t>    public static void main(String[] </a:t>
            </a:r>
            <a:r>
              <a:rPr lang="en-GB" dirty="0" err="1"/>
              <a:t>args</a:t>
            </a:r>
            <a:r>
              <a:rPr lang="en-GB" dirty="0"/>
              <a:t>) {</a:t>
            </a:r>
          </a:p>
          <a:p>
            <a:r>
              <a:rPr lang="en-GB" dirty="0"/>
              <a:t>        float x = 5; //</a:t>
            </a:r>
            <a:r>
              <a:rPr lang="en-GB" dirty="0" err="1"/>
              <a:t>int</a:t>
            </a:r>
            <a:r>
              <a:rPr lang="en-GB" dirty="0"/>
              <a:t> = integer type (whole numbers)</a:t>
            </a:r>
          </a:p>
          <a:p>
            <a:r>
              <a:rPr lang="en-GB" dirty="0"/>
              <a:t>        float y = 7;// = is assignment</a:t>
            </a:r>
          </a:p>
          <a:p>
            <a:r>
              <a:rPr lang="en-GB" dirty="0"/>
              <a:t>        </a:t>
            </a:r>
            <a:r>
              <a:rPr lang="en-GB" dirty="0" err="1"/>
              <a:t>System.out.println</a:t>
            </a:r>
            <a:r>
              <a:rPr lang="en-GB" dirty="0"/>
              <a:t>((x + y) + " " + (x / y));</a:t>
            </a:r>
          </a:p>
          <a:p>
            <a:r>
              <a:rPr lang="en-GB" dirty="0"/>
              <a:t>    }</a:t>
            </a:r>
          </a:p>
          <a:p>
            <a:r>
              <a:rPr lang="en-GB" dirty="0"/>
              <a:t>}</a:t>
            </a:r>
          </a:p>
        </p:txBody>
      </p:sp>
    </p:spTree>
    <p:extLst>
      <p:ext uri="{BB962C8B-B14F-4D97-AF65-F5344CB8AC3E}">
        <p14:creationId xmlns:p14="http://schemas.microsoft.com/office/powerpoint/2010/main" val="2228244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E1EF-E3F0-4AA8-9EAF-C9FB1371ECAB}"/>
              </a:ext>
            </a:extLst>
          </p:cNvPr>
          <p:cNvSpPr>
            <a:spLocks noGrp="1"/>
          </p:cNvSpPr>
          <p:nvPr>
            <p:ph type="title"/>
          </p:nvPr>
        </p:nvSpPr>
        <p:spPr>
          <a:xfrm>
            <a:off x="822960" y="209551"/>
            <a:ext cx="7543800" cy="648288"/>
          </a:xfrm>
        </p:spPr>
        <p:txBody>
          <a:bodyPr>
            <a:normAutofit fontScale="90000"/>
          </a:bodyPr>
          <a:lstStyle/>
          <a:p>
            <a:r>
              <a:rPr lang="en-GB" dirty="0"/>
              <a:t>Java vs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2963779"/>
              </p:ext>
            </p:extLst>
          </p:nvPr>
        </p:nvGraphicFramePr>
        <p:xfrm>
          <a:off x="822324" y="707977"/>
          <a:ext cx="8029445" cy="5933440"/>
        </p:xfrm>
        <a:graphic>
          <a:graphicData uri="http://schemas.openxmlformats.org/drawingml/2006/table">
            <a:tbl>
              <a:tblPr firstRow="1" bandRow="1">
                <a:tableStyleId>{5C22544A-7EE6-4342-B048-85BDC9FD1C3A}</a:tableStyleId>
              </a:tblPr>
              <a:tblGrid>
                <a:gridCol w="3853371">
                  <a:extLst>
                    <a:ext uri="{9D8B030D-6E8A-4147-A177-3AD203B41FA5}">
                      <a16:colId xmlns:a16="http://schemas.microsoft.com/office/drawing/2014/main" val="556362946"/>
                    </a:ext>
                  </a:extLst>
                </a:gridCol>
                <a:gridCol w="4176074">
                  <a:extLst>
                    <a:ext uri="{9D8B030D-6E8A-4147-A177-3AD203B41FA5}">
                      <a16:colId xmlns:a16="http://schemas.microsoft.com/office/drawing/2014/main" val="2629390443"/>
                    </a:ext>
                  </a:extLst>
                </a:gridCol>
              </a:tblGrid>
              <a:tr h="370840">
                <a:tc>
                  <a:txBody>
                    <a:bodyPr/>
                    <a:lstStyle/>
                    <a:p>
                      <a:r>
                        <a:rPr lang="en-US" dirty="0"/>
                        <a:t>SIMILARITIES</a:t>
                      </a:r>
                      <a:endParaRPr lang="en-GB" dirty="0"/>
                    </a:p>
                  </a:txBody>
                  <a:tcPr/>
                </a:tc>
                <a:tc>
                  <a:txBody>
                    <a:bodyPr/>
                    <a:lstStyle/>
                    <a:p>
                      <a:r>
                        <a:rPr lang="en-US" dirty="0"/>
                        <a:t>DIFFERENCES</a:t>
                      </a:r>
                      <a:endParaRPr lang="en-GB" dirty="0"/>
                    </a:p>
                  </a:txBody>
                  <a:tcPr/>
                </a:tc>
                <a:extLst>
                  <a:ext uri="{0D108BD9-81ED-4DB2-BD59-A6C34878D82A}">
                    <a16:rowId xmlns:a16="http://schemas.microsoft.com/office/drawing/2014/main" val="1177462439"/>
                  </a:ext>
                </a:extLst>
              </a:tr>
              <a:tr h="370840">
                <a:tc>
                  <a:txBody>
                    <a:bodyPr/>
                    <a:lstStyle/>
                    <a:p>
                      <a:r>
                        <a:rPr lang="en-US" dirty="0"/>
                        <a:t>1.</a:t>
                      </a:r>
                      <a:r>
                        <a:rPr lang="en-US" baseline="0" dirty="0"/>
                        <a:t> Use of curly braces</a:t>
                      </a:r>
                      <a:endParaRPr lang="en-GB" dirty="0"/>
                    </a:p>
                  </a:txBody>
                  <a:tcPr/>
                </a:tc>
                <a:tc>
                  <a:txBody>
                    <a:bodyPr/>
                    <a:lstStyle/>
                    <a:p>
                      <a:r>
                        <a:rPr lang="en-US" dirty="0"/>
                        <a:t>1.</a:t>
                      </a:r>
                      <a:r>
                        <a:rPr lang="en-US" baseline="0" dirty="0"/>
                        <a:t> Code organization</a:t>
                      </a:r>
                      <a:endParaRPr lang="en-GB" dirty="0"/>
                    </a:p>
                  </a:txBody>
                  <a:tcPr/>
                </a:tc>
                <a:extLst>
                  <a:ext uri="{0D108BD9-81ED-4DB2-BD59-A6C34878D82A}">
                    <a16:rowId xmlns:a16="http://schemas.microsoft.com/office/drawing/2014/main" val="414427134"/>
                  </a:ext>
                </a:extLst>
              </a:tr>
              <a:tr h="370840">
                <a:tc>
                  <a:txBody>
                    <a:bodyPr/>
                    <a:lstStyle/>
                    <a:p>
                      <a:r>
                        <a:rPr lang="en-US" dirty="0"/>
                        <a:t>2. Basic syntax</a:t>
                      </a:r>
                      <a:endParaRPr lang="en-GB" dirty="0"/>
                    </a:p>
                  </a:txBody>
                  <a:tcPr/>
                </a:tc>
                <a:tc>
                  <a:txBody>
                    <a:bodyPr/>
                    <a:lstStyle/>
                    <a:p>
                      <a:r>
                        <a:rPr lang="en-US" dirty="0"/>
                        <a:t>1a. Package vs namespace </a:t>
                      </a:r>
                      <a:endParaRPr lang="en-GB" dirty="0"/>
                    </a:p>
                  </a:txBody>
                  <a:tcPr/>
                </a:tc>
                <a:extLst>
                  <a:ext uri="{0D108BD9-81ED-4DB2-BD59-A6C34878D82A}">
                    <a16:rowId xmlns:a16="http://schemas.microsoft.com/office/drawing/2014/main" val="3998987106"/>
                  </a:ext>
                </a:extLst>
              </a:tr>
              <a:tr h="370840">
                <a:tc>
                  <a:txBody>
                    <a:bodyPr/>
                    <a:lstStyle/>
                    <a:p>
                      <a:r>
                        <a:rPr lang="en-US" dirty="0"/>
                        <a:t>2a. Command/sequential</a:t>
                      </a:r>
                      <a:r>
                        <a:rPr lang="en-US" baseline="0" dirty="0"/>
                        <a:t> syntax</a:t>
                      </a:r>
                      <a:endParaRPr lang="en-GB" dirty="0"/>
                    </a:p>
                  </a:txBody>
                  <a:tcPr/>
                </a:tc>
                <a:tc>
                  <a:txBody>
                    <a:bodyPr/>
                    <a:lstStyle/>
                    <a:p>
                      <a:r>
                        <a:rPr lang="en-US" dirty="0"/>
                        <a:t>2. Entry</a:t>
                      </a:r>
                      <a:r>
                        <a:rPr lang="en-US" baseline="0" dirty="0"/>
                        <a:t> Class/method</a:t>
                      </a:r>
                      <a:r>
                        <a:rPr lang="en-US" dirty="0"/>
                        <a:t> </a:t>
                      </a:r>
                      <a:endParaRPr lang="en-GB" dirty="0"/>
                    </a:p>
                  </a:txBody>
                  <a:tcPr/>
                </a:tc>
                <a:extLst>
                  <a:ext uri="{0D108BD9-81ED-4DB2-BD59-A6C34878D82A}">
                    <a16:rowId xmlns:a16="http://schemas.microsoft.com/office/drawing/2014/main" val="3918201764"/>
                  </a:ext>
                </a:extLst>
              </a:tr>
              <a:tr h="370840">
                <a:tc>
                  <a:txBody>
                    <a:bodyPr/>
                    <a:lstStyle/>
                    <a:p>
                      <a:r>
                        <a:rPr lang="en-US" dirty="0"/>
                        <a:t>2b. Control structures</a:t>
                      </a:r>
                      <a:endParaRPr lang="en-GB" dirty="0"/>
                    </a:p>
                  </a:txBody>
                  <a:tcPr/>
                </a:tc>
                <a:tc>
                  <a:txBody>
                    <a:bodyPr/>
                    <a:lstStyle/>
                    <a:p>
                      <a:r>
                        <a:rPr lang="en-US" dirty="0"/>
                        <a:t>3. Explicit Type modifiers</a:t>
                      </a:r>
                      <a:endParaRPr lang="en-GB" dirty="0"/>
                    </a:p>
                  </a:txBody>
                  <a:tcPr/>
                </a:tc>
                <a:extLst>
                  <a:ext uri="{0D108BD9-81ED-4DB2-BD59-A6C34878D82A}">
                    <a16:rowId xmlns:a16="http://schemas.microsoft.com/office/drawing/2014/main" val="2475174377"/>
                  </a:ext>
                </a:extLst>
              </a:tr>
              <a:tr h="370840">
                <a:tc>
                  <a:txBody>
                    <a:bodyPr/>
                    <a:lstStyle/>
                    <a:p>
                      <a:r>
                        <a:rPr lang="en-US" dirty="0"/>
                        <a:t>3.</a:t>
                      </a:r>
                      <a:r>
                        <a:rPr lang="en-US" baseline="0" dirty="0"/>
                        <a:t> Case sensitivity</a:t>
                      </a:r>
                      <a:endParaRPr lang="en-GB" dirty="0"/>
                    </a:p>
                  </a:txBody>
                  <a:tcPr/>
                </a:tc>
                <a:tc>
                  <a:txBody>
                    <a:bodyPr/>
                    <a:lstStyle/>
                    <a:p>
                      <a:r>
                        <a:rPr lang="en-US" dirty="0"/>
                        <a:t>4. Console input and output</a:t>
                      </a:r>
                      <a:endParaRPr lang="en-GB" dirty="0"/>
                    </a:p>
                  </a:txBody>
                  <a:tcPr/>
                </a:tc>
                <a:extLst>
                  <a:ext uri="{0D108BD9-81ED-4DB2-BD59-A6C34878D82A}">
                    <a16:rowId xmlns:a16="http://schemas.microsoft.com/office/drawing/2014/main" val="671449615"/>
                  </a:ext>
                </a:extLst>
              </a:tr>
              <a:tr h="370840">
                <a:tc>
                  <a:txBody>
                    <a:bodyPr/>
                    <a:lstStyle/>
                    <a:p>
                      <a:r>
                        <a:rPr lang="en-US" dirty="0"/>
                        <a:t>4. Some keywords</a:t>
                      </a:r>
                      <a:endParaRPr lang="en-GB" dirty="0"/>
                    </a:p>
                  </a:txBody>
                  <a:tcPr/>
                </a:tc>
                <a:tc>
                  <a:txBody>
                    <a:bodyPr/>
                    <a:lstStyle/>
                    <a:p>
                      <a:r>
                        <a:rPr lang="en-US" dirty="0"/>
                        <a:t>5. Some keywords</a:t>
                      </a:r>
                      <a:endParaRPr lang="en-GB" dirty="0"/>
                    </a:p>
                  </a:txBody>
                  <a:tcPr/>
                </a:tc>
                <a:extLst>
                  <a:ext uri="{0D108BD9-81ED-4DB2-BD59-A6C34878D82A}">
                    <a16:rowId xmlns:a16="http://schemas.microsoft.com/office/drawing/2014/main" val="4093546756"/>
                  </a:ext>
                </a:extLst>
              </a:tr>
              <a:tr h="370840">
                <a:tc>
                  <a:txBody>
                    <a:bodyPr/>
                    <a:lstStyle/>
                    <a:p>
                      <a:r>
                        <a:rPr lang="en-US" dirty="0"/>
                        <a:t>5. Method syntax</a:t>
                      </a:r>
                      <a:endParaRPr lang="en-GB" dirty="0"/>
                    </a:p>
                  </a:txBody>
                  <a:tcPr/>
                </a:tc>
                <a:tc>
                  <a:txBody>
                    <a:bodyPr/>
                    <a:lstStyle/>
                    <a:p>
                      <a:r>
                        <a:rPr lang="en-US" dirty="0"/>
                        <a:t>6.</a:t>
                      </a:r>
                      <a:r>
                        <a:rPr lang="en-US" baseline="0" dirty="0"/>
                        <a:t> Classes and filenames</a:t>
                      </a:r>
                      <a:endParaRPr lang="en-GB" dirty="0"/>
                    </a:p>
                  </a:txBody>
                  <a:tcPr/>
                </a:tc>
                <a:extLst>
                  <a:ext uri="{0D108BD9-81ED-4DB2-BD59-A6C34878D82A}">
                    <a16:rowId xmlns:a16="http://schemas.microsoft.com/office/drawing/2014/main" val="2947887523"/>
                  </a:ext>
                </a:extLst>
              </a:tr>
              <a:tr h="370840">
                <a:tc>
                  <a:txBody>
                    <a:bodyPr/>
                    <a:lstStyle/>
                    <a:p>
                      <a:r>
                        <a:rPr lang="en-US" dirty="0"/>
                        <a:t>6.</a:t>
                      </a:r>
                      <a:r>
                        <a:rPr lang="en-US" baseline="0" dirty="0"/>
                        <a:t> Operators</a:t>
                      </a:r>
                      <a:endParaRPr lang="en-GB" dirty="0"/>
                    </a:p>
                  </a:txBody>
                  <a:tcPr/>
                </a:tc>
                <a:tc>
                  <a:txBody>
                    <a:bodyPr/>
                    <a:lstStyle/>
                    <a:p>
                      <a:r>
                        <a:rPr lang="en-US" dirty="0"/>
                        <a:t>7. Include</a:t>
                      </a:r>
                      <a:r>
                        <a:rPr lang="en-US" baseline="0" dirty="0"/>
                        <a:t> vs import</a:t>
                      </a:r>
                      <a:endParaRPr lang="en-GB" dirty="0"/>
                    </a:p>
                  </a:txBody>
                  <a:tcPr/>
                </a:tc>
                <a:extLst>
                  <a:ext uri="{0D108BD9-81ED-4DB2-BD59-A6C34878D82A}">
                    <a16:rowId xmlns:a16="http://schemas.microsoft.com/office/drawing/2014/main" val="1457853378"/>
                  </a:ext>
                </a:extLst>
              </a:tr>
              <a:tr h="370840">
                <a:tc>
                  <a:txBody>
                    <a:bodyPr/>
                    <a:lstStyle/>
                    <a:p>
                      <a:r>
                        <a:rPr lang="en-US" dirty="0"/>
                        <a:t>7.  Literal values e.g. string</a:t>
                      </a:r>
                      <a:r>
                        <a:rPr lang="en-US" baseline="0" dirty="0"/>
                        <a:t> quotes</a:t>
                      </a:r>
                      <a:r>
                        <a:rPr lang="en-US" dirty="0"/>
                        <a:t> </a:t>
                      </a:r>
                      <a:endParaRPr lang="en-GB" dirty="0"/>
                    </a:p>
                  </a:txBody>
                  <a:tcPr/>
                </a:tc>
                <a:tc>
                  <a:txBody>
                    <a:bodyPr/>
                    <a:lstStyle/>
                    <a:p>
                      <a:r>
                        <a:rPr lang="en-US" dirty="0"/>
                        <a:t>8.</a:t>
                      </a:r>
                      <a:r>
                        <a:rPr lang="en-US" baseline="0" dirty="0"/>
                        <a:t> Method headers</a:t>
                      </a:r>
                      <a:endParaRPr lang="en-GB" dirty="0"/>
                    </a:p>
                  </a:txBody>
                  <a:tcPr/>
                </a:tc>
                <a:extLst>
                  <a:ext uri="{0D108BD9-81ED-4DB2-BD59-A6C34878D82A}">
                    <a16:rowId xmlns:a16="http://schemas.microsoft.com/office/drawing/2014/main" val="562125501"/>
                  </a:ext>
                </a:extLst>
              </a:tr>
              <a:tr h="370840">
                <a:tc>
                  <a:txBody>
                    <a:bodyPr/>
                    <a:lstStyle/>
                    <a:p>
                      <a:r>
                        <a:rPr lang="en-US" dirty="0"/>
                        <a:t>8. Member</a:t>
                      </a:r>
                      <a:r>
                        <a:rPr lang="en-US" baseline="0" dirty="0"/>
                        <a:t> of operator (.)</a:t>
                      </a:r>
                      <a:endParaRPr lang="en-GB" dirty="0"/>
                    </a:p>
                  </a:txBody>
                  <a:tcPr/>
                </a:tc>
                <a:tc>
                  <a:txBody>
                    <a:bodyPr/>
                    <a:lstStyle/>
                    <a:p>
                      <a:r>
                        <a:rPr lang="en-US" dirty="0"/>
                        <a:t>9. Console Input/output</a:t>
                      </a:r>
                      <a:endParaRPr lang="en-GB" dirty="0"/>
                    </a:p>
                  </a:txBody>
                  <a:tcPr/>
                </a:tc>
                <a:extLst>
                  <a:ext uri="{0D108BD9-81ED-4DB2-BD59-A6C34878D82A}">
                    <a16:rowId xmlns:a16="http://schemas.microsoft.com/office/drawing/2014/main" val="1253966224"/>
                  </a:ext>
                </a:extLst>
              </a:tr>
              <a:tr h="370840">
                <a:tc>
                  <a:txBody>
                    <a:bodyPr/>
                    <a:lstStyle/>
                    <a:p>
                      <a:r>
                        <a:rPr lang="en-US" dirty="0"/>
                        <a:t>9. Constructor creation</a:t>
                      </a:r>
                      <a:endParaRPr lang="en-GB" dirty="0"/>
                    </a:p>
                  </a:txBody>
                  <a:tcPr/>
                </a:tc>
                <a:tc>
                  <a:txBody>
                    <a:bodyPr/>
                    <a:lstStyle/>
                    <a:p>
                      <a:r>
                        <a:rPr lang="en-US" dirty="0"/>
                        <a:t>10. Constructor call</a:t>
                      </a:r>
                      <a:endParaRPr lang="en-GB" dirty="0"/>
                    </a:p>
                  </a:txBody>
                  <a:tcPr/>
                </a:tc>
                <a:extLst>
                  <a:ext uri="{0D108BD9-81ED-4DB2-BD59-A6C34878D82A}">
                    <a16:rowId xmlns:a16="http://schemas.microsoft.com/office/drawing/2014/main" val="194322243"/>
                  </a:ext>
                </a:extLst>
              </a:tr>
              <a:tr h="370840">
                <a:tc>
                  <a:txBody>
                    <a:bodyPr/>
                    <a:lstStyle/>
                    <a:p>
                      <a:r>
                        <a:rPr lang="en-US" dirty="0"/>
                        <a:t>10. Object</a:t>
                      </a:r>
                      <a:r>
                        <a:rPr lang="en-US" baseline="0" dirty="0"/>
                        <a:t> oriented/language concepts</a:t>
                      </a:r>
                      <a:endParaRPr lang="en-GB" dirty="0"/>
                    </a:p>
                  </a:txBody>
                  <a:tcPr/>
                </a:tc>
                <a:tc>
                  <a:txBody>
                    <a:bodyPr/>
                    <a:lstStyle/>
                    <a:p>
                      <a:r>
                        <a:rPr lang="en-US" dirty="0"/>
                        <a:t>11. Object oriented/language syntax</a:t>
                      </a:r>
                      <a:endParaRPr lang="en-GB" dirty="0"/>
                    </a:p>
                  </a:txBody>
                  <a:tcPr/>
                </a:tc>
                <a:extLst>
                  <a:ext uri="{0D108BD9-81ED-4DB2-BD59-A6C34878D82A}">
                    <a16:rowId xmlns:a16="http://schemas.microsoft.com/office/drawing/2014/main" val="33459850"/>
                  </a:ext>
                </a:extLst>
              </a:tr>
              <a:tr h="370840">
                <a:tc>
                  <a:txBody>
                    <a:bodyPr/>
                    <a:lstStyle/>
                    <a:p>
                      <a:r>
                        <a:rPr lang="en-US" dirty="0"/>
                        <a:t>11. Primitive</a:t>
                      </a:r>
                      <a:r>
                        <a:rPr lang="en-US" baseline="0" dirty="0"/>
                        <a:t> data types/literals</a:t>
                      </a:r>
                      <a:endParaRPr lang="en-GB" dirty="0"/>
                    </a:p>
                  </a:txBody>
                  <a:tcPr/>
                </a:tc>
                <a:tc>
                  <a:txBody>
                    <a:bodyPr/>
                    <a:lstStyle/>
                    <a:p>
                      <a:r>
                        <a:rPr lang="en-US" dirty="0"/>
                        <a:t>12. Advanced data types</a:t>
                      </a:r>
                      <a:endParaRPr lang="en-GB" dirty="0"/>
                    </a:p>
                  </a:txBody>
                  <a:tcPr/>
                </a:tc>
                <a:extLst>
                  <a:ext uri="{0D108BD9-81ED-4DB2-BD59-A6C34878D82A}">
                    <a16:rowId xmlns:a16="http://schemas.microsoft.com/office/drawing/2014/main" val="86062236"/>
                  </a:ext>
                </a:extLst>
              </a:tr>
              <a:tr h="370840">
                <a:tc>
                  <a:txBody>
                    <a:bodyPr/>
                    <a:lstStyle/>
                    <a:p>
                      <a:r>
                        <a:rPr lang="en-GB" dirty="0"/>
                        <a:t>12. String literals</a:t>
                      </a:r>
                    </a:p>
                  </a:txBody>
                  <a:tcPr/>
                </a:tc>
                <a:tc>
                  <a:txBody>
                    <a:bodyPr/>
                    <a:lstStyle/>
                    <a:p>
                      <a:r>
                        <a:rPr lang="en-GB" dirty="0"/>
                        <a:t>13. String variables</a:t>
                      </a:r>
                    </a:p>
                  </a:txBody>
                  <a:tcPr/>
                </a:tc>
                <a:extLst>
                  <a:ext uri="{0D108BD9-81ED-4DB2-BD59-A6C34878D82A}">
                    <a16:rowId xmlns:a16="http://schemas.microsoft.com/office/drawing/2014/main" val="1845837097"/>
                  </a:ext>
                </a:extLst>
              </a:tr>
              <a:tr h="370840">
                <a:tc>
                  <a:txBody>
                    <a:bodyPr/>
                    <a:lstStyle/>
                    <a:p>
                      <a:r>
                        <a:rPr lang="en-GB" dirty="0"/>
                        <a:t>13. Concept of References</a:t>
                      </a:r>
                    </a:p>
                  </a:txBody>
                  <a:tcPr/>
                </a:tc>
                <a:tc>
                  <a:txBody>
                    <a:bodyPr/>
                    <a:lstStyle/>
                    <a:p>
                      <a:r>
                        <a:rPr lang="en-GB" dirty="0"/>
                        <a:t>14. Implementation of pointers/references</a:t>
                      </a:r>
                    </a:p>
                  </a:txBody>
                  <a:tcPr/>
                </a:tc>
                <a:extLst>
                  <a:ext uri="{0D108BD9-81ED-4DB2-BD59-A6C34878D82A}">
                    <a16:rowId xmlns:a16="http://schemas.microsoft.com/office/drawing/2014/main" val="38165355"/>
                  </a:ext>
                </a:extLst>
              </a:tr>
            </a:tbl>
          </a:graphicData>
        </a:graphic>
      </p:graphicFrame>
    </p:spTree>
    <p:extLst>
      <p:ext uri="{BB962C8B-B14F-4D97-AF65-F5344CB8AC3E}">
        <p14:creationId xmlns:p14="http://schemas.microsoft.com/office/powerpoint/2010/main" val="39553345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71661279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466D-37E0-4EE2-AE8B-91DBCDEE171A}"/>
              </a:ext>
            </a:extLst>
          </p:cNvPr>
          <p:cNvSpPr>
            <a:spLocks noGrp="1"/>
          </p:cNvSpPr>
          <p:nvPr>
            <p:ph type="title"/>
          </p:nvPr>
        </p:nvSpPr>
        <p:spPr/>
        <p:txBody>
          <a:bodyPr/>
          <a:lstStyle/>
          <a:p>
            <a:r>
              <a:rPr lang="en-GB" dirty="0"/>
              <a:t>Operators in Java are similar to that of C++</a:t>
            </a:r>
          </a:p>
        </p:txBody>
      </p:sp>
      <p:sp>
        <p:nvSpPr>
          <p:cNvPr id="3" name="Content Placeholder 2">
            <a:extLst>
              <a:ext uri="{FF2B5EF4-FFF2-40B4-BE49-F238E27FC236}">
                <a16:creationId xmlns:a16="http://schemas.microsoft.com/office/drawing/2014/main" id="{27BF4531-EE01-4075-9661-FC2CD1C514C3}"/>
              </a:ext>
            </a:extLst>
          </p:cNvPr>
          <p:cNvSpPr>
            <a:spLocks noGrp="1"/>
          </p:cNvSpPr>
          <p:nvPr>
            <p:ph idx="1"/>
          </p:nvPr>
        </p:nvSpPr>
        <p:spPr>
          <a:xfrm>
            <a:off x="800099" y="2279843"/>
            <a:ext cx="7543801" cy="3095721"/>
          </a:xfrm>
        </p:spPr>
        <p:txBody>
          <a:bodyPr/>
          <a:lstStyle/>
          <a:p>
            <a:pPr>
              <a:buFont typeface="Wingdings" panose="05000000000000000000" pitchFamily="2" charset="2"/>
              <a:buChar char="v"/>
            </a:pPr>
            <a:r>
              <a:rPr lang="en-GB" dirty="0"/>
              <a:t> Arithmetic Operators (+, -, /, *, %)</a:t>
            </a:r>
          </a:p>
          <a:p>
            <a:pPr>
              <a:buFont typeface="Wingdings" panose="05000000000000000000" pitchFamily="2" charset="2"/>
              <a:buChar char="v"/>
            </a:pPr>
            <a:r>
              <a:rPr lang="en-GB" dirty="0"/>
              <a:t> Relational operators (==, !=, &gt;,&lt;,&gt;=,&lt;=)</a:t>
            </a:r>
          </a:p>
          <a:p>
            <a:pPr>
              <a:buFont typeface="Wingdings" panose="05000000000000000000" pitchFamily="2" charset="2"/>
              <a:buChar char="v"/>
            </a:pPr>
            <a:r>
              <a:rPr lang="en-GB"/>
              <a:t> Assignment </a:t>
            </a:r>
            <a:r>
              <a:rPr lang="en-GB" dirty="0"/>
              <a:t>Operations (=, +=,-=, /=, *=, %=, ++, --)</a:t>
            </a:r>
          </a:p>
          <a:p>
            <a:pPr>
              <a:buFont typeface="Wingdings" panose="05000000000000000000" pitchFamily="2" charset="2"/>
              <a:buChar char="v"/>
            </a:pPr>
            <a:r>
              <a:rPr lang="en-GB" dirty="0"/>
              <a:t> Logical operators (&amp;&amp;,||, !)</a:t>
            </a:r>
          </a:p>
          <a:p>
            <a:pPr>
              <a:buFont typeface="Wingdings" panose="05000000000000000000" pitchFamily="2" charset="2"/>
              <a:buChar char="v"/>
            </a:pPr>
            <a:r>
              <a:rPr lang="en-GB" dirty="0"/>
              <a:t>Conditional (Ternary) Operator (?:).</a:t>
            </a:r>
          </a:p>
          <a:p>
            <a:pPr>
              <a:buFont typeface="Wingdings" panose="05000000000000000000" pitchFamily="2" charset="2"/>
              <a:buChar char="v"/>
            </a:pPr>
            <a:r>
              <a:rPr lang="en-US" dirty="0"/>
              <a:t>Bitwise operators (&amp;, |, ^, ~, &gt;&gt;, &lt;&lt;)</a:t>
            </a:r>
            <a:endParaRPr lang="en-GB" dirty="0"/>
          </a:p>
        </p:txBody>
      </p:sp>
    </p:spTree>
    <p:extLst>
      <p:ext uri="{BB962C8B-B14F-4D97-AF65-F5344CB8AC3E}">
        <p14:creationId xmlns:p14="http://schemas.microsoft.com/office/powerpoint/2010/main" val="4259390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5836945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Every program follows an algorithm</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normAutofit fontScale="92500" lnSpcReduction="10000"/>
          </a:bodyPr>
          <a:lstStyle/>
          <a:p>
            <a:pPr>
              <a:buFont typeface="Wingdings" panose="05000000000000000000" pitchFamily="2" charset="2"/>
              <a:buChar char="v"/>
            </a:pPr>
            <a:r>
              <a:rPr lang="en-US" dirty="0"/>
              <a:t>Write a program given any real variable declared as X, can convert that X from the Celsius for Fahrenheit.</a:t>
            </a:r>
            <a:endParaRPr lang="en-GB" dirty="0"/>
          </a:p>
          <a:p>
            <a:endParaRPr lang="en-GB" dirty="0"/>
          </a:p>
          <a:p>
            <a:r>
              <a:rPr lang="en-GB" dirty="0"/>
              <a:t>public class Main {</a:t>
            </a:r>
          </a:p>
          <a:p>
            <a:r>
              <a:rPr lang="en-GB" dirty="0"/>
              <a:t>    public static void main(String[] </a:t>
            </a:r>
            <a:r>
              <a:rPr lang="en-GB" dirty="0" err="1"/>
              <a:t>args</a:t>
            </a:r>
            <a:r>
              <a:rPr lang="en-GB" dirty="0"/>
              <a:t>) {</a:t>
            </a:r>
          </a:p>
          <a:p>
            <a:r>
              <a:rPr lang="en-GB" dirty="0"/>
              <a:t>        float x = 5; </a:t>
            </a:r>
          </a:p>
          <a:p>
            <a:r>
              <a:rPr lang="en-GB" dirty="0"/>
              <a:t>        float </a:t>
            </a:r>
            <a:r>
              <a:rPr lang="en-GB" dirty="0" err="1"/>
              <a:t>degF</a:t>
            </a:r>
            <a:r>
              <a:rPr lang="en-GB" dirty="0"/>
              <a:t> = 9/5*x+32;</a:t>
            </a:r>
          </a:p>
          <a:p>
            <a:r>
              <a:rPr lang="en-GB" dirty="0"/>
              <a:t>        </a:t>
            </a:r>
            <a:r>
              <a:rPr lang="en-GB" dirty="0" err="1"/>
              <a:t>System.out.println</a:t>
            </a:r>
            <a:r>
              <a:rPr lang="en-GB" dirty="0"/>
              <a:t>((x ) + " </a:t>
            </a:r>
            <a:r>
              <a:rPr lang="en-GB" dirty="0" err="1"/>
              <a:t>degC</a:t>
            </a:r>
            <a:r>
              <a:rPr lang="en-GB" dirty="0"/>
              <a:t> =  " + (</a:t>
            </a:r>
            <a:r>
              <a:rPr lang="en-GB" dirty="0" err="1"/>
              <a:t>degF</a:t>
            </a:r>
            <a:r>
              <a:rPr lang="en-GB" dirty="0"/>
              <a:t>) + " </a:t>
            </a:r>
            <a:r>
              <a:rPr lang="en-GB" dirty="0" err="1"/>
              <a:t>degF</a:t>
            </a:r>
            <a:r>
              <a:rPr lang="en-GB" dirty="0"/>
              <a:t>");</a:t>
            </a:r>
          </a:p>
          <a:p>
            <a:r>
              <a:rPr lang="en-GB" dirty="0"/>
              <a:t>    }</a:t>
            </a:r>
          </a:p>
          <a:p>
            <a:r>
              <a:rPr lang="en-GB" dirty="0"/>
              <a:t>}</a:t>
            </a:r>
          </a:p>
          <a:p>
            <a:endParaRPr lang="en-GB"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182295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Java Bootcamp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Lesson 1 – Java Vs C++</a:t>
            </a:r>
          </a:p>
          <a:p>
            <a:pPr>
              <a:buFont typeface="Wingdings" panose="05000000000000000000" pitchFamily="2" charset="2"/>
              <a:buChar char="v"/>
            </a:pPr>
            <a:r>
              <a:rPr lang="en-GB" dirty="0"/>
              <a:t> Lesson 2 – Structured Programming in Java</a:t>
            </a:r>
          </a:p>
          <a:p>
            <a:pPr>
              <a:buFont typeface="Wingdings" panose="05000000000000000000" pitchFamily="2" charset="2"/>
              <a:buChar char="v"/>
            </a:pPr>
            <a:r>
              <a:rPr lang="en-GB" dirty="0"/>
              <a:t> Lesson 3 – Introduction to Object-oriented programming in Java</a:t>
            </a:r>
          </a:p>
          <a:p>
            <a:pPr>
              <a:buFont typeface="Wingdings" panose="05000000000000000000" pitchFamily="2" charset="2"/>
              <a:buChar char="v"/>
            </a:pPr>
            <a:r>
              <a:rPr lang="en-GB" dirty="0"/>
              <a:t> Lesson 4 – More OOP and Core Java language topics</a:t>
            </a:r>
          </a:p>
          <a:p>
            <a:pPr>
              <a:buFont typeface="Wingdings" panose="05000000000000000000" pitchFamily="2" charset="2"/>
              <a:buChar char="v"/>
            </a:pPr>
            <a:r>
              <a:rPr lang="en-GB" dirty="0"/>
              <a:t> Lesson 5 – Java Generics and Java Collections</a:t>
            </a:r>
          </a:p>
          <a:p>
            <a:pPr>
              <a:buFont typeface="Wingdings" panose="05000000000000000000" pitchFamily="2" charset="2"/>
              <a:buChar char="v"/>
            </a:pPr>
            <a:r>
              <a:rPr lang="en-GB" dirty="0"/>
              <a:t> Lesson 6 – GUI development and Exception Handling</a:t>
            </a:r>
          </a:p>
          <a:p>
            <a:endParaRPr lang="en-GB"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6"/>
          </a:xfrm>
        </p:spPr>
        <p:txBody>
          <a:bodyPr>
            <a:normAutofit fontScale="90000"/>
          </a:bodyPr>
          <a:lstStyle/>
          <a:p>
            <a:r>
              <a:rPr lang="en-GB" dirty="0"/>
              <a:t>Static methods in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213360" y="944880"/>
            <a:ext cx="8778240" cy="5760720"/>
          </a:xfrm>
        </p:spPr>
        <p:txBody>
          <a:bodyPr>
            <a:normAutofit fontScale="92500" lnSpcReduction="10000"/>
          </a:bodyPr>
          <a:lstStyle/>
          <a:p>
            <a:pPr>
              <a:buFont typeface="Wingdings" panose="05000000000000000000" pitchFamily="2" charset="2"/>
              <a:buChar char="v"/>
            </a:pPr>
            <a:r>
              <a:rPr lang="en-US" dirty="0"/>
              <a:t> Functions are Advanced operators  (they take input and return an output mapping)</a:t>
            </a:r>
          </a:p>
          <a:p>
            <a:pPr>
              <a:buFont typeface="Wingdings" panose="05000000000000000000" pitchFamily="2" charset="2"/>
              <a:buChar char="v"/>
            </a:pPr>
            <a:r>
              <a:rPr lang="en-US" dirty="0"/>
              <a:t> In Java, Functions are called methods</a:t>
            </a:r>
          </a:p>
          <a:p>
            <a:pPr>
              <a:buFont typeface="Wingdings" panose="05000000000000000000" pitchFamily="2" charset="2"/>
              <a:buChar char="v"/>
            </a:pPr>
            <a:r>
              <a:rPr lang="en-US" dirty="0"/>
              <a:t> Methods</a:t>
            </a:r>
            <a:r>
              <a:rPr lang="en-GB" dirty="0"/>
              <a:t> are the basic Algorithmic Units of a program</a:t>
            </a:r>
          </a:p>
          <a:p>
            <a:pPr>
              <a:buFont typeface="Wingdings" panose="05000000000000000000" pitchFamily="2" charset="2"/>
              <a:buChar char="v"/>
            </a:pPr>
            <a:r>
              <a:rPr lang="en-US" dirty="0"/>
              <a:t> Method Concepts</a:t>
            </a:r>
          </a:p>
          <a:p>
            <a:pPr lvl="1">
              <a:buFont typeface="Wingdings" panose="05000000000000000000" pitchFamily="2" charset="2"/>
              <a:buChar char="v"/>
            </a:pPr>
            <a:r>
              <a:rPr lang="en-US" dirty="0"/>
              <a:t> Creating methods (composition)</a:t>
            </a:r>
          </a:p>
          <a:p>
            <a:pPr lvl="2">
              <a:buFont typeface="Wingdings" panose="05000000000000000000" pitchFamily="2" charset="2"/>
              <a:buChar char="v"/>
            </a:pPr>
            <a:r>
              <a:rPr lang="en-US" dirty="0"/>
              <a:t> Signature</a:t>
            </a:r>
          </a:p>
          <a:p>
            <a:pPr lvl="3">
              <a:buFont typeface="Wingdings" panose="05000000000000000000" pitchFamily="2" charset="2"/>
              <a:buChar char="v"/>
            </a:pPr>
            <a:r>
              <a:rPr lang="en-US" dirty="0"/>
              <a:t> Name</a:t>
            </a:r>
          </a:p>
          <a:p>
            <a:pPr lvl="3">
              <a:buFont typeface="Wingdings" panose="05000000000000000000" pitchFamily="2" charset="2"/>
              <a:buChar char="v"/>
            </a:pPr>
            <a:r>
              <a:rPr lang="en-US" dirty="0"/>
              <a:t> Return type</a:t>
            </a:r>
          </a:p>
          <a:p>
            <a:pPr lvl="3">
              <a:buFont typeface="Wingdings" panose="05000000000000000000" pitchFamily="2" charset="2"/>
              <a:buChar char="v"/>
            </a:pPr>
            <a:r>
              <a:rPr lang="en-US" dirty="0"/>
              <a:t> Type modifiers</a:t>
            </a:r>
          </a:p>
          <a:p>
            <a:pPr lvl="3">
              <a:buFont typeface="Wingdings" panose="05000000000000000000" pitchFamily="2" charset="2"/>
              <a:buChar char="v"/>
            </a:pPr>
            <a:r>
              <a:rPr lang="en-US" dirty="0"/>
              <a:t> Input parameters</a:t>
            </a:r>
          </a:p>
          <a:p>
            <a:pPr lvl="2">
              <a:buFont typeface="Wingdings" panose="05000000000000000000" pitchFamily="2" charset="2"/>
              <a:buChar char="v"/>
            </a:pPr>
            <a:r>
              <a:rPr lang="en-US" dirty="0"/>
              <a:t> Method body</a:t>
            </a:r>
          </a:p>
          <a:p>
            <a:pPr lvl="3">
              <a:buFont typeface="Wingdings" panose="05000000000000000000" pitchFamily="2" charset="2"/>
              <a:buChar char="v"/>
            </a:pPr>
            <a:r>
              <a:rPr lang="en-US" dirty="0"/>
              <a:t>Algorithmic contents</a:t>
            </a:r>
          </a:p>
          <a:p>
            <a:pPr lvl="1">
              <a:buFont typeface="Wingdings" panose="05000000000000000000" pitchFamily="2" charset="2"/>
              <a:buChar char="v"/>
            </a:pPr>
            <a:r>
              <a:rPr lang="en-US" dirty="0"/>
              <a:t> Using methods</a:t>
            </a:r>
          </a:p>
          <a:p>
            <a:pPr lvl="2">
              <a:buFont typeface="Wingdings" panose="05000000000000000000" pitchFamily="2" charset="2"/>
              <a:buChar char="v"/>
            </a:pPr>
            <a:r>
              <a:rPr lang="en-US" dirty="0"/>
              <a:t>Method declaration</a:t>
            </a:r>
          </a:p>
          <a:p>
            <a:pPr lvl="2">
              <a:buFont typeface="Wingdings" panose="05000000000000000000" pitchFamily="2" charset="2"/>
              <a:buChar char="v"/>
            </a:pPr>
            <a:r>
              <a:rPr lang="en-US" dirty="0"/>
              <a:t>Method definition</a:t>
            </a:r>
          </a:p>
          <a:p>
            <a:pPr lvl="2">
              <a:buFont typeface="Wingdings" panose="05000000000000000000" pitchFamily="2" charset="2"/>
              <a:buChar char="v"/>
            </a:pPr>
            <a:r>
              <a:rPr lang="en-US" dirty="0"/>
              <a:t>Method call</a:t>
            </a:r>
          </a:p>
          <a:p>
            <a:pPr>
              <a:buFont typeface="Wingdings" panose="05000000000000000000" pitchFamily="2" charset="2"/>
              <a:buChar char="v"/>
            </a:pPr>
            <a:r>
              <a:rPr lang="en-US" dirty="0"/>
              <a:t> What is a static method</a:t>
            </a:r>
          </a:p>
          <a:p>
            <a:pPr lvl="1">
              <a:buFont typeface="Wingdings" panose="05000000000000000000" pitchFamily="2" charset="2"/>
              <a:buChar char="v"/>
            </a:pPr>
            <a:r>
              <a:rPr lang="en-US" dirty="0"/>
              <a:t> Static methods can be called without an object instance variable</a:t>
            </a:r>
          </a:p>
          <a:p>
            <a:pPr lvl="1">
              <a:buFont typeface="Wingdings" panose="05000000000000000000" pitchFamily="2" charset="2"/>
              <a:buChar char="v"/>
            </a:pPr>
            <a:r>
              <a:rPr lang="en-US" dirty="0"/>
              <a:t>Private methods are called within the class and Public methods can be called outside the class</a:t>
            </a:r>
            <a:endParaRPr lang="en-GB" dirty="0"/>
          </a:p>
        </p:txBody>
      </p:sp>
    </p:spTree>
    <p:extLst>
      <p:ext uri="{BB962C8B-B14F-4D97-AF65-F5344CB8AC3E}">
        <p14:creationId xmlns:p14="http://schemas.microsoft.com/office/powerpoint/2010/main" val="1733749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18" end="18"/>
                                            </p:txEl>
                                          </p:spTgt>
                                        </p:tgtEl>
                                        <p:attrNameLst>
                                          <p:attrName>style.visibility</p:attrName>
                                        </p:attrNameLst>
                                      </p:cBhvr>
                                      <p:to>
                                        <p:strVal val="visible"/>
                                      </p:to>
                                    </p:set>
                                    <p:anim calcmode="lin" valueType="num">
                                      <p:cBhvr additive="base">
                                        <p:cTn id="9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Static method example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00014"/>
            <a:ext cx="7086600" cy="4023360"/>
          </a:xfrm>
        </p:spPr>
        <p:txBody>
          <a:bodyPr>
            <a:no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float x = 5;</a:t>
            </a:r>
          </a:p>
          <a:p>
            <a:pPr marL="0" indent="0">
              <a:buNone/>
            </a:pPr>
            <a:r>
              <a:rPr lang="en-US" sz="1800" dirty="0"/>
              <a:t>        float </a:t>
            </a:r>
            <a:r>
              <a:rPr lang="en-US" sz="1800" dirty="0" err="1"/>
              <a:t>degF</a:t>
            </a:r>
            <a:r>
              <a:rPr lang="en-US" sz="1800" dirty="0"/>
              <a:t> = </a:t>
            </a:r>
            <a:r>
              <a:rPr lang="en-US" sz="1800" dirty="0" err="1"/>
              <a:t>degF</a:t>
            </a:r>
            <a:r>
              <a:rPr lang="en-US" sz="1800" dirty="0"/>
              <a:t>(x);</a:t>
            </a:r>
          </a:p>
          <a:p>
            <a:pPr marL="0" indent="0">
              <a:buNone/>
            </a:pPr>
            <a:r>
              <a:rPr lang="en-US" sz="1800" dirty="0"/>
              <a:t>        </a:t>
            </a:r>
            <a:r>
              <a:rPr lang="en-US" sz="1800" dirty="0" err="1"/>
              <a:t>System.out.println</a:t>
            </a:r>
            <a:r>
              <a:rPr lang="en-US" sz="1800" dirty="0"/>
              <a:t>((x ) + " </a:t>
            </a:r>
            <a:r>
              <a:rPr lang="en-US" sz="1800" dirty="0" err="1"/>
              <a:t>degC</a:t>
            </a:r>
            <a:r>
              <a:rPr lang="en-US" sz="1800" dirty="0"/>
              <a:t> =  " + (</a:t>
            </a:r>
            <a:r>
              <a:rPr lang="en-US" sz="1800" dirty="0" err="1"/>
              <a:t>degF</a:t>
            </a:r>
            <a:r>
              <a:rPr lang="en-US" sz="1800" dirty="0"/>
              <a:t>) + " </a:t>
            </a:r>
            <a:r>
              <a:rPr lang="en-US" sz="1800" dirty="0" err="1"/>
              <a:t>degF</a:t>
            </a:r>
            <a:r>
              <a:rPr lang="en-US" sz="1800" dirty="0"/>
              <a:t>");</a:t>
            </a:r>
          </a:p>
          <a:p>
            <a:pPr marL="0" indent="0">
              <a:buNone/>
            </a:pPr>
            <a:r>
              <a:rPr lang="en-US" sz="1800" dirty="0"/>
              <a:t>    }</a:t>
            </a:r>
          </a:p>
          <a:p>
            <a:pPr marL="0" indent="0">
              <a:buNone/>
            </a:pPr>
            <a:r>
              <a:rPr lang="en-US" sz="1800" dirty="0"/>
              <a:t>    public static float </a:t>
            </a:r>
            <a:r>
              <a:rPr lang="en-US" sz="1800" dirty="0" err="1"/>
              <a:t>degF</a:t>
            </a:r>
            <a:r>
              <a:rPr lang="en-US" sz="1800" dirty="0"/>
              <a:t>(float x) {</a:t>
            </a:r>
          </a:p>
          <a:p>
            <a:pPr marL="0" indent="0">
              <a:buNone/>
            </a:pPr>
            <a:r>
              <a:rPr lang="en-US" sz="1800" dirty="0"/>
              <a:t>        float </a:t>
            </a:r>
            <a:r>
              <a:rPr lang="en-US" sz="1800" dirty="0" err="1"/>
              <a:t>degF</a:t>
            </a:r>
            <a:r>
              <a:rPr lang="en-US" sz="1800" dirty="0"/>
              <a:t> = 9/5*x+32;</a:t>
            </a:r>
          </a:p>
          <a:p>
            <a:pPr marL="0" indent="0">
              <a:buNone/>
            </a:pPr>
            <a:r>
              <a:rPr lang="en-US" sz="1800" dirty="0"/>
              <a:t>        return </a:t>
            </a:r>
            <a:r>
              <a:rPr lang="en-US" sz="1800" dirty="0" err="1"/>
              <a:t>degF</a:t>
            </a:r>
            <a:r>
              <a:rPr lang="en-US" sz="1800" dirty="0"/>
              <a:t>;</a:t>
            </a:r>
          </a:p>
          <a:p>
            <a:pPr marL="0" indent="0">
              <a:buNone/>
            </a:pPr>
            <a:r>
              <a:rPr lang="en-US" sz="1800" dirty="0"/>
              <a:t>    }</a:t>
            </a:r>
          </a:p>
          <a:p>
            <a:pPr marL="0" indent="0">
              <a:buNone/>
            </a:pPr>
            <a:r>
              <a:rPr lang="en-US" sz="1800" dirty="0"/>
              <a:t>}</a:t>
            </a:r>
            <a:endParaRPr lang="en-GB" sz="1800" dirty="0"/>
          </a:p>
        </p:txBody>
      </p:sp>
      <p:pic>
        <p:nvPicPr>
          <p:cNvPr id="5" name="Picture 4"/>
          <p:cNvPicPr>
            <a:picLocks noChangeAspect="1"/>
          </p:cNvPicPr>
          <p:nvPr/>
        </p:nvPicPr>
        <p:blipFill>
          <a:blip r:embed="rId2"/>
          <a:stretch>
            <a:fillRect/>
          </a:stretch>
        </p:blipFill>
        <p:spPr>
          <a:xfrm>
            <a:off x="6883717" y="2292627"/>
            <a:ext cx="2260283" cy="4019023"/>
          </a:xfrm>
          <a:prstGeom prst="rect">
            <a:avLst/>
          </a:prstGeom>
        </p:spPr>
      </p:pic>
    </p:spTree>
    <p:extLst>
      <p:ext uri="{BB962C8B-B14F-4D97-AF65-F5344CB8AC3E}">
        <p14:creationId xmlns:p14="http://schemas.microsoft.com/office/powerpoint/2010/main" val="42688501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6559321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286605"/>
            <a:ext cx="7543800" cy="673515"/>
          </a:xfrm>
        </p:spPr>
        <p:txBody>
          <a:bodyPr>
            <a:normAutofit fontScale="90000"/>
          </a:bodyPr>
          <a:lstStyle/>
          <a:p>
            <a:r>
              <a:rPr lang="en-GB" dirty="0"/>
              <a:t>Exercises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990600"/>
            <a:ext cx="7086600" cy="4863254"/>
          </a:xfrm>
        </p:spPr>
        <p:txBody>
          <a:bodyPr>
            <a:noAutofit/>
          </a:bodyPr>
          <a:lstStyle/>
          <a:p>
            <a:pPr marL="342900" indent="-342900">
              <a:buAutoNum type="arabicPeriod"/>
            </a:pPr>
            <a:r>
              <a:rPr lang="en-US" dirty="0"/>
              <a:t>Write a simple Java program that prints “Hello from Java”</a:t>
            </a:r>
          </a:p>
          <a:p>
            <a:pPr marL="342900" indent="-342900">
              <a:buAutoNum type="arabicPeriod"/>
            </a:pPr>
            <a:r>
              <a:rPr lang="en-US" dirty="0"/>
              <a:t>Write a program that gives the sum, product, subtraction and division of two numbers</a:t>
            </a:r>
          </a:p>
          <a:p>
            <a:pPr marL="342900" indent="-342900">
              <a:buAutoNum type="arabicPeriod"/>
            </a:pPr>
            <a:r>
              <a:rPr lang="en-US" dirty="0"/>
              <a:t>Write a program that takes a real number variable X and converts the value from degrees Celsius to degrees Fahrenheit.</a:t>
            </a:r>
          </a:p>
          <a:p>
            <a:pPr marL="0" indent="0">
              <a:buNone/>
            </a:pPr>
            <a:r>
              <a:rPr lang="en-US" dirty="0"/>
              <a:t>Advanced Questions</a:t>
            </a:r>
          </a:p>
          <a:p>
            <a:pPr marL="342900" indent="-342900">
              <a:buAutoNum type="arabicPeriod"/>
            </a:pPr>
            <a:r>
              <a:rPr lang="en-GB" dirty="0"/>
              <a:t>Write a program that takes a real number variable X and converts the value from degrees Fahrenheit to degrees Celsius.</a:t>
            </a:r>
          </a:p>
          <a:p>
            <a:pPr marL="342900" indent="-342900">
              <a:buAutoNum type="arabicPeriod"/>
            </a:pPr>
            <a:r>
              <a:rPr lang="en-US" dirty="0"/>
              <a:t>Write seven static methods in a single Main class, and then, call them all from the main method displaying their results.  The static methods should comprise all the above seven programs.  One static method for each question. The static method for question 1 should be called “</a:t>
            </a:r>
            <a:r>
              <a:rPr lang="en-US" dirty="0" err="1"/>
              <a:t>sayHello</a:t>
            </a:r>
            <a:r>
              <a:rPr lang="en-US" dirty="0"/>
              <a:t>()” the arithmetic operator methods should be called “add()”, “sub()”, “</a:t>
            </a:r>
            <a:r>
              <a:rPr lang="en-US" dirty="0" err="1"/>
              <a:t>mult</a:t>
            </a:r>
            <a:r>
              <a:rPr lang="en-US" dirty="0"/>
              <a:t>()” and “div()” and the temperature methods should be called </a:t>
            </a:r>
            <a:r>
              <a:rPr lang="en-US" dirty="0" err="1"/>
              <a:t>toCelsius</a:t>
            </a:r>
            <a:r>
              <a:rPr lang="en-US" dirty="0"/>
              <a:t>() and </a:t>
            </a:r>
            <a:r>
              <a:rPr lang="en-US" dirty="0" err="1"/>
              <a:t>toFahrenheit</a:t>
            </a:r>
            <a:r>
              <a:rPr lang="en-US" dirty="0"/>
              <a:t>().</a:t>
            </a:r>
            <a:endParaRPr lang="en-GB" dirty="0"/>
          </a:p>
        </p:txBody>
      </p:sp>
    </p:spTree>
    <p:extLst>
      <p:ext uri="{BB962C8B-B14F-4D97-AF65-F5344CB8AC3E}">
        <p14:creationId xmlns:p14="http://schemas.microsoft.com/office/powerpoint/2010/main" val="1503766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Ground rules</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marL="457200" indent="-457200">
              <a:buFont typeface="+mj-lt"/>
              <a:buAutoNum type="arabicPeriod"/>
            </a:pPr>
            <a:r>
              <a:rPr lang="en-GB" dirty="0"/>
              <a:t>Attend all the lessons.</a:t>
            </a:r>
          </a:p>
          <a:p>
            <a:pPr marL="457200" indent="-457200">
              <a:buFont typeface="+mj-lt"/>
              <a:buAutoNum type="arabicPeriod"/>
            </a:pPr>
            <a:r>
              <a:rPr lang="en-GB" dirty="0"/>
              <a:t>5 minute rule and synchronous learning etiquettes</a:t>
            </a:r>
          </a:p>
          <a:p>
            <a:pPr marL="457200" indent="-457200">
              <a:buFont typeface="+mj-lt"/>
              <a:buAutoNum type="arabicPeriod"/>
            </a:pPr>
            <a:r>
              <a:rPr lang="en-GB" dirty="0"/>
              <a:t>Ensure your camera is on at all times</a:t>
            </a:r>
          </a:p>
          <a:p>
            <a:pPr marL="457200" indent="-457200">
              <a:buFont typeface="+mj-lt"/>
              <a:buAutoNum type="arabicPeriod"/>
            </a:pPr>
            <a:r>
              <a:rPr lang="en-GB" dirty="0"/>
              <a:t>Use a laptop for all sessions </a:t>
            </a:r>
          </a:p>
          <a:p>
            <a:pPr marL="457200" indent="-457200">
              <a:buFont typeface="+mj-lt"/>
              <a:buAutoNum type="arabicPeriod"/>
            </a:pPr>
            <a:r>
              <a:rPr lang="en-GB" dirty="0"/>
              <a:t>Stay till the end of the class to do your exercises</a:t>
            </a:r>
          </a:p>
          <a:p>
            <a:pPr marL="457200" indent="-457200">
              <a:buFont typeface="+mj-lt"/>
              <a:buAutoNum type="arabicPeriod"/>
            </a:pPr>
            <a:r>
              <a:rPr lang="en-GB" dirty="0"/>
              <a:t>Sending me your work (john.alamina@hud.ac.uk)</a:t>
            </a:r>
          </a:p>
        </p:txBody>
      </p:sp>
    </p:spTree>
    <p:extLst>
      <p:ext uri="{BB962C8B-B14F-4D97-AF65-F5344CB8AC3E}">
        <p14:creationId xmlns:p14="http://schemas.microsoft.com/office/powerpoint/2010/main" val="357684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Lesson 1 - 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7086600" cy="4023360"/>
          </a:xfrm>
        </p:spPr>
        <p:txBody>
          <a:bodyPr/>
          <a:lstStyle/>
          <a:p>
            <a:pPr>
              <a:buFont typeface="Wingdings" panose="05000000000000000000" pitchFamily="2" charset="2"/>
              <a:buChar char="v"/>
            </a:pPr>
            <a:r>
              <a:rPr lang="en-GB" dirty="0"/>
              <a:t> Classes and objects in a nutshell</a:t>
            </a:r>
          </a:p>
          <a:p>
            <a:pPr>
              <a:buFont typeface="Wingdings" panose="05000000000000000000" pitchFamily="2" charset="2"/>
              <a:buChar char="v"/>
            </a:pPr>
            <a:r>
              <a:rPr lang="en-GB" dirty="0"/>
              <a:t> The hello Java class.</a:t>
            </a:r>
          </a:p>
          <a:p>
            <a:pPr>
              <a:buFont typeface="Wingdings" panose="05000000000000000000" pitchFamily="2" charset="2"/>
              <a:buChar char="v"/>
            </a:pPr>
            <a:r>
              <a:rPr lang="en-GB" dirty="0"/>
              <a:t> Java Variables and Datatypes.</a:t>
            </a:r>
          </a:p>
          <a:p>
            <a:pPr>
              <a:buFont typeface="Wingdings" panose="05000000000000000000" pitchFamily="2" charset="2"/>
              <a:buChar char="v"/>
            </a:pPr>
            <a:r>
              <a:rPr lang="en-US" dirty="0"/>
              <a:t> Comparing Java to  C++</a:t>
            </a:r>
          </a:p>
          <a:p>
            <a:pPr>
              <a:buFont typeface="Wingdings" panose="05000000000000000000" pitchFamily="2" charset="2"/>
              <a:buChar char="v"/>
            </a:pPr>
            <a:r>
              <a:rPr lang="en-US" dirty="0"/>
              <a:t> Operations in Java</a:t>
            </a:r>
          </a:p>
          <a:p>
            <a:pPr>
              <a:buFont typeface="Wingdings" panose="05000000000000000000" pitchFamily="2" charset="2"/>
              <a:buChar char="v"/>
            </a:pPr>
            <a:r>
              <a:rPr lang="en-US" dirty="0"/>
              <a:t> Functions in Java (they are now called methods)</a:t>
            </a:r>
            <a:endParaRPr lang="en-GB" dirty="0"/>
          </a:p>
          <a:p>
            <a:endParaRPr lang="en-GB" dirty="0"/>
          </a:p>
        </p:txBody>
      </p:sp>
    </p:spTree>
    <p:extLst>
      <p:ext uri="{BB962C8B-B14F-4D97-AF65-F5344CB8AC3E}">
        <p14:creationId xmlns:p14="http://schemas.microsoft.com/office/powerpoint/2010/main" val="4035444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456289"/>
            <a:ext cx="7543800" cy="608942"/>
          </a:xfrm>
        </p:spPr>
        <p:txBody>
          <a:bodyPr>
            <a:normAutofit fontScale="90000"/>
          </a:bodyPr>
          <a:lstStyle/>
          <a:p>
            <a:r>
              <a:rPr lang="en-GB" dirty="0"/>
              <a:t>Classes and objects in a nutshell</a:t>
            </a:r>
          </a:p>
        </p:txBody>
      </p:sp>
      <p:sp>
        <p:nvSpPr>
          <p:cNvPr id="6" name="Content Placeholder 5">
            <a:extLst>
              <a:ext uri="{FF2B5EF4-FFF2-40B4-BE49-F238E27FC236}">
                <a16:creationId xmlns:a16="http://schemas.microsoft.com/office/drawing/2014/main" id="{75DB1B3F-8F8F-485A-8449-2CCE72BC9552}"/>
              </a:ext>
            </a:extLst>
          </p:cNvPr>
          <p:cNvSpPr>
            <a:spLocks noGrp="1"/>
          </p:cNvSpPr>
          <p:nvPr>
            <p:ph sz="half" idx="1"/>
          </p:nvPr>
        </p:nvSpPr>
        <p:spPr/>
        <p:txBody>
          <a:bodyPr>
            <a:normAutofit fontScale="62500" lnSpcReduction="20000"/>
          </a:bodyPr>
          <a:lstStyle/>
          <a:p>
            <a:pPr>
              <a:spcBef>
                <a:spcPts val="0"/>
              </a:spcBef>
              <a:spcAft>
                <a:spcPts val="0"/>
              </a:spcAft>
            </a:pPr>
            <a:r>
              <a:rPr lang="en-GB" dirty="0"/>
              <a:t>class Bicycle {</a:t>
            </a:r>
          </a:p>
          <a:p>
            <a:pPr>
              <a:spcBef>
                <a:spcPts val="0"/>
              </a:spcBef>
              <a:spcAft>
                <a:spcPts val="0"/>
              </a:spcAft>
            </a:pPr>
            <a:endParaRPr lang="en-GB" dirty="0"/>
          </a:p>
          <a:p>
            <a:pPr>
              <a:spcBef>
                <a:spcPts val="0"/>
              </a:spcBef>
              <a:spcAft>
                <a:spcPts val="0"/>
              </a:spcAft>
            </a:pPr>
            <a:r>
              <a:rPr lang="en-GB" dirty="0"/>
              <a:t>    int cadence = 0;</a:t>
            </a:r>
          </a:p>
          <a:p>
            <a:pPr>
              <a:spcBef>
                <a:spcPts val="0"/>
              </a:spcBef>
              <a:spcAft>
                <a:spcPts val="0"/>
              </a:spcAft>
            </a:pPr>
            <a:r>
              <a:rPr lang="en-GB" dirty="0"/>
              <a:t>    int speed = 0;</a:t>
            </a:r>
          </a:p>
          <a:p>
            <a:pPr>
              <a:spcBef>
                <a:spcPts val="0"/>
              </a:spcBef>
              <a:spcAft>
                <a:spcPts val="0"/>
              </a:spcAft>
            </a:pPr>
            <a:r>
              <a:rPr lang="en-GB" dirty="0"/>
              <a:t>    int gear = 1;</a:t>
            </a:r>
          </a:p>
          <a:p>
            <a:pPr>
              <a:spcBef>
                <a:spcPts val="0"/>
              </a:spcBef>
              <a:spcAft>
                <a:spcPts val="0"/>
              </a:spcAft>
            </a:pPr>
            <a:endParaRPr lang="en-GB" dirty="0"/>
          </a:p>
          <a:p>
            <a:pPr>
              <a:spcBef>
                <a:spcPts val="0"/>
              </a:spcBef>
              <a:spcAft>
                <a:spcPts val="0"/>
              </a:spcAft>
            </a:pPr>
            <a:r>
              <a:rPr lang="en-GB" dirty="0"/>
              <a:t>    void </a:t>
            </a:r>
            <a:r>
              <a:rPr lang="en-GB" dirty="0" err="1"/>
              <a:t>changeCadence</a:t>
            </a:r>
            <a:r>
              <a:rPr lang="en-GB" dirty="0"/>
              <a:t>(int </a:t>
            </a:r>
            <a:r>
              <a:rPr lang="en-GB" dirty="0" err="1"/>
              <a:t>newValue</a:t>
            </a:r>
            <a:r>
              <a:rPr lang="en-GB" dirty="0"/>
              <a:t>) {</a:t>
            </a:r>
          </a:p>
          <a:p>
            <a:pPr>
              <a:spcBef>
                <a:spcPts val="0"/>
              </a:spcBef>
              <a:spcAft>
                <a:spcPts val="0"/>
              </a:spcAft>
            </a:pPr>
            <a:r>
              <a:rPr lang="en-GB" dirty="0"/>
              <a:t>         cadence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changeGear</a:t>
            </a:r>
            <a:r>
              <a:rPr lang="en-GB" dirty="0"/>
              <a:t>(int </a:t>
            </a:r>
            <a:r>
              <a:rPr lang="en-GB" dirty="0" err="1"/>
              <a:t>newValue</a:t>
            </a:r>
            <a:r>
              <a:rPr lang="en-GB" dirty="0"/>
              <a:t>) {</a:t>
            </a:r>
          </a:p>
          <a:p>
            <a:pPr>
              <a:spcBef>
                <a:spcPts val="0"/>
              </a:spcBef>
              <a:spcAft>
                <a:spcPts val="0"/>
              </a:spcAft>
            </a:pPr>
            <a:r>
              <a:rPr lang="en-GB" dirty="0"/>
              <a:t>         gear = </a:t>
            </a:r>
            <a:r>
              <a:rPr lang="en-GB" dirty="0" err="1"/>
              <a:t>newValue</a:t>
            </a:r>
            <a:r>
              <a:rPr lang="en-GB" dirty="0"/>
              <a: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speedUp</a:t>
            </a:r>
            <a:r>
              <a:rPr lang="en-GB" dirty="0"/>
              <a:t>(int increment) {</a:t>
            </a:r>
          </a:p>
          <a:p>
            <a:pPr>
              <a:spcBef>
                <a:spcPts val="0"/>
              </a:spcBef>
              <a:spcAft>
                <a:spcPts val="0"/>
              </a:spcAft>
            </a:pPr>
            <a:r>
              <a:rPr lang="en-GB" dirty="0"/>
              <a:t>         speed = speed + increment;   </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applyBrakes</a:t>
            </a:r>
            <a:r>
              <a:rPr lang="en-GB" dirty="0"/>
              <a:t>(int decrement) {</a:t>
            </a:r>
          </a:p>
          <a:p>
            <a:pPr>
              <a:spcBef>
                <a:spcPts val="0"/>
              </a:spcBef>
              <a:spcAft>
                <a:spcPts val="0"/>
              </a:spcAft>
            </a:pPr>
            <a:r>
              <a:rPr lang="en-GB" dirty="0"/>
              <a:t>         speed = speed - decrement;</a:t>
            </a:r>
          </a:p>
          <a:p>
            <a:pPr>
              <a:spcBef>
                <a:spcPts val="0"/>
              </a:spcBef>
              <a:spcAft>
                <a:spcPts val="0"/>
              </a:spcAft>
            </a:pPr>
            <a:r>
              <a:rPr lang="en-GB" dirty="0"/>
              <a:t>    }</a:t>
            </a:r>
          </a:p>
          <a:p>
            <a:pPr>
              <a:spcBef>
                <a:spcPts val="0"/>
              </a:spcBef>
              <a:spcAft>
                <a:spcPts val="0"/>
              </a:spcAft>
            </a:pPr>
            <a:endParaRPr lang="en-GB" dirty="0"/>
          </a:p>
          <a:p>
            <a:pPr>
              <a:spcBef>
                <a:spcPts val="0"/>
              </a:spcBef>
              <a:spcAft>
                <a:spcPts val="0"/>
              </a:spcAft>
            </a:pPr>
            <a:r>
              <a:rPr lang="en-GB" dirty="0"/>
              <a:t>    void </a:t>
            </a:r>
            <a:r>
              <a:rPr lang="en-GB" dirty="0" err="1"/>
              <a:t>printStates</a:t>
            </a:r>
            <a:r>
              <a:rPr lang="en-GB" dirty="0"/>
              <a:t>() {</a:t>
            </a:r>
          </a:p>
          <a:p>
            <a:pPr>
              <a:spcBef>
                <a:spcPts val="0"/>
              </a:spcBef>
              <a:spcAft>
                <a:spcPts val="0"/>
              </a:spcAft>
            </a:pPr>
            <a:r>
              <a:rPr lang="en-GB" dirty="0"/>
              <a:t>         </a:t>
            </a:r>
            <a:r>
              <a:rPr lang="en-GB" dirty="0" err="1"/>
              <a:t>System.out.println</a:t>
            </a:r>
            <a:r>
              <a:rPr lang="en-GB" dirty="0"/>
              <a:t>("cadence:" +</a:t>
            </a:r>
          </a:p>
          <a:p>
            <a:pPr>
              <a:spcBef>
                <a:spcPts val="0"/>
              </a:spcBef>
              <a:spcAft>
                <a:spcPts val="0"/>
              </a:spcAft>
            </a:pPr>
            <a:r>
              <a:rPr lang="en-GB" dirty="0"/>
              <a:t>             cadence + " speed:" + </a:t>
            </a:r>
          </a:p>
          <a:p>
            <a:pPr>
              <a:spcBef>
                <a:spcPts val="0"/>
              </a:spcBef>
              <a:spcAft>
                <a:spcPts val="0"/>
              </a:spcAft>
            </a:pPr>
            <a:r>
              <a:rPr lang="en-GB" dirty="0"/>
              <a:t>             speed + " gear:" + gear);</a:t>
            </a:r>
          </a:p>
          <a:p>
            <a:pPr>
              <a:spcBef>
                <a:spcPts val="0"/>
              </a:spcBef>
              <a:spcAft>
                <a:spcPts val="0"/>
              </a:spcAft>
            </a:pPr>
            <a:r>
              <a:rPr lang="en-GB" dirty="0"/>
              <a:t>    }</a:t>
            </a:r>
          </a:p>
          <a:p>
            <a:pPr>
              <a:spcBef>
                <a:spcPts val="0"/>
              </a:spcBef>
              <a:spcAft>
                <a:spcPts val="0"/>
              </a:spcAft>
            </a:pPr>
            <a:r>
              <a:rPr lang="en-GB" dirty="0"/>
              <a:t>}</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625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solidFill>
                  <a:srgbClr val="FF0000"/>
                </a:solidFill>
              </a:rPr>
              <a:t>        Bicycle bike1 = new Bicycle();</a:t>
            </a:r>
          </a:p>
          <a:p>
            <a:pPr>
              <a:spcBef>
                <a:spcPts val="0"/>
              </a:spcBef>
              <a:spcAft>
                <a:spcPts val="0"/>
              </a:spcAft>
            </a:pPr>
            <a:r>
              <a:rPr lang="en-GB" dirty="0">
                <a:solidFill>
                  <a:srgbClr val="FF0000"/>
                </a:solidFill>
              </a:rPr>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82980" y="1190577"/>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Can you run the bicycle class on your computer? </a:t>
            </a:r>
          </a:p>
          <a:p>
            <a:endParaRPr lang="en-GB" dirty="0"/>
          </a:p>
        </p:txBody>
      </p:sp>
      <p:sp>
        <p:nvSpPr>
          <p:cNvPr id="9" name="Content Placeholder 2">
            <a:extLst>
              <a:ext uri="{FF2B5EF4-FFF2-40B4-BE49-F238E27FC236}">
                <a16:creationId xmlns:a16="http://schemas.microsoft.com/office/drawing/2014/main" id="{BF68A8FF-F085-4133-8D49-154DD1794366}"/>
              </a:ext>
            </a:extLst>
          </p:cNvPr>
          <p:cNvSpPr txBox="1">
            <a:spLocks/>
          </p:cNvSpPr>
          <p:nvPr/>
        </p:nvSpPr>
        <p:spPr>
          <a:xfrm>
            <a:off x="1051560" y="6051001"/>
            <a:ext cx="7086600" cy="5203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hlinkClick r:id="rId2"/>
              </a:rPr>
              <a:t>https://docs.oracle.com/javase/tutorial/java/concepts/class.html</a:t>
            </a:r>
            <a:r>
              <a:rPr lang="en-GB" dirty="0"/>
              <a:t> </a:t>
            </a:r>
          </a:p>
        </p:txBody>
      </p:sp>
      <p:sp>
        <p:nvSpPr>
          <p:cNvPr id="15" name="Arrow: Right 14">
            <a:extLst>
              <a:ext uri="{FF2B5EF4-FFF2-40B4-BE49-F238E27FC236}">
                <a16:creationId xmlns:a16="http://schemas.microsoft.com/office/drawing/2014/main" id="{5245F5EE-AD0C-4689-B8BA-3685DCD03078}"/>
              </a:ext>
            </a:extLst>
          </p:cNvPr>
          <p:cNvSpPr/>
          <p:nvPr/>
        </p:nvSpPr>
        <p:spPr>
          <a:xfrm>
            <a:off x="3597897" y="2926677"/>
            <a:ext cx="1329180" cy="928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Another class</a:t>
            </a:r>
          </a:p>
        </p:txBody>
      </p:sp>
      <p:sp>
        <p:nvSpPr>
          <p:cNvPr id="16" name="Arrow: Right 15">
            <a:extLst>
              <a:ext uri="{FF2B5EF4-FFF2-40B4-BE49-F238E27FC236}">
                <a16:creationId xmlns:a16="http://schemas.microsoft.com/office/drawing/2014/main" id="{78DFA601-8D47-4B86-B73E-44B5E26D82B2}"/>
              </a:ext>
            </a:extLst>
          </p:cNvPr>
          <p:cNvSpPr/>
          <p:nvPr/>
        </p:nvSpPr>
        <p:spPr>
          <a:xfrm flipH="1">
            <a:off x="3027575" y="1998134"/>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Class</a:t>
            </a:r>
          </a:p>
        </p:txBody>
      </p:sp>
      <p:sp>
        <p:nvSpPr>
          <p:cNvPr id="17" name="Arrow: Right 16">
            <a:extLst>
              <a:ext uri="{FF2B5EF4-FFF2-40B4-BE49-F238E27FC236}">
                <a16:creationId xmlns:a16="http://schemas.microsoft.com/office/drawing/2014/main" id="{E3755361-42EE-430B-ABE1-3CB9417337E8}"/>
              </a:ext>
            </a:extLst>
          </p:cNvPr>
          <p:cNvSpPr/>
          <p:nvPr/>
        </p:nvSpPr>
        <p:spPr>
          <a:xfrm flipH="1">
            <a:off x="7174740" y="2371452"/>
            <a:ext cx="1329180" cy="746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 objects</a:t>
            </a:r>
          </a:p>
        </p:txBody>
      </p:sp>
    </p:spTree>
    <p:extLst>
      <p:ext uri="{BB962C8B-B14F-4D97-AF65-F5344CB8AC3E}">
        <p14:creationId xmlns:p14="http://schemas.microsoft.com/office/powerpoint/2010/main" val="226170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908776"/>
            <a:ext cx="7543800" cy="608942"/>
          </a:xfrm>
        </p:spPr>
        <p:txBody>
          <a:bodyPr>
            <a:normAutofit fontScale="90000"/>
          </a:bodyPr>
          <a:lstStyle/>
          <a:p>
            <a:r>
              <a:rPr lang="en-GB" dirty="0"/>
              <a:t>Sample Bicycle Class</a:t>
            </a:r>
          </a:p>
        </p:txBody>
      </p:sp>
      <p:sp>
        <p:nvSpPr>
          <p:cNvPr id="7" name="Content Placeholder 6">
            <a:extLst>
              <a:ext uri="{FF2B5EF4-FFF2-40B4-BE49-F238E27FC236}">
                <a16:creationId xmlns:a16="http://schemas.microsoft.com/office/drawing/2014/main" id="{FF5700CD-E8F0-4CDF-A65A-59FF415CC1D2}"/>
              </a:ext>
            </a:extLst>
          </p:cNvPr>
          <p:cNvSpPr>
            <a:spLocks noGrp="1"/>
          </p:cNvSpPr>
          <p:nvPr>
            <p:ph sz="half" idx="2"/>
          </p:nvPr>
        </p:nvSpPr>
        <p:spPr/>
        <p:txBody>
          <a:bodyPr>
            <a:normAutofit fontScale="70000" lnSpcReduction="20000"/>
          </a:bodyPr>
          <a:lstStyle/>
          <a:p>
            <a:pPr>
              <a:spcBef>
                <a:spcPts val="0"/>
              </a:spcBef>
              <a:spcAft>
                <a:spcPts val="0"/>
              </a:spcAft>
            </a:pPr>
            <a:r>
              <a:rPr lang="en-GB" dirty="0"/>
              <a:t>class </a:t>
            </a:r>
            <a:r>
              <a:rPr lang="en-GB" dirty="0" err="1"/>
              <a:t>BicycleDemo</a:t>
            </a:r>
            <a:r>
              <a:rPr lang="en-GB" dirty="0"/>
              <a:t> {</a:t>
            </a:r>
          </a:p>
          <a:p>
            <a:pPr>
              <a:spcBef>
                <a:spcPts val="0"/>
              </a:spcBef>
              <a:spcAft>
                <a:spcPts val="0"/>
              </a:spcAft>
            </a:pPr>
            <a:r>
              <a:rPr lang="en-GB" dirty="0"/>
              <a:t>    public static void main(String[] </a:t>
            </a:r>
            <a:r>
              <a:rPr lang="en-GB" dirty="0" err="1"/>
              <a:t>args</a:t>
            </a:r>
            <a:r>
              <a:rPr lang="en-GB" dirty="0"/>
              <a:t>) {</a:t>
            </a:r>
          </a:p>
          <a:p>
            <a:pPr>
              <a:spcBef>
                <a:spcPts val="0"/>
              </a:spcBef>
              <a:spcAft>
                <a:spcPts val="0"/>
              </a:spcAft>
            </a:pPr>
            <a:endParaRPr lang="en-GB" dirty="0"/>
          </a:p>
          <a:p>
            <a:pPr>
              <a:spcBef>
                <a:spcPts val="0"/>
              </a:spcBef>
              <a:spcAft>
                <a:spcPts val="0"/>
              </a:spcAft>
            </a:pPr>
            <a:r>
              <a:rPr lang="en-GB" dirty="0"/>
              <a:t>        // Create two different </a:t>
            </a:r>
          </a:p>
          <a:p>
            <a:pPr>
              <a:spcBef>
                <a:spcPts val="0"/>
              </a:spcBef>
              <a:spcAft>
                <a:spcPts val="0"/>
              </a:spcAft>
            </a:pPr>
            <a:r>
              <a:rPr lang="en-GB" dirty="0"/>
              <a:t>        // Bicycle objects</a:t>
            </a:r>
          </a:p>
          <a:p>
            <a:pPr>
              <a:spcBef>
                <a:spcPts val="0"/>
              </a:spcBef>
              <a:spcAft>
                <a:spcPts val="0"/>
              </a:spcAft>
            </a:pPr>
            <a:r>
              <a:rPr lang="en-GB" dirty="0"/>
              <a:t>        Bicycle bike1 = new Bicycle();</a:t>
            </a:r>
          </a:p>
          <a:p>
            <a:pPr>
              <a:spcBef>
                <a:spcPts val="0"/>
              </a:spcBef>
              <a:spcAft>
                <a:spcPts val="0"/>
              </a:spcAft>
            </a:pPr>
            <a:r>
              <a:rPr lang="en-GB" dirty="0"/>
              <a:t>        Bicycle bike2 = new Bicycle();</a:t>
            </a:r>
          </a:p>
          <a:p>
            <a:pPr>
              <a:spcBef>
                <a:spcPts val="0"/>
              </a:spcBef>
              <a:spcAft>
                <a:spcPts val="0"/>
              </a:spcAft>
            </a:pPr>
            <a:endParaRPr lang="en-GB" dirty="0"/>
          </a:p>
          <a:p>
            <a:pPr>
              <a:spcBef>
                <a:spcPts val="0"/>
              </a:spcBef>
              <a:spcAft>
                <a:spcPts val="0"/>
              </a:spcAft>
            </a:pPr>
            <a:r>
              <a:rPr lang="en-GB" dirty="0"/>
              <a:t>        // Invoke methods on </a:t>
            </a:r>
          </a:p>
          <a:p>
            <a:pPr>
              <a:spcBef>
                <a:spcPts val="0"/>
              </a:spcBef>
              <a:spcAft>
                <a:spcPts val="0"/>
              </a:spcAft>
            </a:pPr>
            <a:r>
              <a:rPr lang="en-GB" dirty="0"/>
              <a:t>        // those objects</a:t>
            </a:r>
          </a:p>
          <a:p>
            <a:pPr>
              <a:spcBef>
                <a:spcPts val="0"/>
              </a:spcBef>
              <a:spcAft>
                <a:spcPts val="0"/>
              </a:spcAft>
            </a:pPr>
            <a:r>
              <a:rPr lang="en-GB" dirty="0"/>
              <a:t>        bike1.changeCadence(50);</a:t>
            </a:r>
          </a:p>
          <a:p>
            <a:pPr>
              <a:spcBef>
                <a:spcPts val="0"/>
              </a:spcBef>
              <a:spcAft>
                <a:spcPts val="0"/>
              </a:spcAft>
            </a:pPr>
            <a:r>
              <a:rPr lang="en-GB" dirty="0"/>
              <a:t>        bike1.speedUp(10);</a:t>
            </a:r>
          </a:p>
          <a:p>
            <a:pPr>
              <a:spcBef>
                <a:spcPts val="0"/>
              </a:spcBef>
              <a:spcAft>
                <a:spcPts val="0"/>
              </a:spcAft>
            </a:pPr>
            <a:r>
              <a:rPr lang="en-GB" dirty="0"/>
              <a:t>        bike1.changeGear(2);</a:t>
            </a:r>
          </a:p>
          <a:p>
            <a:pPr>
              <a:spcBef>
                <a:spcPts val="0"/>
              </a:spcBef>
              <a:spcAft>
                <a:spcPts val="0"/>
              </a:spcAft>
            </a:pPr>
            <a:r>
              <a:rPr lang="en-GB" dirty="0"/>
              <a:t>        bike1.printStates();</a:t>
            </a:r>
          </a:p>
          <a:p>
            <a:pPr>
              <a:spcBef>
                <a:spcPts val="0"/>
              </a:spcBef>
              <a:spcAft>
                <a:spcPts val="0"/>
              </a:spcAft>
            </a:pPr>
            <a:endParaRPr lang="en-GB" dirty="0"/>
          </a:p>
          <a:p>
            <a:pPr>
              <a:spcBef>
                <a:spcPts val="0"/>
              </a:spcBef>
              <a:spcAft>
                <a:spcPts val="0"/>
              </a:spcAft>
            </a:pPr>
            <a:r>
              <a:rPr lang="en-GB" dirty="0"/>
              <a:t>        bike2.changeCadence(50);</a:t>
            </a:r>
          </a:p>
          <a:p>
            <a:pPr>
              <a:spcBef>
                <a:spcPts val="0"/>
              </a:spcBef>
              <a:spcAft>
                <a:spcPts val="0"/>
              </a:spcAft>
            </a:pPr>
            <a:r>
              <a:rPr lang="en-GB" dirty="0"/>
              <a:t>        bike2.speedUp(10);</a:t>
            </a:r>
          </a:p>
          <a:p>
            <a:pPr>
              <a:spcBef>
                <a:spcPts val="0"/>
              </a:spcBef>
              <a:spcAft>
                <a:spcPts val="0"/>
              </a:spcAft>
            </a:pPr>
            <a:r>
              <a:rPr lang="en-GB" dirty="0"/>
              <a:t>        bike2.changeGear(2);</a:t>
            </a:r>
          </a:p>
          <a:p>
            <a:pPr>
              <a:spcBef>
                <a:spcPts val="0"/>
              </a:spcBef>
              <a:spcAft>
                <a:spcPts val="0"/>
              </a:spcAft>
            </a:pPr>
            <a:r>
              <a:rPr lang="en-GB" dirty="0"/>
              <a:t>        bike2.changeCadence(40);</a:t>
            </a:r>
          </a:p>
          <a:p>
            <a:pPr>
              <a:spcBef>
                <a:spcPts val="0"/>
              </a:spcBef>
              <a:spcAft>
                <a:spcPts val="0"/>
              </a:spcAft>
            </a:pPr>
            <a:r>
              <a:rPr lang="en-GB" dirty="0"/>
              <a:t>        bike2.speedUp(10);</a:t>
            </a:r>
          </a:p>
          <a:p>
            <a:pPr>
              <a:spcBef>
                <a:spcPts val="0"/>
              </a:spcBef>
              <a:spcAft>
                <a:spcPts val="0"/>
              </a:spcAft>
            </a:pPr>
            <a:r>
              <a:rPr lang="en-GB" dirty="0"/>
              <a:t>        bike2.changeGear(3);</a:t>
            </a:r>
          </a:p>
          <a:p>
            <a:pPr>
              <a:spcBef>
                <a:spcPts val="0"/>
              </a:spcBef>
              <a:spcAft>
                <a:spcPts val="0"/>
              </a:spcAft>
            </a:pPr>
            <a:r>
              <a:rPr lang="en-GB" dirty="0"/>
              <a:t>        bike2.printStates();</a:t>
            </a:r>
          </a:p>
          <a:p>
            <a:pPr>
              <a:spcBef>
                <a:spcPts val="0"/>
              </a:spcBef>
              <a:spcAft>
                <a:spcPts val="0"/>
              </a:spcAft>
            </a:pPr>
            <a:r>
              <a:rPr lang="en-GB" dirty="0"/>
              <a:t>    }</a:t>
            </a:r>
          </a:p>
          <a:p>
            <a:pPr>
              <a:spcBef>
                <a:spcPts val="0"/>
              </a:spcBef>
              <a:spcAft>
                <a:spcPts val="0"/>
              </a:spcAft>
            </a:pPr>
            <a:r>
              <a:rPr lang="en-GB" dirty="0"/>
              <a:t>}</a:t>
            </a:r>
          </a:p>
        </p:txBody>
      </p:sp>
      <p:sp>
        <p:nvSpPr>
          <p:cNvPr id="8" name="Content Placeholder 2">
            <a:extLst>
              <a:ext uri="{FF2B5EF4-FFF2-40B4-BE49-F238E27FC236}">
                <a16:creationId xmlns:a16="http://schemas.microsoft.com/office/drawing/2014/main" id="{510B5A80-3F81-44F7-8B02-730A6EF97600}"/>
              </a:ext>
            </a:extLst>
          </p:cNvPr>
          <p:cNvSpPr txBox="1">
            <a:spLocks/>
          </p:cNvSpPr>
          <p:nvPr/>
        </p:nvSpPr>
        <p:spPr>
          <a:xfrm>
            <a:off x="937261" y="1845735"/>
            <a:ext cx="7086600" cy="42816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A Bicycle has (attributes)</a:t>
            </a:r>
          </a:p>
          <a:p>
            <a:pPr marL="544068" lvl="1" indent="-342900">
              <a:buFont typeface="+mj-lt"/>
              <a:buAutoNum type="arabicPeriod"/>
            </a:pPr>
            <a:r>
              <a:rPr lang="en-GB" dirty="0"/>
              <a:t>Cadence</a:t>
            </a:r>
          </a:p>
          <a:p>
            <a:pPr marL="544068" lvl="1" indent="-342900">
              <a:buFont typeface="+mj-lt"/>
              <a:buAutoNum type="arabicPeriod"/>
            </a:pPr>
            <a:r>
              <a:rPr lang="en-GB" dirty="0"/>
              <a:t>Speed</a:t>
            </a:r>
          </a:p>
          <a:p>
            <a:pPr marL="544068" lvl="1" indent="-342900">
              <a:buFont typeface="+mj-lt"/>
              <a:buAutoNum type="arabicPeriod"/>
            </a:pPr>
            <a:r>
              <a:rPr lang="en-GB" dirty="0"/>
              <a:t>Gear</a:t>
            </a:r>
          </a:p>
          <a:p>
            <a:pPr marL="251460" indent="-342900">
              <a:buFont typeface="Wingdings" panose="05000000000000000000" pitchFamily="2" charset="2"/>
              <a:buChar char="v"/>
            </a:pPr>
            <a:r>
              <a:rPr lang="en-GB" dirty="0"/>
              <a:t>A Bicycle can (behaviour)</a:t>
            </a:r>
          </a:p>
          <a:p>
            <a:pPr marL="544068" lvl="1" indent="-342900">
              <a:buFont typeface="Wingdings" panose="05000000000000000000" pitchFamily="2" charset="2"/>
              <a:buChar char="v"/>
            </a:pPr>
            <a:r>
              <a:rPr lang="en-GB" dirty="0"/>
              <a:t>Change Cadence</a:t>
            </a:r>
          </a:p>
          <a:p>
            <a:pPr marL="544068" lvl="1" indent="-342900">
              <a:buFont typeface="Wingdings" panose="05000000000000000000" pitchFamily="2" charset="2"/>
              <a:buChar char="v"/>
            </a:pPr>
            <a:r>
              <a:rPr lang="en-GB" dirty="0"/>
              <a:t>Change speed</a:t>
            </a:r>
          </a:p>
          <a:p>
            <a:pPr marL="544068" lvl="1" indent="-342900">
              <a:buFont typeface="Wingdings" panose="05000000000000000000" pitchFamily="2" charset="2"/>
              <a:buChar char="v"/>
            </a:pPr>
            <a:r>
              <a:rPr lang="en-GB" dirty="0"/>
              <a:t>Change gear</a:t>
            </a:r>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endParaRPr lang="en-GB" dirty="0"/>
          </a:p>
          <a:p>
            <a:pPr marL="544068" lvl="1" indent="-342900">
              <a:buFont typeface="Wingdings" panose="05000000000000000000" pitchFamily="2" charset="2"/>
              <a:buChar char="v"/>
            </a:pPr>
            <a:r>
              <a:rPr lang="en-GB" b="1" u="sng" dirty="0">
                <a:solidFill>
                  <a:srgbClr val="FF0000"/>
                </a:solidFill>
              </a:rPr>
              <a:t>Classes are factories for creating objects</a:t>
            </a:r>
          </a:p>
          <a:p>
            <a:endParaRPr lang="en-GB" dirty="0"/>
          </a:p>
        </p:txBody>
      </p:sp>
    </p:spTree>
    <p:extLst>
      <p:ext uri="{BB962C8B-B14F-4D97-AF65-F5344CB8AC3E}">
        <p14:creationId xmlns:p14="http://schemas.microsoft.com/office/powerpoint/2010/main" val="3626778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 calcmode="lin" valueType="num">
                                      <p:cBhvr additive="base">
                                        <p:cTn id="3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 calcmode="lin" valueType="num">
                                      <p:cBhvr additive="base">
                                        <p:cTn id="4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 calcmode="lin" valueType="num">
                                      <p:cBhvr additive="base">
                                        <p:cTn id="4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20599160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Hello Java</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53440" y="1791547"/>
            <a:ext cx="7086600" cy="1500293"/>
          </a:xfrm>
        </p:spPr>
        <p:txBody>
          <a:bodyPr>
            <a:normAutofit/>
          </a:bodyPr>
          <a:lstStyle/>
          <a:p>
            <a:pPr marL="0" indent="0">
              <a:lnSpc>
                <a:spcPct val="100000"/>
              </a:lnSpc>
              <a:spcBef>
                <a:spcPts val="0"/>
              </a:spcBef>
              <a:spcAft>
                <a:spcPts val="0"/>
              </a:spcAft>
              <a:buNone/>
            </a:pPr>
            <a:r>
              <a:rPr lang="en-GB" sz="1800" dirty="0"/>
              <a:t>class Main {</a:t>
            </a:r>
          </a:p>
          <a:p>
            <a:pPr marL="0" indent="0">
              <a:lnSpc>
                <a:spcPct val="100000"/>
              </a:lnSpc>
              <a:spcBef>
                <a:spcPts val="0"/>
              </a:spcBef>
              <a:spcAft>
                <a:spcPts val="0"/>
              </a:spcAft>
              <a:buNone/>
            </a:pPr>
            <a:r>
              <a:rPr lang="en-GB" sz="1800" dirty="0"/>
              <a:t>  public static void main(String[] </a:t>
            </a:r>
            <a:r>
              <a:rPr lang="en-GB" sz="1800" dirty="0" err="1"/>
              <a:t>args</a:t>
            </a:r>
            <a:r>
              <a:rPr lang="en-GB" sz="1800" dirty="0"/>
              <a:t>) {</a:t>
            </a:r>
          </a:p>
          <a:p>
            <a:pPr marL="0" indent="0">
              <a:lnSpc>
                <a:spcPct val="100000"/>
              </a:lnSpc>
              <a:spcBef>
                <a:spcPts val="0"/>
              </a:spcBef>
              <a:spcAft>
                <a:spcPts val="0"/>
              </a:spcAft>
              <a:buNone/>
            </a:pPr>
            <a:r>
              <a:rPr lang="en-GB" sz="1800" dirty="0"/>
              <a:t>    </a:t>
            </a:r>
            <a:r>
              <a:rPr lang="en-GB" sz="1800" dirty="0" err="1"/>
              <a:t>System.out.println</a:t>
            </a:r>
            <a:r>
              <a:rPr lang="en-GB" sz="1800" dirty="0"/>
              <a:t>("Hello world!");</a:t>
            </a:r>
          </a:p>
          <a:p>
            <a:pPr marL="0" indent="0">
              <a:lnSpc>
                <a:spcPct val="100000"/>
              </a:lnSpc>
              <a:spcBef>
                <a:spcPts val="0"/>
              </a:spcBef>
              <a:spcAft>
                <a:spcPts val="0"/>
              </a:spcAft>
              <a:buNone/>
            </a:pPr>
            <a:r>
              <a:rPr lang="en-GB" sz="1800" dirty="0"/>
              <a:t>  }</a:t>
            </a:r>
          </a:p>
          <a:p>
            <a:pPr marL="0" indent="0">
              <a:lnSpc>
                <a:spcPct val="100000"/>
              </a:lnSpc>
              <a:spcBef>
                <a:spcPts val="0"/>
              </a:spcBef>
              <a:spcAft>
                <a:spcPts val="0"/>
              </a:spcAft>
              <a:buNone/>
            </a:pPr>
            <a:r>
              <a:rPr lang="en-GB" sz="1800" dirty="0"/>
              <a:t>}</a:t>
            </a:r>
          </a:p>
        </p:txBody>
      </p:sp>
      <p:sp>
        <p:nvSpPr>
          <p:cNvPr id="4" name="Title 1">
            <a:extLst>
              <a:ext uri="{FF2B5EF4-FFF2-40B4-BE49-F238E27FC236}">
                <a16:creationId xmlns:a16="http://schemas.microsoft.com/office/drawing/2014/main" id="{7304BBA7-9D5E-4B9A-95AF-2E54F4B41C0E}"/>
              </a:ext>
            </a:extLst>
          </p:cNvPr>
          <p:cNvSpPr txBox="1">
            <a:spLocks/>
          </p:cNvSpPr>
          <p:nvPr/>
        </p:nvSpPr>
        <p:spPr>
          <a:xfrm>
            <a:off x="731520" y="3505200"/>
            <a:ext cx="7543800" cy="60960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dirty="0"/>
              <a:t>Hello C++</a:t>
            </a:r>
          </a:p>
        </p:txBody>
      </p:sp>
      <p:sp>
        <p:nvSpPr>
          <p:cNvPr id="5" name="Content Placeholder 2">
            <a:extLst>
              <a:ext uri="{FF2B5EF4-FFF2-40B4-BE49-F238E27FC236}">
                <a16:creationId xmlns:a16="http://schemas.microsoft.com/office/drawing/2014/main" id="{3AB586B9-467B-4F63-B336-2E9D19321584}"/>
              </a:ext>
            </a:extLst>
          </p:cNvPr>
          <p:cNvSpPr txBox="1">
            <a:spLocks/>
          </p:cNvSpPr>
          <p:nvPr/>
        </p:nvSpPr>
        <p:spPr>
          <a:xfrm>
            <a:off x="822960" y="4114801"/>
            <a:ext cx="7086600" cy="22843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None/>
            </a:pPr>
            <a:r>
              <a:rPr lang="en-GB" sz="1800" dirty="0"/>
              <a:t>#include &lt;</a:t>
            </a:r>
            <a:r>
              <a:rPr lang="en-GB" sz="1800" dirty="0" err="1"/>
              <a:t>iostream</a:t>
            </a:r>
            <a:r>
              <a:rPr lang="en-GB" sz="1800" dirty="0"/>
              <a:t>&gt;</a:t>
            </a:r>
          </a:p>
          <a:p>
            <a:pPr marL="0" indent="0">
              <a:lnSpc>
                <a:spcPct val="100000"/>
              </a:lnSpc>
              <a:spcBef>
                <a:spcPts val="0"/>
              </a:spcBef>
              <a:spcAft>
                <a:spcPts val="0"/>
              </a:spcAft>
              <a:buNone/>
            </a:pPr>
            <a:r>
              <a:rPr lang="en-GB" sz="1800" dirty="0"/>
              <a:t>using namespace </a:t>
            </a:r>
            <a:r>
              <a:rPr lang="en-GB" sz="1800" dirty="0" err="1"/>
              <a:t>std</a:t>
            </a:r>
            <a:r>
              <a:rPr lang="en-GB" sz="1800" dirty="0"/>
              <a:t>;</a:t>
            </a:r>
          </a:p>
          <a:p>
            <a:pPr marL="0" indent="0">
              <a:lnSpc>
                <a:spcPct val="100000"/>
              </a:lnSpc>
              <a:spcBef>
                <a:spcPts val="0"/>
              </a:spcBef>
              <a:spcAft>
                <a:spcPts val="0"/>
              </a:spcAft>
              <a:buNone/>
            </a:pPr>
            <a:r>
              <a:rPr lang="en-GB" sz="1800" dirty="0" err="1"/>
              <a:t>int</a:t>
            </a:r>
            <a:r>
              <a:rPr lang="en-GB" sz="1800" dirty="0"/>
              <a:t> main()</a:t>
            </a:r>
          </a:p>
          <a:p>
            <a:pPr marL="0" indent="0">
              <a:lnSpc>
                <a:spcPct val="100000"/>
              </a:lnSpc>
              <a:spcBef>
                <a:spcPts val="0"/>
              </a:spcBef>
              <a:spcAft>
                <a:spcPts val="0"/>
              </a:spcAft>
              <a:buNone/>
            </a:pPr>
            <a:r>
              <a:rPr lang="en-GB" sz="1800" dirty="0"/>
              <a:t>{</a:t>
            </a:r>
          </a:p>
          <a:p>
            <a:pPr marL="0" indent="0">
              <a:lnSpc>
                <a:spcPct val="100000"/>
              </a:lnSpc>
              <a:spcBef>
                <a:spcPts val="0"/>
              </a:spcBef>
              <a:spcAft>
                <a:spcPts val="0"/>
              </a:spcAft>
              <a:buNone/>
            </a:pPr>
            <a:r>
              <a:rPr lang="en-GB" sz="1800" dirty="0" err="1"/>
              <a:t>cout</a:t>
            </a:r>
            <a:r>
              <a:rPr lang="en-GB" sz="1800" dirty="0"/>
              <a:t> &lt;&lt; “Hello World";</a:t>
            </a:r>
          </a:p>
          <a:p>
            <a:pPr marL="0" indent="0">
              <a:lnSpc>
                <a:spcPct val="100000"/>
              </a:lnSpc>
              <a:spcBef>
                <a:spcPts val="0"/>
              </a:spcBef>
              <a:spcAft>
                <a:spcPts val="0"/>
              </a:spcAft>
              <a:buNone/>
            </a:pPr>
            <a:r>
              <a:rPr lang="en-GB" sz="1800" dirty="0"/>
              <a:t>  return 0;</a:t>
            </a:r>
          </a:p>
          <a:p>
            <a:pPr marL="0" indent="0">
              <a:lnSpc>
                <a:spcPct val="100000"/>
              </a:lnSpc>
              <a:spcBef>
                <a:spcPts val="0"/>
              </a:spcBef>
              <a:spcAft>
                <a:spcPts val="0"/>
              </a:spcAft>
              <a:buNone/>
            </a:pPr>
            <a:r>
              <a:rPr lang="en-GB" sz="1800" dirty="0"/>
              <a:t>}</a:t>
            </a:r>
          </a:p>
        </p:txBody>
      </p:sp>
    </p:spTree>
    <p:extLst>
      <p:ext uri="{BB962C8B-B14F-4D97-AF65-F5344CB8AC3E}">
        <p14:creationId xmlns:p14="http://schemas.microsoft.com/office/powerpoint/2010/main" val="4627132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3410255437"/>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74DBE-1AD7-495B-B168-212A7EE723A6}">
  <ds:schemaRefs>
    <ds:schemaRef ds:uri="http://purl.org/dc/elements/1.1/"/>
    <ds:schemaRef ds:uri="c2e86655-d7ed-4420-bc92-1b9547829f54"/>
    <ds:schemaRef ds:uri="http://schemas.microsoft.com/office/infopath/2007/PartnerControls"/>
    <ds:schemaRef ds:uri="cab83b3b-4db3-4a13-8dd4-e60be6d87cf5"/>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5120</TotalTime>
  <Words>1712</Words>
  <Application>Microsoft Office PowerPoint</Application>
  <PresentationFormat>On-screen Show (4:3)</PresentationFormat>
  <Paragraphs>306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vt:lpstr>
      <vt:lpstr>Retrospect</vt:lpstr>
      <vt:lpstr>International study centre</vt:lpstr>
      <vt:lpstr>Java Bootcamp Outline</vt:lpstr>
      <vt:lpstr>Ground rules</vt:lpstr>
      <vt:lpstr>Lesson 1 - Outline</vt:lpstr>
      <vt:lpstr>Classes and objects in a nutshell</vt:lpstr>
      <vt:lpstr>Sample Bicycle Class</vt:lpstr>
      <vt:lpstr>PowerPoint Presentation</vt:lpstr>
      <vt:lpstr>Hello Java</vt:lpstr>
      <vt:lpstr>PowerPoint Presentation</vt:lpstr>
      <vt:lpstr>What is a variable? </vt:lpstr>
      <vt:lpstr>Data Types in Object Oriented Programming</vt:lpstr>
      <vt:lpstr>Java primitive data types</vt:lpstr>
      <vt:lpstr>PowerPoint Presentation</vt:lpstr>
      <vt:lpstr>Java vs C++</vt:lpstr>
      <vt:lpstr>Java vs C++</vt:lpstr>
      <vt:lpstr>PowerPoint Presentation</vt:lpstr>
      <vt:lpstr>Operators in Java are similar to that of C++</vt:lpstr>
      <vt:lpstr>PowerPoint Presentation</vt:lpstr>
      <vt:lpstr>Every program follows an algorithm</vt:lpstr>
      <vt:lpstr>Static methods in Java</vt:lpstr>
      <vt:lpstr>Static method example</vt:lpstr>
      <vt:lpstr>PowerPoint Presentation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78</cp:revision>
  <dcterms:created xsi:type="dcterms:W3CDTF">2020-03-06T14:36:40Z</dcterms:created>
  <dcterms:modified xsi:type="dcterms:W3CDTF">2020-10-19T14:41:09Z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