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72" r:id="rId6"/>
    <p:sldId id="267" r:id="rId7"/>
    <p:sldId id="273" r:id="rId8"/>
    <p:sldId id="266" r:id="rId9"/>
    <p:sldId id="258" r:id="rId10"/>
    <p:sldId id="259" r:id="rId11"/>
    <p:sldId id="274" r:id="rId12"/>
    <p:sldId id="275" r:id="rId13"/>
    <p:sldId id="276" r:id="rId14"/>
    <p:sldId id="277" r:id="rId15"/>
    <p:sldId id="283" r:id="rId16"/>
    <p:sldId id="294" r:id="rId17"/>
    <p:sldId id="279" r:id="rId18"/>
    <p:sldId id="284" r:id="rId19"/>
    <p:sldId id="293" r:id="rId20"/>
    <p:sldId id="278" r:id="rId21"/>
    <p:sldId id="292" r:id="rId22"/>
    <p:sldId id="295" r:id="rId23"/>
    <p:sldId id="288" r:id="rId24"/>
    <p:sldId id="285" r:id="rId25"/>
    <p:sldId id="286" r:id="rId26"/>
    <p:sldId id="287" r:id="rId27"/>
    <p:sldId id="280" r:id="rId28"/>
    <p:sldId id="281" r:id="rId29"/>
    <p:sldId id="291" r:id="rId30"/>
    <p:sldId id="290" r:id="rId31"/>
    <p:sldId id="28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411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3180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0054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453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105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7990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1801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4007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510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9666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13FC2D-BEDB-45BE-AF82-649A39BEFF71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5798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5885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3FC2D-BEDB-45BE-AF82-649A39BEFF71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planttext.com/api/plantuml/img/XLHDRzim3BtxLx0O1jX8ZTZNE2vw6OO2nGuhTjfwK6B68M1BcJxMvj-Fb1mtRWViOCkY7id7HyhtpYlhmpXacIS_87mDw1pf7der8gYXDvRySOHVEikU19jjEdAdGPsXN8ARwvClsgC57SOTB-O0rWJTEV061B011WFfK_2N4p4CE6r_9kCpx11woG5xDdXGrggp89rLkiizZPX_-_7uM1Hm1vas7i5IV_GCGEn0G6Q47ZLQvOrbNfz8xuVGuNOlpXnASb9RmNeTKw1jifSZiH0vRHEB0iX1VaPNB3AO81KEnfpAYBlja0qZQNAUzaq6CJGhq4QknUUwgjbw5MBYXHUUIItnJ2BGSrl9xatLxs9dPgkwc4MDU8dN7jJWS9c2DUOSfR1C4hga9ph6nJhpcuYyAdBXhuqktnS67_gSUbH3laF_WgYX0Yu9wggw1Oo8ifRU_mxa2sa-nqZTZvvnFzTy-LYnN7n0Xpo2shRaglsHeqyy5qIU4E5i0cXyzI2zlMaY0b_9vrKX6zGT7POXMV8FCPEOtWQCJgpfx73tB_mRXmSlAggz3seOpj1RL76WfYYvDl_nS2ClaqSaAmjCynYzDxHQDTaxw_MDb5lhmZWgAnU5P88sl9SrzNiUwzcjVD1fb62x1PAN29dcf0FoQHP07RYFV7ZfZtnFmvHIyBEw7CRS92sSkLxJL7zuyllbvMub8CTO9tvDvhmvPTaz1-3_qry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87F-30F7-4C12-BB9F-F4C7E1D0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51" y="540634"/>
            <a:ext cx="7543800" cy="2376239"/>
          </a:xfrm>
        </p:spPr>
        <p:txBody>
          <a:bodyPr/>
          <a:lstStyle/>
          <a:p>
            <a:r>
              <a:rPr lang="en-GB" dirty="0"/>
              <a:t>International study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4BDB-E40E-40A1-9AAD-3270D14E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638" y="3012454"/>
            <a:ext cx="7543800" cy="11430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An Introduction to object-orientation and the java programming language:</a:t>
            </a:r>
          </a:p>
          <a:p>
            <a:r>
              <a:rPr lang="en-US" b="1" dirty="0"/>
              <a:t>Control Structures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13370-FEE5-4D9A-A7A2-198172B8DBF6}"/>
              </a:ext>
            </a:extLst>
          </p:cNvPr>
          <p:cNvSpPr txBox="1"/>
          <p:nvPr/>
        </p:nvSpPr>
        <p:spPr>
          <a:xfrm>
            <a:off x="1118523" y="4793672"/>
            <a:ext cx="4903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Name : John </a:t>
            </a:r>
            <a:r>
              <a:rPr lang="en-GB" sz="2400" dirty="0" err="1"/>
              <a:t>Alamina</a:t>
            </a: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Email : john.alamina@hud.ac.uk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372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Bi-Conditional-if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14018F7E-C1BD-46DD-82B2-8B5249E4EF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55" y="2991226"/>
            <a:ext cx="6531793" cy="327241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Has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2 Conditions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3 Branches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1 cascade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>
              <a:buFont typeface="Wingdings" panose="05000000000000000000" pitchFamily="2" charset="2"/>
              <a:buChar char="v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59505902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Cascaded-if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Has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3+ Conditions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4+</a:t>
            </a:r>
            <a:r>
              <a:rPr lang="en-US" sz="2000" b="1" dirty="0"/>
              <a:t> Branches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2+</a:t>
            </a:r>
            <a:r>
              <a:rPr lang="en-US" sz="2000" b="1" dirty="0"/>
              <a:t> cascade</a:t>
            </a:r>
            <a:endParaRPr lang="en-GB" sz="2000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0C841DF8-E2D3-4046-A63C-B3E27AF24F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722" y="895813"/>
            <a:ext cx="3026165" cy="5392262"/>
          </a:xfrm>
        </p:spPr>
      </p:pic>
    </p:spTree>
    <p:extLst>
      <p:ext uri="{BB962C8B-B14F-4D97-AF65-F5344CB8AC3E}">
        <p14:creationId xmlns:p14="http://schemas.microsoft.com/office/powerpoint/2010/main" val="3927552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8035290" cy="40233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800" dirty="0"/>
              <a:t>public class Selection{</a:t>
            </a:r>
          </a:p>
          <a:p>
            <a:pPr marL="0" indent="0">
              <a:buNone/>
            </a:pPr>
            <a:r>
              <a:rPr lang="en-US" sz="2800" dirty="0"/>
              <a:t>    public static void main (String[] a){</a:t>
            </a:r>
          </a:p>
          <a:p>
            <a:pPr marL="0" indent="0">
              <a:buNone/>
            </a:pPr>
            <a:r>
              <a:rPr lang="en-US" sz="2800" dirty="0"/>
              <a:t>        int A=5; //  A is going to be temperature in degrees C</a:t>
            </a:r>
          </a:p>
          <a:p>
            <a:pPr marL="0" indent="0">
              <a:buNone/>
            </a:pPr>
            <a:r>
              <a:rPr lang="en-US" sz="2800" dirty="0"/>
              <a:t>        if(A==0){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System.out.println</a:t>
            </a:r>
            <a:r>
              <a:rPr lang="en-US" sz="2800" dirty="0"/>
              <a:t>( " Freezing! " ); //</a:t>
            </a:r>
          </a:p>
          <a:p>
            <a:pPr marL="0" indent="0">
              <a:buNone/>
            </a:pPr>
            <a:r>
              <a:rPr lang="en-US" sz="2800" dirty="0"/>
              <a:t>        }else if(A&lt;0){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System.out.println</a:t>
            </a:r>
            <a:r>
              <a:rPr lang="en-US" sz="2800" dirty="0"/>
              <a:t>( " Sub Zero " ); //</a:t>
            </a:r>
          </a:p>
          <a:p>
            <a:pPr marL="0" indent="0">
              <a:buNone/>
            </a:pPr>
            <a:r>
              <a:rPr lang="en-US" sz="2800" dirty="0"/>
              <a:t>        }else{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System.out.println</a:t>
            </a:r>
            <a:r>
              <a:rPr lang="en-US" sz="2800" dirty="0"/>
              <a:t>( " Above zero " );</a:t>
            </a:r>
          </a:p>
          <a:p>
            <a:pPr marL="0" indent="0">
              <a:buNone/>
            </a:pPr>
            <a:r>
              <a:rPr lang="en-US" sz="2800" dirty="0"/>
              <a:t>        }</a:t>
            </a:r>
          </a:p>
          <a:p>
            <a:pPr marL="0" indent="0">
              <a:buNone/>
            </a:pPr>
            <a:r>
              <a:rPr lang="en-US" sz="2800" dirty="0"/>
              <a:t>    }</a:t>
            </a:r>
          </a:p>
          <a:p>
            <a:pPr marL="0" indent="0">
              <a:buNone/>
            </a:pPr>
            <a:r>
              <a:rPr lang="en-US" sz="2800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749838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80813759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Switch-statements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32D9ACD-0CF7-4E4E-8773-07D152DA46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2325" y="1872467"/>
            <a:ext cx="2863797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Cascade{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main(String []ar){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char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'+'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switch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(op)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'+'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c = a + b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break;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case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'-'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c = a - b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break;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default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break;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System.out.println(c)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10339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575694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This is a single expression that is equivalent to a conditional-if statement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string a = age&gt;21?”adult”:”under-age”;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084379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3620927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6B2D7624-A2B8-4DC7-8B93-2B7E4E9663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816" y="3174106"/>
            <a:ext cx="6082264" cy="304720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The difference between nested and cascaded-if is that for a nested--if Post-condition is predicated on precondition being true while for the cascaded if, post condition is predicated on the precondition being false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7110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Nested-if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8035290" cy="4023360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NestedIf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[]</a:t>
            </a:r>
            <a:r>
              <a:rPr lang="en-GB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pin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=“</a:t>
            </a:r>
            <a:r>
              <a:rPr lang="en-GB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1000”;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int 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bal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pin.equals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(“1000”) {</a:t>
            </a: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bal</a:t>
            </a:r>
            <a:r>
              <a:rPr lang="en-GB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&gt;20)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(“can withdraw”);</a:t>
            </a: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(“insufficient balance”);</a:t>
            </a: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}</a:t>
            </a:r>
            <a:r>
              <a:rPr lang="en-GB" sz="2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(“invalid pin”);</a:t>
            </a: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836041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4482313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344424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US" dirty="0"/>
              <a:t>Types of Control Structure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Sequential Control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Expression types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Selection Control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Unconditional-if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Conditional-if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Bi-conditional 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Cascaded-if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Nested-if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 txBox="1">
            <a:spLocks/>
          </p:cNvSpPr>
          <p:nvPr/>
        </p:nvSpPr>
        <p:spPr>
          <a:xfrm>
            <a:off x="4922520" y="1845734"/>
            <a:ext cx="344424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US" dirty="0"/>
              <a:t>Switch-statements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Iteration Control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Classes of loops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While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do-while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for-loop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Nested-Loops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Arrays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Exercises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72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(Loop) control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8035290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Control structures that are not sequential in nature by default will contain a condition statement.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That is, execution will follow two or more different paths.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Any condition that all paths never lead to previously executed statements is a selection.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However, if any path returns back to a previously executed statement those set of statements are in a loop control.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642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Structure can have any of the following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803529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Count </a:t>
            </a:r>
            <a:r>
              <a:rPr lang="en-GB" sz="2800" dirty="0"/>
              <a:t>Initializer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Stop condition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Loop body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count update statement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2579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Classes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803529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GB" sz="2800" dirty="0"/>
              <a:t>Deterministic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Non-deterministic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Pre-condition (for, and while loops)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Post-condition (do-while loop)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Infinite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finite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Nested</a:t>
            </a:r>
          </a:p>
        </p:txBody>
      </p:sp>
    </p:spTree>
    <p:extLst>
      <p:ext uri="{BB962C8B-B14F-4D97-AF65-F5344CB8AC3E}">
        <p14:creationId xmlns:p14="http://schemas.microsoft.com/office/powerpoint/2010/main" val="2175806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characteristics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CAC45A-14DF-44DB-9A20-38B823E17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667886"/>
              </p:ext>
            </p:extLst>
          </p:nvPr>
        </p:nvGraphicFramePr>
        <p:xfrm>
          <a:off x="822324" y="1859145"/>
          <a:ext cx="7803200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864">
                  <a:extLst>
                    <a:ext uri="{9D8B030D-6E8A-4147-A177-3AD203B41FA5}">
                      <a16:colId xmlns:a16="http://schemas.microsoft.com/office/drawing/2014/main" val="2155783226"/>
                    </a:ext>
                  </a:extLst>
                </a:gridCol>
                <a:gridCol w="1092252">
                  <a:extLst>
                    <a:ext uri="{9D8B030D-6E8A-4147-A177-3AD203B41FA5}">
                      <a16:colId xmlns:a16="http://schemas.microsoft.com/office/drawing/2014/main" val="2514555291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629643606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302354819"/>
                    </a:ext>
                  </a:extLst>
                </a:gridCol>
                <a:gridCol w="1599884">
                  <a:extLst>
                    <a:ext uri="{9D8B030D-6E8A-4147-A177-3AD203B41FA5}">
                      <a16:colId xmlns:a16="http://schemas.microsoft.com/office/drawing/2014/main" val="2887274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Loop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Initialiser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Can also 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Stop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563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US" sz="1800" dirty="0"/>
                        <a:t> </a:t>
                      </a:r>
                      <a:r>
                        <a:rPr lang="en-GB" sz="1800" dirty="0"/>
                        <a:t>Deterministic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Pre-post-finite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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88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GB" sz="1800" dirty="0"/>
                        <a:t>Non-deterministic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ym typeface="Wingdings" panose="05000000000000000000" pitchFamily="2" charset="2"/>
                        </a:rPr>
                        <a:t>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Pre-post-finite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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01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GB" sz="1800" dirty="0"/>
                        <a:t>Pre-condition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Deterministic-non-deterministic- finite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ym typeface="Wingdings" panose="05000000000000000000" pitchFamily="2" charset="2"/>
                        </a:rPr>
                        <a:t>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8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GB" sz="1800" dirty="0"/>
                        <a:t>Post-condition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</a:t>
                      </a:r>
                      <a:endParaRPr lang="en-GB" dirty="0"/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Deterministic-non-deterministic- finite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ym typeface="Wingdings" panose="05000000000000000000" pitchFamily="2" charset="2"/>
                        </a:rPr>
                        <a:t>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000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GB" sz="1800" dirty="0"/>
                        <a:t>Infinite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ym typeface="Wingdings" panose="05000000000000000000" pitchFamily="2" charset="2"/>
                        </a:rPr>
                        <a:t>Non-deterministic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ym typeface="Wingdings" panose="05000000000000000000" pitchFamily="2" charset="2"/>
                        </a:rPr>
                        <a:t>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73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GB" sz="1800" dirty="0"/>
                        <a:t> finite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ym typeface="Wingdings" panose="05000000000000000000" pitchFamily="2" charset="2"/>
                        </a:rPr>
                        <a:t>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ym typeface="Wingdings" panose="05000000000000000000" pitchFamily="2" charset="2"/>
                        </a:rPr>
                        <a:t>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Pre-post-deterministic-non-deterministic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ym typeface="Wingdings" panose="05000000000000000000" pitchFamily="2" charset="2"/>
                        </a:rPr>
                        <a:t>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816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909925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 Example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01B9A85-BF92-437C-96DA-99480A6975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2959" y="1964588"/>
            <a:ext cx="3926524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Control{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main(String []a){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width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i&lt;length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j&lt;width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j++){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System.out.print(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"*"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system.out.println(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97583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286F5-7094-4136-8F8B-BF5DD43A2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Storage for a collection of similar types (primitive or advanced) defined with a single variable known as an array.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Arrays are indexed collections where each element within the array is accessed using an ordered sequence of positive whole numbers starting from zero.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Can be iterated (accessed sequentially in order) using a deterministic loop.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Arrays in themselves are objects.  They need to be instantiated using the “new” keyword.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n-dimensional arrays can be iterated using nested loops.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Values of arrays for primitive types are defaulted to 0 </a:t>
            </a:r>
          </a:p>
        </p:txBody>
      </p:sp>
    </p:spTree>
    <p:extLst>
      <p:ext uri="{BB962C8B-B14F-4D97-AF65-F5344CB8AC3E}">
        <p14:creationId xmlns:p14="http://schemas.microsoft.com/office/powerpoint/2010/main" val="3169508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543274"/>
            <a:ext cx="7543800" cy="283468"/>
          </a:xfrm>
        </p:spPr>
        <p:txBody>
          <a:bodyPr>
            <a:normAutofit fontScale="90000"/>
          </a:bodyPr>
          <a:lstStyle/>
          <a:p>
            <a:r>
              <a:rPr lang="en-GB" dirty="0"/>
              <a:t>Using arrays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286F5-7094-4136-8F8B-BF5DD43A2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055802"/>
            <a:ext cx="7543801" cy="362932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dirty="0"/>
              <a:t>//Store 3 Numbers using an integer variable;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int </a:t>
            </a:r>
            <a:r>
              <a:rPr lang="en-GB" dirty="0" err="1"/>
              <a:t>i</a:t>
            </a:r>
            <a:r>
              <a:rPr lang="en-GB" dirty="0"/>
              <a:t>=5;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/>
              <a:t>i</a:t>
            </a:r>
            <a:r>
              <a:rPr lang="en-GB" dirty="0"/>
              <a:t>=6;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/>
              <a:t>i</a:t>
            </a:r>
            <a:r>
              <a:rPr lang="en-GB" dirty="0"/>
              <a:t>=7;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/>
              <a:t>System.out.println</a:t>
            </a:r>
            <a:r>
              <a:rPr lang="en-GB" dirty="0"/>
              <a:t>(“”+</a:t>
            </a:r>
            <a:r>
              <a:rPr lang="en-GB" dirty="0" err="1"/>
              <a:t>i</a:t>
            </a:r>
            <a:r>
              <a:rPr lang="en-GB" dirty="0"/>
              <a:t>); //only stores the most recent value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int i1=5,i2=6,i3=7;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/>
              <a:t>System.out.println</a:t>
            </a:r>
            <a:r>
              <a:rPr lang="en-GB" dirty="0"/>
              <a:t>(“”+i1+” “+i2+” “+i3); //works but will be difficult for storing large number of values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int [] </a:t>
            </a:r>
            <a:r>
              <a:rPr lang="en-GB" dirty="0" err="1"/>
              <a:t>arr</a:t>
            </a:r>
            <a:r>
              <a:rPr lang="en-GB" dirty="0"/>
              <a:t>=new int[3]; //declare array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/>
              <a:t>arr</a:t>
            </a:r>
            <a:r>
              <a:rPr lang="en-GB" dirty="0"/>
              <a:t>[0]=5; </a:t>
            </a:r>
            <a:r>
              <a:rPr lang="en-GB" dirty="0" err="1"/>
              <a:t>arr</a:t>
            </a:r>
            <a:r>
              <a:rPr lang="en-GB" dirty="0"/>
              <a:t>[1]=6; </a:t>
            </a:r>
            <a:r>
              <a:rPr lang="en-GB" dirty="0" err="1"/>
              <a:t>arr</a:t>
            </a:r>
            <a:r>
              <a:rPr lang="en-GB" dirty="0"/>
              <a:t>[2]=7;//array assignment starting from zero.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for(int </a:t>
            </a:r>
            <a:r>
              <a:rPr lang="en-GB" dirty="0" err="1"/>
              <a:t>i</a:t>
            </a:r>
            <a:r>
              <a:rPr lang="en-GB" dirty="0"/>
              <a:t>=0;i&lt;</a:t>
            </a:r>
            <a:r>
              <a:rPr lang="en-GB" dirty="0" err="1"/>
              <a:t>arr.length;i</a:t>
            </a:r>
            <a:r>
              <a:rPr lang="en-GB" dirty="0"/>
              <a:t>++)</a:t>
            </a:r>
            <a:r>
              <a:rPr lang="en-GB" dirty="0" err="1"/>
              <a:t>System.out.print</a:t>
            </a:r>
            <a:r>
              <a:rPr lang="en-GB" dirty="0"/>
              <a:t>(</a:t>
            </a:r>
            <a:r>
              <a:rPr lang="en-GB" dirty="0" err="1"/>
              <a:t>arr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]);//iterating an array</a:t>
            </a:r>
          </a:p>
        </p:txBody>
      </p:sp>
      <p:pic>
        <p:nvPicPr>
          <p:cNvPr id="3076" name="Picture 4" descr="illustration of an array of 5 ints">
            <a:extLst>
              <a:ext uri="{FF2B5EF4-FFF2-40B4-BE49-F238E27FC236}">
                <a16:creationId xmlns:a16="http://schemas.microsoft.com/office/drawing/2014/main" id="{3FAEC01F-9301-4382-A7FC-DF45977C8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780" y="4868703"/>
            <a:ext cx="545782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5C252D-194D-43CD-A343-98B1FD5A3FD5}"/>
              </a:ext>
            </a:extLst>
          </p:cNvPr>
          <p:cNvSpPr txBox="1"/>
          <p:nvPr/>
        </p:nvSpPr>
        <p:spPr>
          <a:xfrm>
            <a:off x="3651854" y="6386730"/>
            <a:ext cx="359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math.hws.edu/</a:t>
            </a:r>
            <a:r>
              <a:rPr lang="en-GB" dirty="0" err="1"/>
              <a:t>javanotes</a:t>
            </a:r>
            <a:r>
              <a:rPr lang="en-GB" dirty="0"/>
              <a:t>/c3/s8.html</a:t>
            </a:r>
          </a:p>
        </p:txBody>
      </p:sp>
    </p:spTree>
    <p:extLst>
      <p:ext uri="{BB962C8B-B14F-4D97-AF65-F5344CB8AC3E}">
        <p14:creationId xmlns:p14="http://schemas.microsoft.com/office/powerpoint/2010/main" val="2864755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286F5-7094-4136-8F8B-BF5DD43A2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A) Write a program to determine whether the value of an integer variable initialised with the name temp is sub-zero, above zero degrees, exactly zero degrees.  If above zero it should display “Above Zero”.  If exactly zero it should display “Freezing” and if under zero should display “Sub zero”.</a:t>
            </a:r>
          </a:p>
          <a:p>
            <a:pPr marL="292608" lvl="1" indent="0">
              <a:buNone/>
            </a:pPr>
            <a:r>
              <a:rPr lang="en-GB" dirty="0"/>
              <a:t>B) What type of branch control structure is this program?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Java program that will output the grade of an integer score entered into the program.  70-100 is a </a:t>
            </a:r>
            <a:r>
              <a:rPr lang="en-US" dirty="0" err="1"/>
              <a:t>A</a:t>
            </a:r>
            <a:r>
              <a:rPr lang="en-US" dirty="0"/>
              <a:t>, 60-69 is a B, 50-59 is a C, 45-49 is a D, 40-44 is an E, and 0-39 is a R.  The program should only exit when a value outside these ranges is entered.</a:t>
            </a:r>
          </a:p>
          <a:p>
            <a:pPr marL="292608" lvl="1" indent="0">
              <a:buNone/>
            </a:pPr>
            <a:r>
              <a:rPr lang="en-US" dirty="0"/>
              <a:t>B) What type of loop control structure is this program?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286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Take-home exercise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286F5-7094-4136-8F8B-BF5DD43A2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GB" dirty="0"/>
              <a:t>Write a Java class to implement the guessing game given by the following algorithm (ctrl-click image to enlarge)</a:t>
            </a:r>
          </a:p>
        </p:txBody>
      </p:sp>
      <p:pic>
        <p:nvPicPr>
          <p:cNvPr id="1026" name="Picture 2" descr="guessing algorithm">
            <a:hlinkClick r:id="rId2"/>
            <a:extLst>
              <a:ext uri="{FF2B5EF4-FFF2-40B4-BE49-F238E27FC236}">
                <a16:creationId xmlns:a16="http://schemas.microsoft.com/office/drawing/2014/main" id="{A448FDE6-0A35-49F6-905B-C46B7001B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324" y="2413262"/>
            <a:ext cx="2125473" cy="381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42616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44846-EE23-4B7D-B117-6BD3695F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Sequential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Selection (branch)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Iteration (loop)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1702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44846-EE23-4B7D-B117-6BD3695F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Statements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Commands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Declaration </a:t>
            </a:r>
            <a:r>
              <a:rPr lang="en-US" sz="3600" dirty="0" err="1"/>
              <a:t>e.g</a:t>
            </a:r>
            <a:r>
              <a:rPr lang="en-US" sz="3600" dirty="0"/>
              <a:t>:   </a:t>
            </a:r>
            <a:r>
              <a:rPr lang="en-US" sz="3600" dirty="0" err="1"/>
              <a:t>int</a:t>
            </a:r>
            <a:r>
              <a:rPr lang="en-US" sz="3600" dirty="0"/>
              <a:t> x;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Assignment e.g.  </a:t>
            </a:r>
            <a:r>
              <a:rPr lang="en-US" sz="3600" dirty="0" err="1"/>
              <a:t>int</a:t>
            </a:r>
            <a:r>
              <a:rPr lang="en-US" sz="3600" dirty="0"/>
              <a:t> x=45;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Expressions e.g.  z= </a:t>
            </a:r>
            <a:r>
              <a:rPr lang="en-US" sz="3600" dirty="0" err="1"/>
              <a:t>x+y</a:t>
            </a:r>
            <a:r>
              <a:rPr lang="en-US" sz="3600" dirty="0"/>
              <a:t>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 Method calls e.g. </a:t>
            </a:r>
            <a:r>
              <a:rPr lang="en-US" sz="3600" dirty="0" err="1"/>
              <a:t>Math.sin</a:t>
            </a:r>
            <a:r>
              <a:rPr lang="en-US" sz="3600" dirty="0"/>
              <a:t>(x);</a:t>
            </a:r>
          </a:p>
        </p:txBody>
      </p:sp>
    </p:spTree>
    <p:extLst>
      <p:ext uri="{BB962C8B-B14F-4D97-AF65-F5344CB8AC3E}">
        <p14:creationId xmlns:p14="http://schemas.microsoft.com/office/powerpoint/2010/main" val="3233660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2139808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(Branch) control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8035290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Control structures that are not sequential in nature by default will contain a condition statement.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That is, execution will follow two or more different paths.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Any condition that all paths never lead to previously executed statements is a selection.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However, if any path returns back to a previously executed statement those set of statements are in a loop control.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7798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Unconditional 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Conditional-if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Bi-conditional 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Cascaded-if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Nested-if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Switch statement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919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Unconditional-if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Has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1 Condition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1 Branch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0 cascades</a:t>
            </a:r>
            <a:endParaRPr lang="en-GB" sz="3200" dirty="0"/>
          </a:p>
          <a:p>
            <a:pPr>
              <a:buFont typeface="Wingdings" panose="05000000000000000000" pitchFamily="2" charset="2"/>
              <a:buChar char="v"/>
            </a:pPr>
            <a:endParaRPr lang="en-GB" sz="3200" dirty="0"/>
          </a:p>
        </p:txBody>
      </p:sp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31F95A2F-6915-4743-BD74-35E0E3C163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142" y="2172290"/>
            <a:ext cx="2427916" cy="3370672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5CD9F2-A19B-48B9-B5CA-99B513785913}"/>
              </a:ext>
            </a:extLst>
          </p:cNvPr>
          <p:cNvCxnSpPr/>
          <p:nvPr/>
        </p:nvCxnSpPr>
        <p:spPr>
          <a:xfrm>
            <a:off x="3355942" y="2724346"/>
            <a:ext cx="2950590" cy="32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34CD7A-4A52-45E9-B76C-B1FB404A0E3C}"/>
              </a:ext>
            </a:extLst>
          </p:cNvPr>
          <p:cNvCxnSpPr>
            <a:cxnSpLocks/>
          </p:cNvCxnSpPr>
          <p:nvPr/>
        </p:nvCxnSpPr>
        <p:spPr>
          <a:xfrm>
            <a:off x="3142427" y="3436658"/>
            <a:ext cx="2937862" cy="486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848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Has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1 Condition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2 Branches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0 cascades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>
              <a:buFont typeface="Wingdings" panose="05000000000000000000" pitchFamily="2" charset="2"/>
              <a:buChar char="v"/>
            </a:pPr>
            <a:endParaRPr lang="en-GB" sz="3200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7116AB35-7A5A-45B9-A312-1D5D957E75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80" y="2146831"/>
            <a:ext cx="3566138" cy="2564337"/>
          </a:xfrm>
        </p:spPr>
      </p:pic>
    </p:spTree>
    <p:extLst>
      <p:ext uri="{BB962C8B-B14F-4D97-AF65-F5344CB8AC3E}">
        <p14:creationId xmlns:p14="http://schemas.microsoft.com/office/powerpoint/2010/main" val="3281825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A1965C0ED8D4B93D90EC9097FB304" ma:contentTypeVersion="13" ma:contentTypeDescription="Create a new document." ma:contentTypeScope="" ma:versionID="ad8c00255a362f38b965062bb6973433">
  <xsd:schema xmlns:xsd="http://www.w3.org/2001/XMLSchema" xmlns:xs="http://www.w3.org/2001/XMLSchema" xmlns:p="http://schemas.microsoft.com/office/2006/metadata/properties" xmlns:ns3="cab83b3b-4db3-4a13-8dd4-e60be6d87cf5" xmlns:ns4="c2e86655-d7ed-4420-bc92-1b9547829f54" targetNamespace="http://schemas.microsoft.com/office/2006/metadata/properties" ma:root="true" ma:fieldsID="d47f86c9060cacabc5fb99b2dd628c7d" ns3:_="" ns4:_="">
    <xsd:import namespace="cab83b3b-4db3-4a13-8dd4-e60be6d87cf5"/>
    <xsd:import namespace="c2e86655-d7ed-4420-bc92-1b9547829f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83b3b-4db3-4a13-8dd4-e60be6d87c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86655-d7ed-4420-bc92-1b9547829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174DBE-1AD7-495B-B168-212A7EE723A6}">
  <ds:schemaRefs>
    <ds:schemaRef ds:uri="http://schemas.microsoft.com/office/2006/documentManagement/types"/>
    <ds:schemaRef ds:uri="cab83b3b-4db3-4a13-8dd4-e60be6d87cf5"/>
    <ds:schemaRef ds:uri="c2e86655-d7ed-4420-bc92-1b9547829f54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7A05CC1-FF68-453F-AE9C-352B801514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233C07-2685-44F7-9601-FF64EA49B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83b3b-4db3-4a13-8dd4-e60be6d87cf5"/>
    <ds:schemaRef ds:uri="c2e86655-d7ed-4420-bc92-1b9547829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4857</TotalTime>
  <Words>1374</Words>
  <Application>Microsoft Office PowerPoint</Application>
  <PresentationFormat>On-screen Show (4:3)</PresentationFormat>
  <Paragraphs>193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JetBrains Mono</vt:lpstr>
      <vt:lpstr>Wingdings</vt:lpstr>
      <vt:lpstr>Retrospect</vt:lpstr>
      <vt:lpstr>International study centre</vt:lpstr>
      <vt:lpstr>Outline</vt:lpstr>
      <vt:lpstr>Types of control Structures</vt:lpstr>
      <vt:lpstr>Sequential Statements</vt:lpstr>
      <vt:lpstr>PowerPoint Presentation</vt:lpstr>
      <vt:lpstr>Selection (Branch) control</vt:lpstr>
      <vt:lpstr>Selection types</vt:lpstr>
      <vt:lpstr>Unconditional-if</vt:lpstr>
      <vt:lpstr>Conditional-if</vt:lpstr>
      <vt:lpstr>Bi-Conditional-if</vt:lpstr>
      <vt:lpstr>Cascaded-if</vt:lpstr>
      <vt:lpstr>Branch Example</vt:lpstr>
      <vt:lpstr>PowerPoint Presentation</vt:lpstr>
      <vt:lpstr>Switch-statements</vt:lpstr>
      <vt:lpstr>Conditional Expression</vt:lpstr>
      <vt:lpstr>PowerPoint Presentation</vt:lpstr>
      <vt:lpstr>Nested-if</vt:lpstr>
      <vt:lpstr>Nested-if example</vt:lpstr>
      <vt:lpstr>PowerPoint Presentation</vt:lpstr>
      <vt:lpstr>Iteration (Loop) control</vt:lpstr>
      <vt:lpstr>Loop Structure can have any of the following</vt:lpstr>
      <vt:lpstr>Loop Classes</vt:lpstr>
      <vt:lpstr>Loop characteristics</vt:lpstr>
      <vt:lpstr>Loop Example</vt:lpstr>
      <vt:lpstr>Arrays</vt:lpstr>
      <vt:lpstr>Using arrays</vt:lpstr>
      <vt:lpstr>Exercises</vt:lpstr>
      <vt:lpstr>Take-home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study centre</dc:title>
  <dc:creator>Olaide Olabode (Researcher)</dc:creator>
  <cp:lastModifiedBy>John Alamina</cp:lastModifiedBy>
  <cp:revision>68</cp:revision>
  <dcterms:created xsi:type="dcterms:W3CDTF">2020-03-06T14:36:40Z</dcterms:created>
  <dcterms:modified xsi:type="dcterms:W3CDTF">2020-10-20T00:16:02Z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0x010100062A1965C0ED8D4B93D90EC9097FB304</vt:lpwstr>
  </property>
</Properties>
</file>