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1"/>
  </p:notesMasterIdLst>
  <p:sldIdLst>
    <p:sldId id="256" r:id="rId5"/>
    <p:sldId id="272" r:id="rId6"/>
    <p:sldId id="293" r:id="rId7"/>
    <p:sldId id="288" r:id="rId8"/>
    <p:sldId id="290" r:id="rId9"/>
    <p:sldId id="289" r:id="rId10"/>
    <p:sldId id="279" r:id="rId11"/>
    <p:sldId id="291" r:id="rId12"/>
    <p:sldId id="273" r:id="rId13"/>
    <p:sldId id="278" r:id="rId14"/>
    <p:sldId id="266" r:id="rId15"/>
    <p:sldId id="274" r:id="rId16"/>
    <p:sldId id="277" r:id="rId17"/>
    <p:sldId id="285" r:id="rId18"/>
    <p:sldId id="282" r:id="rId19"/>
    <p:sldId id="276" r:id="rId20"/>
    <p:sldId id="292" r:id="rId21"/>
    <p:sldId id="286" r:id="rId22"/>
    <p:sldId id="281" r:id="rId23"/>
    <p:sldId id="295" r:id="rId24"/>
    <p:sldId id="296" r:id="rId25"/>
    <p:sldId id="280" r:id="rId26"/>
    <p:sldId id="294" r:id="rId27"/>
    <p:sldId id="287" r:id="rId28"/>
    <p:sldId id="284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8A756-45B2-441B-BD26-2888C6C79637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D2C08-AD98-45B5-84F2-FC10CCB114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5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8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ath.hws.edu/eck/cs124/javanotes7/c6/s5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uiswing/components/componentli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</a:t>
            </a:r>
          </a:p>
          <a:p>
            <a:r>
              <a:rPr lang="en-US" b="1" dirty="0"/>
              <a:t>Java </a:t>
            </a:r>
            <a:r>
              <a:rPr lang="en-US" b="1" dirty="0" err="1"/>
              <a:t>gui</a:t>
            </a:r>
            <a:r>
              <a:rPr lang="en-US" b="1" dirty="0"/>
              <a:t> development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63" y="286604"/>
            <a:ext cx="7543800" cy="1450757"/>
          </a:xfrm>
        </p:spPr>
        <p:txBody>
          <a:bodyPr/>
          <a:lstStyle/>
          <a:p>
            <a:r>
              <a:rPr lang="en-GB" dirty="0"/>
              <a:t>Behaviours inherited from the </a:t>
            </a:r>
            <a:r>
              <a:rPr lang="en-GB" dirty="0" err="1"/>
              <a:t>javax.swing.Component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F9F25-3A90-48A9-9016-3CF18E24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54" y="6361195"/>
            <a:ext cx="7543801" cy="420401"/>
          </a:xfrm>
        </p:spPr>
        <p:txBody>
          <a:bodyPr/>
          <a:lstStyle/>
          <a:p>
            <a:r>
              <a:rPr lang="en-GB" dirty="0">
                <a:hlinkClick r:id="rId2"/>
              </a:rPr>
              <a:t>http://math.hws.edu/eck/cs124/javanotes7/c6/s5.html</a:t>
            </a:r>
            <a:r>
              <a:rPr lang="en-GB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FB528A-D58A-4FCE-8D7E-B6CA452D3C83}"/>
              </a:ext>
            </a:extLst>
          </p:cNvPr>
          <p:cNvSpPr txBox="1">
            <a:spLocks/>
          </p:cNvSpPr>
          <p:nvPr/>
        </p:nvSpPr>
        <p:spPr>
          <a:xfrm>
            <a:off x="763570" y="1770317"/>
            <a:ext cx="7980260" cy="4725663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comp.getWidth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comp.getHeight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are functions that give the current size of the component, in pixels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(false)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can be used to enable and disable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There is 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-valued function,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comp.isEnabled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that you can call to discover whether the component is enabled.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comp.setVisible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comp.setVisible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(false)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can be called to hide or show the component.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comp.setFont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(font)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font that is used for text displayed on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comp.setBackground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(color)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comp.setForeground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(color)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 the background and foreground colors for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comp.setOpaque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tells the component that the area occupied by the component should be filled with the component's background color before the content of the component is painted.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comp.setToolTipText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(string)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specified string as a "tool tip" for the component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comp.setPreferredSize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(size)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size at which the component should be displayed, if possible.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4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There are various ways to layout components within a top-level window.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simplest way is by absolute positioning.  The alternative is using a layout manager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These include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Flow Layout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Border Layout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Grid layout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basic layout can be combined together to form complex layouts.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We can use a wireframe diagram to determine how to layout our components and what layouts can be used to achieve a specific design.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4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and Grid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This is the default layout manager for the </a:t>
            </a:r>
            <a:r>
              <a:rPr lang="en-GB" dirty="0" err="1"/>
              <a:t>JPanel</a:t>
            </a:r>
            <a:r>
              <a:rPr lang="en-GB" dirty="0"/>
              <a:t>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</a:t>
            </a:r>
            <a:r>
              <a:rPr lang="en-GB" dirty="0" err="1"/>
              <a:t>JPanel</a:t>
            </a:r>
            <a:r>
              <a:rPr lang="en-GB" dirty="0"/>
              <a:t> class is used to group components together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Flow layout lays out components from left to right and then  top to bottom.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grid layout lays out components in predefined rows and columns of a grid</a:t>
            </a:r>
          </a:p>
        </p:txBody>
      </p:sp>
    </p:spTree>
    <p:extLst>
      <p:ext uri="{BB962C8B-B14F-4D97-AF65-F5344CB8AC3E}">
        <p14:creationId xmlns:p14="http://schemas.microsoft.com/office/powerpoint/2010/main" val="347596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Border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Border Layout is the Default layout for the </a:t>
            </a:r>
            <a:r>
              <a:rPr lang="en-GB" dirty="0" err="1"/>
              <a:t>JFrame</a:t>
            </a:r>
            <a:r>
              <a:rPr lang="en-GB" dirty="0"/>
              <a:t>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Border layout has 5 positions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Top (header) NORTH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Bottom (footer) SOUTH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flush right EAST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flush left WEST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CENTER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default position for the border layout is CENTER</a:t>
            </a:r>
          </a:p>
        </p:txBody>
      </p:sp>
    </p:spTree>
    <p:extLst>
      <p:ext uri="{BB962C8B-B14F-4D97-AF65-F5344CB8AC3E}">
        <p14:creationId xmlns:p14="http://schemas.microsoft.com/office/powerpoint/2010/main" val="22077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802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3C9D-14DC-494C-9002-53AF93CC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956821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Calculator wireframe</a:t>
            </a:r>
          </a:p>
        </p:txBody>
      </p:sp>
      <p:pic>
        <p:nvPicPr>
          <p:cNvPr id="7" name="Content Placeholder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DDE9F19-4F7C-4583-AF18-BDF10BCBC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62" y="2519363"/>
            <a:ext cx="2676525" cy="2676525"/>
          </a:xfr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2F41EB5-BCC4-40A8-92D7-83AB0E8F94F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461158" y="3044861"/>
            <a:ext cx="1794804" cy="812765"/>
          </a:xfrm>
          <a:prstGeom prst="curvedConnector3">
            <a:avLst>
              <a:gd name="adj1" fmla="val 2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897420-DCDE-429D-BAD8-8659A751F9CC}"/>
              </a:ext>
            </a:extLst>
          </p:cNvPr>
          <p:cNvSpPr txBox="1"/>
          <p:nvPr/>
        </p:nvSpPr>
        <p:spPr>
          <a:xfrm>
            <a:off x="1083596" y="2860195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JFrame</a:t>
            </a:r>
            <a:endParaRPr lang="en-GB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97BADCB-7296-4A05-B9B8-F51456857CBE}"/>
              </a:ext>
            </a:extLst>
          </p:cNvPr>
          <p:cNvSpPr/>
          <p:nvPr/>
        </p:nvSpPr>
        <p:spPr>
          <a:xfrm>
            <a:off x="6014301" y="2575925"/>
            <a:ext cx="84841" cy="7023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17CA1-4C4C-4A72-8CD7-F5A64BE53D99}"/>
              </a:ext>
            </a:extLst>
          </p:cNvPr>
          <p:cNvSpPr txBox="1"/>
          <p:nvPr/>
        </p:nvSpPr>
        <p:spPr>
          <a:xfrm>
            <a:off x="6180956" y="2742410"/>
            <a:ext cx="219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BorderLayout.NORTH</a:t>
            </a:r>
            <a:endParaRPr lang="en-GB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5965435-C337-4629-AEDF-01BCC6893D61}"/>
              </a:ext>
            </a:extLst>
          </p:cNvPr>
          <p:cNvSpPr/>
          <p:nvPr/>
        </p:nvSpPr>
        <p:spPr>
          <a:xfrm>
            <a:off x="6014301" y="3429000"/>
            <a:ext cx="84841" cy="14917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6463C-0E86-4562-99C2-1F354D5CA950}"/>
              </a:ext>
            </a:extLst>
          </p:cNvPr>
          <p:cNvSpPr txBox="1"/>
          <p:nvPr/>
        </p:nvSpPr>
        <p:spPr>
          <a:xfrm>
            <a:off x="6180956" y="3957579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BorderLayout.CENTER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DFF006-F346-4EAD-9AE6-203B25AF3A0D}"/>
              </a:ext>
            </a:extLst>
          </p:cNvPr>
          <p:cNvSpPr txBox="1"/>
          <p:nvPr/>
        </p:nvSpPr>
        <p:spPr>
          <a:xfrm>
            <a:off x="3418059" y="5195888"/>
            <a:ext cx="247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JPanel</a:t>
            </a:r>
            <a:r>
              <a:rPr lang="en-GB" dirty="0"/>
              <a:t> group for buttons</a:t>
            </a:r>
          </a:p>
          <a:p>
            <a:pPr algn="ctr"/>
            <a:r>
              <a:rPr lang="en-GB" dirty="0"/>
              <a:t>Using </a:t>
            </a:r>
            <a:r>
              <a:rPr lang="en-GB" dirty="0" err="1"/>
              <a:t>GridLayout</a:t>
            </a:r>
            <a:endParaRPr lang="en-GB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38E94F3-FDFF-447E-81F7-26411C53DE81}"/>
              </a:ext>
            </a:extLst>
          </p:cNvPr>
          <p:cNvSpPr/>
          <p:nvPr/>
        </p:nvSpPr>
        <p:spPr>
          <a:xfrm rot="5400000">
            <a:off x="4486918" y="3983457"/>
            <a:ext cx="185149" cy="22397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AC69268-567A-4891-A80F-4B00D75910F8}"/>
              </a:ext>
            </a:extLst>
          </p:cNvPr>
          <p:cNvSpPr/>
          <p:nvPr/>
        </p:nvSpPr>
        <p:spPr>
          <a:xfrm flipH="1">
            <a:off x="3255962" y="4185500"/>
            <a:ext cx="165966" cy="511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C93014-46B9-45AE-A9BE-A3559FD09B7A}"/>
              </a:ext>
            </a:extLst>
          </p:cNvPr>
          <p:cNvSpPr txBox="1"/>
          <p:nvPr/>
        </p:nvSpPr>
        <p:spPr>
          <a:xfrm>
            <a:off x="2515386" y="4256666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1328410-ADE7-4A89-9D9A-283AAA41F9F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670895" y="2098731"/>
            <a:ext cx="1476140" cy="643679"/>
          </a:xfrm>
          <a:prstGeom prst="curvedConnector3">
            <a:avLst>
              <a:gd name="adj1" fmla="val 98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13EF8D-76B0-4476-B886-F155BDF2C6BC}"/>
              </a:ext>
            </a:extLst>
          </p:cNvPr>
          <p:cNvSpPr txBox="1"/>
          <p:nvPr/>
        </p:nvSpPr>
        <p:spPr>
          <a:xfrm>
            <a:off x="2913957" y="191406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JLabel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39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calculator layout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8315E-7157-44F3-9589-5F4677E92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java.awt.BorderLayout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SimpleCalc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SimpleCalc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//initialise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//create button grid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createButtonGrid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//creating a button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//add contents and show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buttons,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display,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4A27CF-1B83-4934-A39F-81D73530A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39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6035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 mechanism of recovering or gracefully exiting from anticipated runtime errors.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anticipate that in a division may include a denominator of 0, resulting in a  Divide-By-Zero Exception.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anticipate that a file requested by our program to read from may not exist in the operating system file path given, resulting in a File-Not-Found exception.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There are many of such predefined Exception defined by the Java library and we can also define our own exceptions, or use the default Exception class.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Two ways of handling exceptions including either the throws keyword on an encapsulating method or using the try-catch-finally block.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generate predefined or user-defined exceptions using by throwing an exception using the “throw” keyword.</a:t>
            </a:r>
          </a:p>
        </p:txBody>
      </p:sp>
    </p:spTree>
    <p:extLst>
      <p:ext uri="{BB962C8B-B14F-4D97-AF65-F5344CB8AC3E}">
        <p14:creationId xmlns:p14="http://schemas.microsoft.com/office/powerpoint/2010/main" val="116919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58855"/>
            <a:ext cx="4795415" cy="424398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Introduction to GUI development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Setting up an application window</a:t>
            </a:r>
            <a:endParaRPr lang="en-US" sz="20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Component Hierarchy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JButton</a:t>
            </a:r>
            <a:endParaRPr lang="en-U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Labels and </a:t>
            </a:r>
            <a:r>
              <a:rPr lang="en-US" dirty="0" err="1"/>
              <a:t>TextFields</a:t>
            </a:r>
            <a:endParaRPr lang="en-U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Basic Layouts in Java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Event Handling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Exception handling</a:t>
            </a:r>
            <a:endParaRPr lang="en-GB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000" dirty="0"/>
              <a:t> Exercises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Divide-by-zero Exception handling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262432"/>
            <a:ext cx="7543800" cy="3606661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()/x);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395509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19206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B506B909-CB4B-4980-A6AA-6D446EC02C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-4191" r="8029" b="4191"/>
          <a:stretch/>
        </p:blipFill>
        <p:spPr bwMode="auto">
          <a:xfrm>
            <a:off x="3769396" y="2152685"/>
            <a:ext cx="5374604" cy="33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144" y="1845734"/>
            <a:ext cx="3772136" cy="4023360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GUI event is a user activity that the program responds to.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These events are activated by interactions from the user on our components such as clicking a button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event source is a GUI component capable of generating events.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event listener is attached to an event source and is able to perform action based on events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In Java swing, the Listener interface is implemented by the listener to respond to and acquire information about subscribed 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70778-2142-494A-9598-F580C662A453}"/>
              </a:ext>
            </a:extLst>
          </p:cNvPr>
          <p:cNvSpPr txBox="1"/>
          <p:nvPr/>
        </p:nvSpPr>
        <p:spPr>
          <a:xfrm>
            <a:off x="942680" y="6311967"/>
            <a:ext cx="682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Horstmann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C. S., &amp; Cornell, G. (2013). 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Java: Essential Features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(Vol. 1). Pearson Education.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61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33" y="286604"/>
            <a:ext cx="7543800" cy="646331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Calculator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14" y="952106"/>
            <a:ext cx="3772136" cy="5382704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actionPerformed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ActionEvent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getActionCommand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(op){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C5B21-C1AE-47E0-887A-919646C86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7710" y="952108"/>
            <a:ext cx="3703320" cy="5382703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"M+"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"+/-"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683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635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Create an exception handler for the appropriate portion of the Loan Calculator program developed in Lesson 3.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simple Calculator application using </a:t>
            </a:r>
            <a:r>
              <a:rPr lang="en-GB" dirty="0" err="1"/>
              <a:t>javax.swing</a:t>
            </a:r>
            <a:r>
              <a:rPr lang="en-GB" dirty="0"/>
              <a:t> GUI library.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wireframe diagram for the address book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GUI for the address book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(advanced) Complete your address book program by adding the appropriate event handler methods.</a:t>
            </a:r>
          </a:p>
        </p:txBody>
      </p:sp>
    </p:spTree>
    <p:extLst>
      <p:ext uri="{BB962C8B-B14F-4D97-AF65-F5344CB8AC3E}">
        <p14:creationId xmlns:p14="http://schemas.microsoft.com/office/powerpoint/2010/main" val="817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2301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(Advanced)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3107E-BAA4-4555-A388-C5EA097A8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7FAA5C-B8AC-4176-9063-10AA9000B8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1124D1-869B-45EB-BF23-5CAF051FB4F7}"/>
              </a:ext>
            </a:extLst>
          </p:cNvPr>
          <p:cNvSpPr txBox="1">
            <a:spLocks/>
          </p:cNvSpPr>
          <p:nvPr/>
        </p:nvSpPr>
        <p:spPr>
          <a:xfrm>
            <a:off x="822960" y="1096337"/>
            <a:ext cx="7543800" cy="7484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a GUI application for the POS system given by the following class and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25090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5349-9DEB-4BB0-A8FB-0A5C7EF7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GUI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A84B-5D57-4AC3-8DEB-BD1B53D5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GUI is the acronym for Graphical User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The Graphical User Interface employs a WYSIWIG approach.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WYSIWIG-what you see is what you get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User interact with the computer using mini graphical screens called application windows occupying regions of the computer screen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Interactions include pointing, clicking buttons, scrolling, typing into text fields/areas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There are different GUI toolkits in Java including SWT, JavaFX and Swing. 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3301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5349-9DEB-4BB0-A8FB-0A5C7EF7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an application window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A84B-5D57-4AC3-8DEB-BD1B53D5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2" y="1845734"/>
            <a:ext cx="3913538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The java swing library is the basic java GUI library.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Swing has a number of packages.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We will use the following packages.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javax.swing</a:t>
            </a:r>
            <a:r>
              <a:rPr lang="en-GB" sz="2600" dirty="0"/>
              <a:t>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java.awt</a:t>
            </a:r>
            <a:r>
              <a:rPr lang="en-GB" sz="2600" dirty="0"/>
              <a:t>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java.awt.event</a:t>
            </a:r>
            <a:r>
              <a:rPr lang="en-GB" sz="2600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B502A3-76D5-4D98-8584-19B42F083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7722" y="1845736"/>
            <a:ext cx="4413156" cy="4023359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"Using 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setResizable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[]){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547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7306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95843DA-2CB8-43CD-B6D7-C498E960AB6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"/>
          <a:stretch/>
        </p:blipFill>
        <p:spPr bwMode="auto">
          <a:xfrm>
            <a:off x="5062194" y="1955340"/>
            <a:ext cx="2582944" cy="437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Hierarchy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3898CD-55E2-4735-8432-518942F0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684554"/>
            <a:ext cx="3703320" cy="436477"/>
          </a:xfrm>
        </p:spPr>
        <p:txBody>
          <a:bodyPr/>
          <a:lstStyle/>
          <a:p>
            <a:r>
              <a:rPr lang="en-GB" dirty="0"/>
              <a:t>Laying out components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68623B-FD64-455A-B049-6079273A9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3440" y="1684554"/>
            <a:ext cx="3703320" cy="436477"/>
          </a:xfrm>
        </p:spPr>
        <p:txBody>
          <a:bodyPr/>
          <a:lstStyle/>
          <a:p>
            <a:r>
              <a:rPr lang="en-GB" dirty="0"/>
              <a:t>Component inheritance</a:t>
            </a:r>
          </a:p>
        </p:txBody>
      </p:sp>
      <p:pic>
        <p:nvPicPr>
          <p:cNvPr id="1026" name="Picture 2" descr="Containment hierarchy for the TopLeveDemo example's GUI.">
            <a:extLst>
              <a:ext uri="{FF2B5EF4-FFF2-40B4-BE49-F238E27FC236}">
                <a16:creationId xmlns:a16="http://schemas.microsoft.com/office/drawing/2014/main" id="{CA8EB205-FD5F-4B41-A40E-7E5DD48C91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63" y="2984305"/>
            <a:ext cx="3306962" cy="250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7A754A-C088-42B4-85A5-0CEC4DE61D97}"/>
              </a:ext>
            </a:extLst>
          </p:cNvPr>
          <p:cNvSpPr txBox="1"/>
          <p:nvPr/>
        </p:nvSpPr>
        <p:spPr>
          <a:xfrm>
            <a:off x="942680" y="6311967"/>
            <a:ext cx="682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Horstmann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C. S., &amp; Cornell, G. (2013). 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Java: Essential Features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(Vol. 1). Pearson Education.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"Using JFrame2"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setResizable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setDefaultCloseOperation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EXIT_ON_CLOSE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//creating a button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"Just a button"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//add button to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[]){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201168" lvl="1" indent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16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1052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Label and </a:t>
            </a:r>
            <a:r>
              <a:rPr lang="en-GB" dirty="0" err="1"/>
              <a:t>TextField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label and </a:t>
            </a:r>
            <a:r>
              <a:rPr lang="en-GB" dirty="0" err="1"/>
              <a:t>textfield</a:t>
            </a:r>
            <a:r>
              <a:rPr lang="en-GB" dirty="0"/>
              <a:t> can be created using the same process of creating a button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TextField</a:t>
            </a:r>
            <a:r>
              <a:rPr lang="en-GB" dirty="0"/>
              <a:t> is an editable text component for entering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label contains a non-editable text component.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You can see how to work with different components in the java swing library here:  </a:t>
            </a:r>
            <a:r>
              <a:rPr lang="en-GB" dirty="0">
                <a:hlinkClick r:id="rId2"/>
              </a:rPr>
              <a:t>https://docs.oracle.com/javase/tutorial/uiswing/components/componentlist.html</a:t>
            </a:r>
            <a:r>
              <a:rPr lang="en-GB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57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6168</TotalTime>
  <Words>2412</Words>
  <Application>Microsoft Office PowerPoint</Application>
  <PresentationFormat>On-screen Show (4:3)</PresentationFormat>
  <Paragraphs>229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Retrospect</vt:lpstr>
      <vt:lpstr>International study centre</vt:lpstr>
      <vt:lpstr>Outline</vt:lpstr>
      <vt:lpstr>Introduction to GUI Development</vt:lpstr>
      <vt:lpstr>Setting up an application window</vt:lpstr>
      <vt:lpstr>PowerPoint Presentation</vt:lpstr>
      <vt:lpstr>Component Hierarchy</vt:lpstr>
      <vt:lpstr>Button</vt:lpstr>
      <vt:lpstr>PowerPoint Presentation</vt:lpstr>
      <vt:lpstr>Label and TextField</vt:lpstr>
      <vt:lpstr>Behaviours inherited from the javax.swing.Component</vt:lpstr>
      <vt:lpstr>PowerPoint Presentation</vt:lpstr>
      <vt:lpstr>Basic Layouts</vt:lpstr>
      <vt:lpstr>Flow and Grid Layout</vt:lpstr>
      <vt:lpstr>Border Layouts</vt:lpstr>
      <vt:lpstr>PowerPoint Presentation</vt:lpstr>
      <vt:lpstr>Simple Calculator wireframe</vt:lpstr>
      <vt:lpstr>Simple calculator layout</vt:lpstr>
      <vt:lpstr>PowerPoint Presentation</vt:lpstr>
      <vt:lpstr>Exception Handling</vt:lpstr>
      <vt:lpstr>Divide-by-zero Exception handling example</vt:lpstr>
      <vt:lpstr>PowerPoint Presentation</vt:lpstr>
      <vt:lpstr>Event handling</vt:lpstr>
      <vt:lpstr>Simple Calculator events</vt:lpstr>
      <vt:lpstr>PowerPoint Presentation</vt:lpstr>
      <vt:lpstr>Exercises</vt:lpstr>
      <vt:lpstr>Exercise (Advanced)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90</cp:revision>
  <dcterms:created xsi:type="dcterms:W3CDTF">2020-03-06T14:36:40Z</dcterms:created>
  <dcterms:modified xsi:type="dcterms:W3CDTF">2020-10-25T03:14:00Z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