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5143500" cx="9144000"/>
  <p:notesSz cx="6858000" cy="9144000"/>
  <p:embeddedFontLst>
    <p:embeddedFont>
      <p:font typeface="Source Code Pro"/>
      <p:regular r:id="rId69"/>
      <p:bold r:id="rId70"/>
      <p:italic r:id="rId71"/>
      <p:boldItalic r:id="rId72"/>
    </p:embeddedFont>
    <p:embeddedFont>
      <p:font typeface="Source Sans Pro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SourceSansPro-regular.fntdata"/><Relationship Id="rId72" Type="http://schemas.openxmlformats.org/officeDocument/2006/relationships/font" Target="fonts/SourceCodePro-boldItalic.fntdata"/><Relationship Id="rId31" Type="http://schemas.openxmlformats.org/officeDocument/2006/relationships/slide" Target="slides/slide27.xml"/><Relationship Id="rId75" Type="http://schemas.openxmlformats.org/officeDocument/2006/relationships/font" Target="fonts/SourceSansPro-italic.fntdata"/><Relationship Id="rId30" Type="http://schemas.openxmlformats.org/officeDocument/2006/relationships/slide" Target="slides/slide26.xml"/><Relationship Id="rId74" Type="http://schemas.openxmlformats.org/officeDocument/2006/relationships/font" Target="fonts/SourceSansPro-bold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font" Target="fonts/SourceSansPro-bold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SourceCodePro-italic.fntdata"/><Relationship Id="rId70" Type="http://schemas.openxmlformats.org/officeDocument/2006/relationships/font" Target="fonts/SourceCodePro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SourceCodePro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c9fe7b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c9fe7b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71c34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71c34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871c34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871c34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871c34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871c34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871c34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871c34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871c34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871c34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871c34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871c34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871c344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871c344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b8b97b6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b8b97b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871c344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871c344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871c3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871c3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871c344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871c344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6c9fe7b5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6c9fe7b5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871c344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871c344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871c344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871c344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871c344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871c344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871c344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871c344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871c344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871c344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6c9fe7b5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6c9fe7b5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Cannot convert </a:t>
            </a:r>
            <a:r>
              <a:rPr lang="en-GB"/>
              <a:t>characters</a:t>
            </a:r>
            <a:r>
              <a:rPr lang="en-GB"/>
              <a:t> to numbers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871c344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871c344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seen code </a:t>
            </a:r>
            <a:r>
              <a:rPr lang="en-GB"/>
              <a:t>similar</a:t>
            </a:r>
            <a:r>
              <a:rPr lang="en-GB"/>
              <a:t> to this before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871c344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871c344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6c9fe7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6c9fe7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6c9fe7b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6c9fe7b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871c344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871c344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871c34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871c34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871c344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871c344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Iterator allows for automatic updating of the indexes of the list.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871c344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871c344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871c344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871c344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871c344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871c344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6b392d2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6b392d2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871c344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871c344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Removing objects from a list is the main reason for using an Iterator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871c344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f871c344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6c9fe7b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6c9fe7b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f871c344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f871c344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871c344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f871c344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871c344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f871c344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871c344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871c344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f871c344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f871c344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871c344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f871c344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871c344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871c344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871c344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f871c344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871c344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f871c344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871c344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871c344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871c34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871c34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the upper case S. An </a:t>
            </a:r>
            <a:r>
              <a:rPr lang="en-GB"/>
              <a:t>uppercase</a:t>
            </a:r>
            <a:r>
              <a:rPr lang="en-GB"/>
              <a:t> letter at the start of an </a:t>
            </a:r>
            <a:r>
              <a:rPr lang="en-GB"/>
              <a:t>identifier</a:t>
            </a:r>
            <a:r>
              <a:rPr lang="en-GB"/>
              <a:t> tells a Java developer that they are </a:t>
            </a:r>
            <a:r>
              <a:rPr lang="en-GB"/>
              <a:t>working</a:t>
            </a:r>
            <a:r>
              <a:rPr lang="en-GB"/>
              <a:t> </a:t>
            </a:r>
            <a:r>
              <a:rPr lang="en-GB"/>
              <a:t>with</a:t>
            </a:r>
            <a:r>
              <a:rPr lang="en-GB"/>
              <a:t> a class. Starting a variable </a:t>
            </a:r>
            <a:r>
              <a:rPr lang="en-GB"/>
              <a:t>identifier</a:t>
            </a:r>
            <a:r>
              <a:rPr lang="en-GB"/>
              <a:t> with an uppercase letter is wrong as it is misleading to a Java developer.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871c344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f871c344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871c344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871c344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871c344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871c344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f871c344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f871c344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871c344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f871c344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f871c344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f871c344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871c344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f871c344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f871c344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f871c344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f871c344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f871c344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f871c344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f871c344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7c3f3f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7c3f3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871c344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f871c344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f871c344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f871c344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e1e6d1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e1e6d1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97bbd13c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97bbd13c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6ffd18f8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6ffd18f8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871c34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871c34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1e6d1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1e6d1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c9fe7b5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c9fe7b5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363300"/>
            <a:ext cx="85206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11700" y="1099025"/>
            <a:ext cx="373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F3193"/>
                </a:solidFill>
                <a:latin typeface="Cambria"/>
                <a:ea typeface="Cambria"/>
                <a:cs typeface="Cambria"/>
                <a:sym typeface="Cambria"/>
              </a:rPr>
              <a:t>CFS2160: Software Design and Development</a:t>
            </a:r>
            <a:endParaRPr>
              <a:solidFill>
                <a:srgbClr val="2F319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oh-blu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00" y="236700"/>
            <a:ext cx="1545675" cy="8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5810875" y="404817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Steve McGuire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810875" y="426962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s.mcguire@hud.ac.uk</a:t>
            </a:r>
            <a:endParaRPr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EFEFE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61" name="Google Shape;6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EFEFE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EFEFE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➢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SzPts val="2000"/>
              <a:buFont typeface="Source Sans Pro"/>
              <a:buChar char="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EFEFE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EFEFE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EFEFE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EFEFE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EFEFE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Source Sans Pro"/>
              <a:buNone/>
              <a:defRPr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Source Sans Pro"/>
              <a:buNone/>
              <a:defRPr sz="2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➢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en/java/javase/11/docs/api/java.base/java/lang/String.htm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11700" y="2363300"/>
            <a:ext cx="87774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15: Objects All Around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Plus one last loop.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Equality (Integer)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Equality, 2 variables have the same value but  are 2 </a:t>
            </a:r>
            <a:br>
              <a:rPr lang="en-GB"/>
            </a:br>
            <a:r>
              <a:rPr lang="en-GB"/>
              <a:t>unique instances in memory.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Integer a = new Integer(1);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Integer b = new Integer(1);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System.out.println(a.equals(b)); //true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/>
              <a:t>a</a:t>
            </a:r>
            <a:r>
              <a:rPr i="1" lang="en-GB"/>
              <a:t> is equal to but not identical to b.</a:t>
            </a:r>
            <a:endParaRPr i="1"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Equality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common need is to test a variable's value to see if it</a:t>
            </a:r>
            <a:br>
              <a:rPr lang="en-GB"/>
            </a:br>
            <a:r>
              <a:rPr lang="en-GB"/>
              <a:t>equals some value of interest.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a primitive type (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boolean</a:t>
            </a:r>
            <a:r>
              <a:rPr lang="en-GB"/>
              <a:t>), this is easy as long as we remember the "double equals":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if (input == 1) { 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is slightly more complicated with Strings (because they are objects).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is as good a moment as any  to point of that this: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if (input </a:t>
            </a:r>
            <a:r>
              <a:rPr b="1" lang="en-GB" sz="1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1)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is perfectly fine, and is sometimes what is needed.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(It's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here.)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Objects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this very simple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 "Person" is represented by a String and an integer.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Person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String name;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age;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p1 = new Person ("Bob", 35);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p2 = new Person ("Jim", 46);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Objects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this very simple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"Person" is represented by a String and an integer.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These two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Person</a:t>
            </a:r>
            <a:r>
              <a:rPr lang="en-GB"/>
              <a:t> objects are clearly not in any sense equal.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Person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String name;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age;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p1 = new Person ("Bob", 35);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p2 = new Person ("Jim", 46);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Objects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this very simple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"Person" is represented by a String and an integer.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These two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Person</a:t>
            </a:r>
            <a:r>
              <a:rPr lang="en-GB"/>
              <a:t> objects are </a:t>
            </a:r>
            <a:r>
              <a:rPr i="1" lang="en-GB"/>
              <a:t>equal</a:t>
            </a:r>
            <a:r>
              <a:rPr lang="en-GB"/>
              <a:t> in the sense that they contain the same values, but they are not </a:t>
            </a:r>
            <a:r>
              <a:rPr i="1" lang="en-GB"/>
              <a:t>identical</a:t>
            </a:r>
            <a:r>
              <a:rPr lang="en-GB"/>
              <a:t> in that they are different objects </a:t>
            </a:r>
            <a:br>
              <a:rPr lang="en-GB"/>
            </a:br>
            <a:r>
              <a:rPr lang="en-GB"/>
              <a:t>(unique instances in memory). 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Person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String name;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age;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p1 = new Person ("Alf", 56);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p2 = new Person ("Alf", 56);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Objects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this very simple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"Person" is represented by a String and an integer.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These two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Person</a:t>
            </a:r>
            <a:r>
              <a:rPr lang="en-GB"/>
              <a:t> objects are </a:t>
            </a:r>
            <a:r>
              <a:rPr i="1" lang="en-GB"/>
              <a:t>equal</a:t>
            </a:r>
            <a:r>
              <a:rPr lang="en-GB"/>
              <a:t> in the sense that they contain the same values, but they are not </a:t>
            </a:r>
            <a:r>
              <a:rPr i="1" lang="en-GB"/>
              <a:t>identical</a:t>
            </a:r>
            <a:r>
              <a:rPr lang="en-GB"/>
              <a:t> in that they are different objects</a:t>
            </a:r>
            <a:br>
              <a:rPr lang="en-GB"/>
            </a:br>
            <a:r>
              <a:rPr lang="en-GB"/>
              <a:t>(unique instances in memory). </a:t>
            </a:r>
            <a:r>
              <a:rPr lang="en-GB"/>
              <a:t> 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Person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String name;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age;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p1 = new Person ("Alf", 55);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p2 = new Person ("Alf", 56);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Last term we saw how to define comparison for classes like this (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CompareTo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Equality can be defined in much the same way.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Objects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this very simple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"Person" is represented by a String and an integer.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These two Person objects are </a:t>
            </a:r>
            <a:r>
              <a:rPr i="1" lang="en-GB"/>
              <a:t>identical</a:t>
            </a:r>
            <a:r>
              <a:rPr lang="en-GB"/>
              <a:t>.  The two identifiers point to the same instance </a:t>
            </a:r>
            <a:r>
              <a:rPr lang="en-GB"/>
              <a:t>in memory. 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Person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String name;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age;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p1 = new Person ("Alf", 56);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p2 = p1;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Objects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Suppose we have this very simple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"Person" is represented by a String and an integer.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These two Person objects are </a:t>
            </a:r>
            <a:r>
              <a:rPr i="1" lang="en-GB"/>
              <a:t>identical</a:t>
            </a:r>
            <a:r>
              <a:rPr lang="en-GB"/>
              <a:t>.  The two identifiers point to the same instance in memory.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Person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String name;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age;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p1 = new Person ("Alf", 55);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p2 = p1;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Objects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have this very simple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"Person" is represented by a String and an integer.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These two Person objects are </a:t>
            </a:r>
            <a:r>
              <a:rPr i="1" lang="en-GB"/>
              <a:t>identical</a:t>
            </a:r>
            <a:r>
              <a:rPr lang="en-GB"/>
              <a:t>.  The two identifiers point to the same </a:t>
            </a:r>
            <a:r>
              <a:rPr lang="en-GB"/>
              <a:t>instance in memory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(So now changing the values in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r>
              <a:rPr lang="en-GB"/>
              <a:t> will now also change the values in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r>
              <a:rPr lang="en-GB"/>
              <a:t>.)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Person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String name;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age;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p1 = new Person ("Alf", 55);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Person p2 = p1;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we know, Java supports several </a:t>
            </a:r>
            <a:r>
              <a:rPr i="1" lang="en-GB"/>
              <a:t>primitive</a:t>
            </a:r>
            <a:r>
              <a:rPr lang="en-GB"/>
              <a:t> types: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nt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boolean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lang="en-GB"/>
              <a:t>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of these also has a convenient "wrapper class" that does basically the same thing, but in an object-oriented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Wrapper Class adds extra function to a primitive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useful in cases where an object is required.</a:t>
            </a:r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makes sense when you believe that </a:t>
            </a:r>
            <a:r>
              <a:rPr i="1" lang="en-GB"/>
              <a:t>everything</a:t>
            </a:r>
            <a:r>
              <a:rPr lang="en-GB"/>
              <a:t> is an</a:t>
            </a:r>
            <a:br>
              <a:rPr lang="en-GB"/>
            </a:br>
            <a:r>
              <a:rPr lang="en-GB"/>
              <a:t>o</a:t>
            </a:r>
            <a:r>
              <a:rPr lang="en-GB"/>
              <a:t>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But, there are things that are not objects -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boolean </a:t>
            </a:r>
            <a:r>
              <a:rPr lang="en-GB"/>
              <a:t>(</a:t>
            </a:r>
            <a:r>
              <a:rPr i="1" lang="en-GB"/>
              <a:t>primitive types</a:t>
            </a:r>
            <a:r>
              <a:rPr lang="en-GB"/>
              <a:t>)</a:t>
            </a:r>
            <a:r>
              <a:rPr lang="en-GB"/>
              <a:t> - and some of Java's heritage that lurks behind the scenes.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Today we will fill in some of the details that will explain this.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will have noticed that int and </a:t>
            </a:r>
            <a:r>
              <a:rPr lang="en-GB"/>
              <a:t>Integer</a:t>
            </a:r>
            <a:r>
              <a:rPr lang="en-GB"/>
              <a:t> are </a:t>
            </a:r>
            <a:br>
              <a:rPr lang="en-GB"/>
            </a:br>
            <a:r>
              <a:rPr lang="en-GB"/>
              <a:t>Interchangeable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can declare an Integer and use it like an int.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Conversion between corresponding classes and </a:t>
            </a:r>
            <a:r>
              <a:rPr lang="en-GB"/>
              <a:t>primitives</a:t>
            </a:r>
            <a:r>
              <a:rPr lang="en-GB"/>
              <a:t> is usually automatic: called </a:t>
            </a:r>
            <a:r>
              <a:rPr i="1" lang="en-GB"/>
              <a:t>autoboxing</a:t>
            </a:r>
            <a:r>
              <a:rPr lang="en-GB"/>
              <a:t> and </a:t>
            </a:r>
            <a:r>
              <a:rPr i="1" lang="en-GB"/>
              <a:t>unboxing</a:t>
            </a:r>
            <a:r>
              <a:rPr lang="en-GB"/>
              <a:t>.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Integer a = 10; //the wrapper class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 b = 5; // the primitive type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System.out.println(a + b);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wrapper class for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GB"/>
              <a:t> is called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Integer</a:t>
            </a:r>
            <a:r>
              <a:rPr lang="en-GB"/>
              <a:t>.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Integer i = 10;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wrapper class for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GB"/>
              <a:t> is called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Integer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If the value is used in a context of a primitive type, it is </a:t>
            </a:r>
            <a:r>
              <a:rPr i="1" lang="en-GB"/>
              <a:t>unboxed</a:t>
            </a:r>
            <a:r>
              <a:rPr lang="en-GB"/>
              <a:t>:</a:t>
            </a:r>
            <a:endParaRPr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Integer i = 10;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++;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System.out.println(i);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wrapper class for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GB"/>
              <a:t> is called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Integer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the value is used in a context of a primitive type, it is </a:t>
            </a:r>
            <a:r>
              <a:rPr i="1" lang="en-GB"/>
              <a:t>unboxed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a wrapper class is assigned a primitive value, it is </a:t>
            </a:r>
            <a:r>
              <a:rPr i="1" lang="en-GB"/>
              <a:t>autoboxed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Integer class has methods that allow extra functionality.</a:t>
            </a:r>
            <a:endParaRPr/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6" name="Google Shape;246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Integer j = 10;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if (j.equals (10))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// Code executes.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common use case is to convert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-GB"/>
              <a:t> (entered from the keyboard, say) into a numerical value.</a:t>
            </a:r>
            <a:endParaRPr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4" name="Google Shape;25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Scanner in = new Scanner (System.in);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System.out.print ("Enter a Number: ");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String entered = in.nextLine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Integer num = Integer.parseInt (entered);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num *= 2;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System.out.println (num);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common use case is to convert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-GB"/>
              <a:t> (entered from the keyboard, say) into a numerical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the conversion fails, an Exception will be generated, so we can check if the user did enter a number.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have touched on Exceptions as has Gary, we shall look in greater detail.</a:t>
            </a:r>
            <a:endParaRPr/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Scanner in = new Scanner (System.in);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System.out.print ("Enter a Number: ");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String entered = in.nextLine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Integer num = Integer.parseInt (entered);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num *= 2;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System.out.println (num);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 and Exceptions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 must be taken when using the methods provided </a:t>
            </a:r>
            <a:br>
              <a:rPr lang="en-GB"/>
            </a:br>
            <a:r>
              <a:rPr lang="en-GB"/>
              <a:t>by a Wrapper Class.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may be </a:t>
            </a:r>
            <a:r>
              <a:rPr lang="en-GB"/>
              <a:t>occasions</a:t>
            </a:r>
            <a:r>
              <a:rPr lang="en-GB"/>
              <a:t> when you use a method to </a:t>
            </a:r>
            <a:r>
              <a:rPr i="1" lang="en-GB"/>
              <a:t>parse </a:t>
            </a:r>
            <a:r>
              <a:rPr lang="en-GB"/>
              <a:t>a variable from one data type to another.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If there is a mismatch in the types then an exception will be thrown.</a:t>
            </a:r>
            <a:endParaRPr/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Scanner in = new Scanner (System.in);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System.out.print ("Enter a Number: ");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String entered = in.nextLine ();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latin typeface="Source Code Pro"/>
                <a:ea typeface="Source Code Pro"/>
                <a:cs typeface="Source Code Pro"/>
                <a:sym typeface="Source Code Pro"/>
              </a:rPr>
              <a:t>try {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  Integer num = Integer.parseInt (entered);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  num *= 2;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  System.out.println (num);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latin typeface="Source Code Pro"/>
                <a:ea typeface="Source Code Pro"/>
                <a:cs typeface="Source Code Pro"/>
                <a:sym typeface="Source Code Pro"/>
              </a:rPr>
              <a:t>catch (NumberFormatException e) {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Source Code Pro"/>
                <a:ea typeface="Source Code Pro"/>
                <a:cs typeface="Source Code Pro"/>
                <a:sym typeface="Source Code Pro"/>
              </a:rPr>
              <a:t>  System.out.println ("Enter a Number!");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familiar with </a:t>
            </a:r>
            <a:r>
              <a:rPr i="1" lang="en-GB"/>
              <a:t>iteration</a:t>
            </a:r>
            <a:r>
              <a:rPr lang="en-GB"/>
              <a:t>:</a:t>
            </a:r>
            <a:endParaRPr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Looping a collection to find a matching </a:t>
            </a:r>
            <a:r>
              <a:rPr lang="en-GB"/>
              <a:t>object</a:t>
            </a:r>
            <a:r>
              <a:rPr lang="en-GB"/>
              <a:t>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Listing all the entries in a collection.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have met </a:t>
            </a:r>
            <a:r>
              <a:rPr i="1" lang="en-GB"/>
              <a:t>determinate </a:t>
            </a:r>
            <a:r>
              <a:rPr lang="en-GB"/>
              <a:t>and </a:t>
            </a:r>
            <a:r>
              <a:rPr i="1" lang="en-GB"/>
              <a:t>indeterminate</a:t>
            </a:r>
            <a:r>
              <a:rPr lang="en-GB"/>
              <a:t> iteration, along with the Java code to achieve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There is one further (object-oriented) alternative … </a:t>
            </a:r>
            <a:endParaRPr/>
          </a:p>
        </p:txBody>
      </p:sp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Primitive Types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before programming languages existed, </a:t>
            </a:r>
            <a:br>
              <a:rPr lang="en-GB"/>
            </a:br>
            <a:r>
              <a:rPr lang="en-GB"/>
              <a:t>Mathematicians were using </a:t>
            </a:r>
            <a:r>
              <a:rPr i="1" lang="en-GB"/>
              <a:t>data types</a:t>
            </a:r>
            <a:r>
              <a:rPr lang="en-GB"/>
              <a:t>.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Int, float, bool</a:t>
            </a:r>
            <a:r>
              <a:rPr lang="en-GB"/>
              <a:t> would all </a:t>
            </a:r>
            <a:r>
              <a:rPr lang="en-GB"/>
              <a:t>have</a:t>
            </a:r>
            <a:r>
              <a:rPr lang="en-GB"/>
              <a:t> been things they were familiar with.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OO programming, we will often want to perform tasks with data that a primitive type does not allow.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where the </a:t>
            </a:r>
            <a:r>
              <a:rPr i="1" lang="en-GB"/>
              <a:t>Wrapper Class</a:t>
            </a:r>
            <a:r>
              <a:rPr lang="en-GB"/>
              <a:t> come into play.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familiar with </a:t>
            </a:r>
            <a:r>
              <a:rPr i="1" lang="en-GB"/>
              <a:t>iteration</a:t>
            </a:r>
            <a:r>
              <a:rPr lang="en-GB"/>
              <a:t>:</a:t>
            </a:r>
            <a:endParaRPr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Looping a collection to find a matching object.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Listing all the entries in a collection.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have met </a:t>
            </a:r>
            <a:r>
              <a:rPr i="1" lang="en-GB"/>
              <a:t>determinate </a:t>
            </a:r>
            <a:r>
              <a:rPr lang="en-GB"/>
              <a:t>and </a:t>
            </a:r>
            <a:r>
              <a:rPr i="1" lang="en-GB"/>
              <a:t>indeterminate</a:t>
            </a:r>
            <a:r>
              <a:rPr lang="en-GB"/>
              <a:t> iteration, along with the Java code to achieve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There is one further (object-oriented) alternative … </a:t>
            </a:r>
            <a:endParaRPr/>
          </a:p>
        </p:txBody>
      </p:sp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Determinate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describes when we know how many times to loop (through an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 Indeterminate is for when we do not know (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while true loop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Iterator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Collections have an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iterator</a:t>
            </a:r>
            <a:r>
              <a:rPr lang="en-GB"/>
              <a:t>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returns an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Iterator</a:t>
            </a:r>
            <a:r>
              <a:rPr lang="en-GB"/>
              <a:t>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Iterator</a:t>
            </a:r>
            <a:r>
              <a:rPr lang="en-GB"/>
              <a:t> class has three methods: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Font typeface="Source Code Pro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boolean hasNext 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 next 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void remove ()</a:t>
            </a:r>
            <a:endParaRPr/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Iterator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//create an iterator object from our ArrayList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Iterator &lt;ElementType&gt; it = myCollection.iterator ();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while (it.hasNext ())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// Call it.next () to get the next object.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// Do something with that object.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Iterator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//create an iterator object from our ArrayList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Iterator &lt;ElementType&gt; it = myCollection.iterator ();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while (it.hasNext ())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// Call it.next () to get the next object.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// Do something with that object.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3" name="Google Shape;313;p45"/>
          <p:cNvSpPr/>
          <p:nvPr/>
        </p:nvSpPr>
        <p:spPr>
          <a:xfrm>
            <a:off x="4968225" y="2611475"/>
            <a:ext cx="3646800" cy="210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iterator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is an object that can iterate through a collection.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is very much like a for-each loop. A for-each loop in most cases is better. Use Iterator when you need to remove an object from a Collection.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Iterating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So, given a simple class representing "Jobs" in a "to-do" application.</a:t>
            </a:r>
            <a:endParaRPr/>
          </a:p>
        </p:txBody>
      </p:sp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1" name="Google Shape;321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Job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String title;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priority;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boolean finished;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Iterating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given a simple class representing "Jobs" in a "to-do"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And another that represents the list of jobs to do.</a:t>
            </a:r>
            <a:endParaRPr/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9" name="Google Shape;329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Job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String title;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priority;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boolean finished;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ublic class ToDoList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private ArrayList &lt;Job&gt; jobs;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Iterating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given a simple class representing "Jobs" in a "to-do"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another that represents the list of jobs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 iterator can be used to print out all the jobs.</a:t>
            </a:r>
            <a:endParaRPr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7" name="Google Shape;337;p48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listAllJobs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Iterator &lt;Job&gt; it = jobs.iterator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while (it.hasNext ())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Job j = it.next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System.out.println (j);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Iterating</a:t>
            </a:r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given a simple class representing "Jobs" in a "to-do"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another that represents the list of jobs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Or to purge (remove, delete) all the completed jobs.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5" name="Google Shape;345;p49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listAllJobs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Iterator &lt;Job&gt; it = jobs.iterator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while (it.hasNext ())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Job j = it.next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if (j.isFinished ())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it.remove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Iterating</a:t>
            </a:r>
            <a:endParaRPr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given a simple class representing "Jobs" in a "to-do"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another that represents the list of jobs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Or to purge (remove, delete) all the completed jobs.</a:t>
            </a:r>
            <a:endParaRPr/>
          </a:p>
        </p:txBody>
      </p:sp>
      <p:sp>
        <p:nvSpPr>
          <p:cNvPr id="352" name="Google Shape;35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3" name="Google Shape;353;p50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listAllJobs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Iterator &lt;Job&gt; it = jobs.iterator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while (it.hasNext ())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Job j = it.next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 (j.isFinished ())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t.remove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4" name="Google Shape;354;p50"/>
          <p:cNvSpPr/>
          <p:nvPr/>
        </p:nvSpPr>
        <p:spPr>
          <a:xfrm>
            <a:off x="445650" y="3171300"/>
            <a:ext cx="3646800" cy="160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Iterator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Object automatically updates the references to the objects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contained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within when an item is added or removed.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Collections: Arrays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Java provides a rich set of "Collections".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(So do many other modern languages.)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 array is an older collection type, still available in Java, and worth knowing about because it is ubiquitous.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Arrays exist in C (and C++) and Java follows much the same syntax.</a:t>
            </a:r>
            <a:endParaRPr/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Primitive Types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Long before programming languages existed, </a:t>
            </a:r>
            <a:br>
              <a:rPr lang="en-GB"/>
            </a:br>
            <a:r>
              <a:rPr lang="en-GB"/>
              <a:t>Mathematicians were using </a:t>
            </a:r>
            <a:r>
              <a:rPr i="1" lang="en-GB"/>
              <a:t>data types</a:t>
            </a:r>
            <a:r>
              <a:rPr lang="en-GB"/>
              <a:t>.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Int, float, bool</a:t>
            </a:r>
            <a:r>
              <a:rPr lang="en-GB"/>
              <a:t> would all have been things they were familiar with.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 OO programming, we will often want to perform tasks with data that a primitive type does not allow.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where the </a:t>
            </a:r>
            <a:r>
              <a:rPr i="1" lang="en-GB"/>
              <a:t>Wrapper Class</a:t>
            </a:r>
            <a:r>
              <a:rPr lang="en-GB"/>
              <a:t> come into play.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We shall take a closer look at Wrapper Classes later in the lecture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Collections: Arrays</a:t>
            </a:r>
            <a:endParaRPr/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provides a rich set of "Collections".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(So do many other modern languages.)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array is an older collection type, still available in Java, and worth knowing about because it is ubiquitous.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Arrays exist in C (and C++) and Java follows much the same syntax.</a:t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52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Python doesn't really have arrays (Lists are a bit like them), but there will always be something array-like in any language.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Collections: Arrays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provides a rich set of "Collections".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(So do many other modern languages.)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array is an older collection type, still available in Java, and worth knowing about because it is ubiquitous.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Arrays exist in C (and C++) and Java follows much the same syntax.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7" name="Google Shape;377;p53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Most of the time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(or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) are what you need in Java, but there is one case where an old-style array can be useful.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Fixed-size Collections</a:t>
            </a:r>
            <a:endParaRPr/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Sometimes the maximum collection size can be </a:t>
            </a:r>
            <a:br>
              <a:rPr lang="en-GB"/>
            </a:br>
            <a:r>
              <a:rPr lang="en-GB"/>
              <a:t>predetermined.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special fixed-size collection type is available: an </a:t>
            </a:r>
            <a:r>
              <a:rPr i="1" lang="en-GB"/>
              <a:t>array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Unlike the flexible </a:t>
            </a:r>
            <a:r>
              <a:rPr i="1" lang="en-GB"/>
              <a:t>List</a:t>
            </a:r>
            <a:r>
              <a:rPr lang="en-GB"/>
              <a:t> collections, arrays can store object references or primitive-type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Arrays use a special syntax.</a:t>
            </a:r>
            <a:endParaRPr/>
          </a:p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Fixed-size Collections</a:t>
            </a:r>
            <a:endParaRPr/>
          </a:p>
        </p:txBody>
      </p:sp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the maximum collection size can be </a:t>
            </a:r>
            <a:br>
              <a:rPr lang="en-GB"/>
            </a:br>
            <a:r>
              <a:rPr lang="en-GB"/>
              <a:t>predetermined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special fixed-size collection type is available: an </a:t>
            </a:r>
            <a:r>
              <a:rPr i="1" lang="en-GB"/>
              <a:t>array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Unlike the flexible </a:t>
            </a:r>
            <a:r>
              <a:rPr i="1" lang="en-GB"/>
              <a:t>List</a:t>
            </a:r>
            <a:r>
              <a:rPr lang="en-GB"/>
              <a:t> collections, arrays can store object references or primitive-type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Arrays use a special syntax.</a:t>
            </a:r>
            <a:endParaRPr/>
          </a:p>
        </p:txBody>
      </p:sp>
      <p:sp>
        <p:nvSpPr>
          <p:cNvPr id="391" name="Google Shape;39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2" name="Google Shape;392;p55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If you want an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of integers, you actually need an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Integer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Fixed-size Collections</a:t>
            </a:r>
            <a:endParaRPr/>
          </a:p>
        </p:txBody>
      </p:sp>
      <p:sp>
        <p:nvSpPr>
          <p:cNvPr id="398" name="Google Shape;39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the maximum collection size can be </a:t>
            </a:r>
            <a:br>
              <a:rPr lang="en-GB"/>
            </a:br>
            <a:r>
              <a:rPr lang="en-GB"/>
              <a:t>predetermined.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special fixed-size collection type is available: an </a:t>
            </a:r>
            <a:r>
              <a:rPr i="1" lang="en-GB"/>
              <a:t>array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Unlike the flexible </a:t>
            </a:r>
            <a:r>
              <a:rPr i="1" lang="en-GB"/>
              <a:t>List</a:t>
            </a:r>
            <a:r>
              <a:rPr lang="en-GB"/>
              <a:t> collections, arrays can store object references or primitive-type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Arrays use a special syntax.</a:t>
            </a:r>
            <a:endParaRPr/>
          </a:p>
        </p:txBody>
      </p:sp>
      <p:sp>
        <p:nvSpPr>
          <p:cNvPr id="399" name="Google Shape;39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0" name="Google Shape;400;p56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is not valid: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ArrayList &lt;int&gt; marks;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is valid: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ArrayList &lt;Integer&gt; marks;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sp>
        <p:nvSpPr>
          <p:cNvPr id="406" name="Google Shape;40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wanted to store the number of hits to a website over 24 hours.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Say we have some logs and need to analyse them.</a:t>
            </a:r>
            <a:endParaRPr/>
          </a:p>
        </p:txBody>
      </p:sp>
      <p:sp>
        <p:nvSpPr>
          <p:cNvPr id="407" name="Google Shape;40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8" name="Google Shape;408;p57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wanted to store the number of hits to a website over 24 hours.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 array can be used here because we want to store a fixed amount of a primitive type.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58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LogAnalyzer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[] hourCounts;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sp>
        <p:nvSpPr>
          <p:cNvPr id="422" name="Google Shape;422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wanted to store the number of hits to a website over 24 hours.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array can be used here because we want to store a fixed amount of a primitive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It's created in the constructor.</a:t>
            </a:r>
            <a:endParaRPr/>
          </a:p>
        </p:txBody>
      </p:sp>
      <p:sp>
        <p:nvSpPr>
          <p:cNvPr id="423" name="Google Shape;42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4" name="Google Shape;424;p59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LogAnalyzer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[] hourCounts;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ublic LogAnalyzer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hourCounts = new int [24];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wanted to store the number of hits to a website over 24 hours.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array can be used here because we want to store a fixed number of a primitive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can be visualised like this.</a:t>
            </a:r>
            <a:endParaRPr/>
          </a:p>
        </p:txBody>
      </p:sp>
      <p:sp>
        <p:nvSpPr>
          <p:cNvPr id="431" name="Google Shape;43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2" name="Google Shape;432;p60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LogAnalyzer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int [] hourCounts;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public LogAnalyzer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hourCounts = new int [24];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bj.png" id="433" name="Google Shape;43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100" y="3408225"/>
            <a:ext cx="3774350" cy="15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an Array</a:t>
            </a:r>
            <a:endParaRPr/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Elements in the array are referenced using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-GB"/>
              <a:t>.</a:t>
            </a:r>
            <a:endParaRPr/>
          </a:p>
        </p:txBody>
      </p:sp>
      <p:sp>
        <p:nvSpPr>
          <p:cNvPr id="440" name="Google Shape;44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1" name="Google Shape;441;p61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[1]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tring</a:t>
            </a:r>
            <a:r>
              <a:rPr lang="en-GB"/>
              <a:t> is, as we know, a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defined in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java.lang</a:t>
            </a:r>
            <a:r>
              <a:rPr lang="en-GB"/>
              <a:t> package and  is part of the Java core.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All the details are in the docs.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https://docs.oracle.com/en/java/javase/11/docs/api/java.base/java/lang/String.html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an Array</a:t>
            </a:r>
            <a:endParaRPr/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Elements in the array are referenced using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Elements can be used just like any other variable.</a:t>
            </a:r>
            <a:endParaRPr/>
          </a:p>
        </p:txBody>
      </p:sp>
      <p:sp>
        <p:nvSpPr>
          <p:cNvPr id="448" name="Google Shape;44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62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[1]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[1] = 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[3] ++;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adjusted = hourCounts [8] - 3;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an Array</a:t>
            </a:r>
            <a:endParaRPr/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Elements in the array are referenced using [].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Elements can be used just like any other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value in the brackets is the </a:t>
            </a:r>
            <a:r>
              <a:rPr i="1" lang="en-GB"/>
              <a:t>index</a:t>
            </a:r>
            <a:r>
              <a:rPr lang="en-GB"/>
              <a:t>.  It can be a variable too.</a:t>
            </a:r>
            <a:endParaRPr/>
          </a:p>
        </p:txBody>
      </p:sp>
      <p:sp>
        <p:nvSpPr>
          <p:cNvPr id="456" name="Google Shape;45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7" name="Google Shape;457;p63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[1]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[1] = 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[3] ++;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adjusted = hourCounts [8] - 3;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int busy = 7;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System.out.println (hourCounts [busy]);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an Array</a:t>
            </a:r>
            <a:endParaRPr/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Elements in the array are referenced using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Elements can be used just like any other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value in the brackets is the </a:t>
            </a:r>
            <a:r>
              <a:rPr i="1" lang="en-GB"/>
              <a:t>index</a:t>
            </a:r>
            <a:r>
              <a:rPr lang="en-GB"/>
              <a:t>.  It can be a variable too.</a:t>
            </a:r>
            <a:endParaRPr/>
          </a:p>
        </p:txBody>
      </p:sp>
      <p:sp>
        <p:nvSpPr>
          <p:cNvPr id="464" name="Google Shape;46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5" name="Google Shape;465;p64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[1]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[1] = 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hourCounts [3] ++;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adjusted = hourCounts [8] - 3;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int busy = 7;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System.out.println (hourCounts [busy]);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6" name="Google Shape;466;p64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As we might expect, the lowest index is zero.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The highest index is therefore one less that the array's size.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an Array</a:t>
            </a:r>
            <a:endParaRPr/>
          </a:p>
        </p:txBody>
      </p:sp>
      <p:sp>
        <p:nvSpPr>
          <p:cNvPr id="472" name="Google Shape;472;p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often a good idea to store the size of the array in a constant.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Suppose we want to find the mean of six marks on a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would work, but is a </a:t>
            </a:r>
            <a:r>
              <a:rPr i="1" lang="en-GB"/>
              <a:t>bad thing</a:t>
            </a:r>
            <a:r>
              <a:rPr lang="en-GB"/>
              <a:t> to do.</a:t>
            </a:r>
            <a:endParaRPr/>
          </a:p>
        </p:txBody>
      </p:sp>
      <p:sp>
        <p:nvSpPr>
          <p:cNvPr id="473" name="Google Shape;47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4" name="Google Shape;474;p65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arks = new int [6];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an Array</a:t>
            </a:r>
            <a:endParaRPr/>
          </a:p>
        </p:txBody>
      </p:sp>
      <p:sp>
        <p:nvSpPr>
          <p:cNvPr id="480" name="Google Shape;480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often a good idea to store the size of the array in a constant.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Suppose we want to find the mean of six marks on a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would work, but is a </a:t>
            </a:r>
            <a:r>
              <a:rPr i="1" lang="en-GB"/>
              <a:t>bad thing</a:t>
            </a:r>
            <a:r>
              <a:rPr lang="en-GB"/>
              <a:t>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is much better, because we can now easily change the number of marks.</a:t>
            </a:r>
            <a:endParaRPr/>
          </a:p>
        </p:txBody>
      </p:sp>
      <p:sp>
        <p:nvSpPr>
          <p:cNvPr id="481" name="Google Shape;48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2" name="Google Shape;482;p66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inal int NUMBER_OF_MARKS = 6;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marks = new int [NUMBER_OF_MARKS];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an Array</a:t>
            </a:r>
            <a:endParaRPr/>
          </a:p>
        </p:txBody>
      </p:sp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often a good idea to store the size of the array in a constant.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Suppose we want to find the mean of six marks on a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would work, but is a </a:t>
            </a:r>
            <a:r>
              <a:rPr i="1" lang="en-GB"/>
              <a:t>bad thing</a:t>
            </a:r>
            <a:r>
              <a:rPr lang="en-GB"/>
              <a:t>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is much better, because we can now easily change the number of marks.</a:t>
            </a:r>
            <a:endParaRPr/>
          </a:p>
        </p:txBody>
      </p:sp>
      <p:sp>
        <p:nvSpPr>
          <p:cNvPr id="489" name="Google Shape;48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0" name="Google Shape;490;p67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final int NUMBER_OF_MARKS = 6;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marks = new int [NUMBER_OF_MARKS];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1" name="Google Shape;491;p67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To see why, we need to meet the final type of loop.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through</a:t>
            </a:r>
            <a:r>
              <a:rPr lang="en-GB"/>
              <a:t> an Array</a:t>
            </a:r>
            <a:endParaRPr/>
          </a:p>
        </p:txBody>
      </p:sp>
      <p:sp>
        <p:nvSpPr>
          <p:cNvPr id="497" name="Google Shape;497;p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two variations of the for loop: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for-each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"for loop" is often used to iterate a fixed number of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often used to iterate over every element of an array 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9" name="Google Shape;499;p68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final int NUMBER_OF_MARKS = 6;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marks = new int [NUMBER_OF_MARKS];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through an Array</a:t>
            </a:r>
            <a:endParaRPr/>
          </a:p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two variations of the for loop: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for-each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"for loop" is often used to iterate a fixed number of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often used to iterate over every element of an array 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7" name="Google Shape;507;p69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final int NUMBER_OF_MARKS = 6;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marks = new int [NUMBER_OF_MARKS];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69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Here we will want to iterate </a:t>
            </a:r>
            <a:r>
              <a:rPr lang="en-GB" sz="1800" strike="sngStrike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NUMBER_OF_MARKS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times.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through an Array</a:t>
            </a:r>
            <a:endParaRPr/>
          </a:p>
        </p:txBody>
      </p:sp>
      <p:sp>
        <p:nvSpPr>
          <p:cNvPr id="514" name="Google Shape;514;p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two variations of the for loop: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for-each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"for loop" is often used to iterate a fixed number of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often used to iterate over every element of an array 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p70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final int NUMBER_OF_MARKS = 6;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marks = new int [NUMBER_OF_MARKS];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7" name="Google Shape;517;p70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loop can always be written as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loop.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It's basically a shorthand for a very common case.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through an Array</a:t>
            </a:r>
            <a:endParaRPr/>
          </a:p>
        </p:txBody>
      </p:sp>
      <p:sp>
        <p:nvSpPr>
          <p:cNvPr id="523" name="Google Shape;523;p71"/>
          <p:cNvSpPr txBox="1"/>
          <p:nvPr>
            <p:ph idx="1" type="body"/>
          </p:nvPr>
        </p:nvSpPr>
        <p:spPr>
          <a:xfrm>
            <a:off x="311700" y="1152475"/>
            <a:ext cx="42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for loop is defined like so: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or (initial; condition; post-action) {</a:t>
            </a:r>
            <a:b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// Statements</a:t>
            </a:r>
            <a:b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Which is identical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initial;</a:t>
            </a:r>
            <a:b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while (condition) {</a:t>
            </a:r>
            <a:b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// Statements</a:t>
            </a:r>
            <a:b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post-action;</a:t>
            </a:r>
            <a:b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5" name="Google Shape;525;p71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final int NUMBER_OF_MARKS = 6;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marks = new int [NUMBER_OF_MARKS];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Equality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common need is to test a variable's value to see if it</a:t>
            </a:r>
            <a:br>
              <a:rPr lang="en-GB"/>
            </a:br>
            <a:r>
              <a:rPr lang="en-GB"/>
              <a:t>e</a:t>
            </a:r>
            <a:r>
              <a:rPr lang="en-GB"/>
              <a:t>quals some value of interest.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a primitive type (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boolean</a:t>
            </a:r>
            <a:r>
              <a:rPr lang="en-GB"/>
              <a:t>), this is easy as long as we remember the "double equals":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f (input == 1) { 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is slightly more </a:t>
            </a:r>
            <a:r>
              <a:rPr lang="en-GB"/>
              <a:t>complicated</a:t>
            </a:r>
            <a:r>
              <a:rPr lang="en-GB"/>
              <a:t> with Strings (because they are objects).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through an Array</a:t>
            </a:r>
            <a:endParaRPr/>
          </a:p>
        </p:txBody>
      </p:sp>
      <p:sp>
        <p:nvSpPr>
          <p:cNvPr id="531" name="Google Shape;531;p72"/>
          <p:cNvSpPr txBox="1"/>
          <p:nvPr>
            <p:ph idx="1" type="body"/>
          </p:nvPr>
        </p:nvSpPr>
        <p:spPr>
          <a:xfrm>
            <a:off x="311700" y="1152475"/>
            <a:ext cx="42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It's probably easier to see with an example.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3" name="Google Shape;533;p72"/>
          <p:cNvSpPr txBox="1"/>
          <p:nvPr>
            <p:ph idx="2" type="body"/>
          </p:nvPr>
        </p:nvSpPr>
        <p:spPr>
          <a:xfrm>
            <a:off x="4832400" y="11524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final int NUMBER_OF_MARKS = 6;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marks = new int [NUMBER_OF_MARKS];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or (int i = 0; i &lt; 6; i ++)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// Process the i'th element.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Mark</a:t>
            </a:r>
            <a:endParaRPr/>
          </a:p>
        </p:txBody>
      </p:sp>
      <p:sp>
        <p:nvSpPr>
          <p:cNvPr id="539" name="Google Shape;539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Scanner in = new Scanner (System.in);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int [] marks;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marks = new int [NUMBER_OF_MARKS];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	   // read in 6 times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for (int i = 0; i &lt; NUMBER_OF_MARKS; i ++)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System.out.print ("Enter a Mark: ");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marks [i] = in.nextInt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	   // loop 6 times to sun the total of array contents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int totalMarks = 0;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for (int i = 0; i &lt; NUMBER_OF_MARKS; i ++)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totalMarks += marks [i];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System.out.println ("Average Mark: " + totalMarks / (NUMBER_OF_MARKS * 1.0));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0" name="Google Shape;54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Assessment</a:t>
            </a:r>
            <a:endParaRPr/>
          </a:p>
        </p:txBody>
      </p:sp>
      <p:sp>
        <p:nvSpPr>
          <p:cNvPr id="546" name="Google Shape;546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no log book this term.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means that I can show you </a:t>
            </a:r>
            <a:r>
              <a:rPr i="1" lang="en-GB"/>
              <a:t>my</a:t>
            </a:r>
            <a:r>
              <a:rPr lang="en-GB"/>
              <a:t> solutions to the practicals.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But remember that there are many ways to write a programme, so just copying code from mine will probably not work unless you fully understand what is happening with the code. </a:t>
            </a:r>
            <a:endParaRPr/>
          </a:p>
        </p:txBody>
      </p:sp>
      <p:sp>
        <p:nvSpPr>
          <p:cNvPr id="547" name="Google Shape;54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IntelliJ Demo Time</a:t>
            </a:r>
            <a:endParaRPr/>
          </a:p>
        </p:txBody>
      </p:sp>
      <p:sp>
        <p:nvSpPr>
          <p:cNvPr id="553" name="Google Shape;553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Untitled.png" id="554" name="Google Shape;55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975" y="1280300"/>
            <a:ext cx="3178050" cy="3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Strings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comparing S</a:t>
            </a:r>
            <a:r>
              <a:rPr lang="en-GB"/>
              <a:t>trings, you probably want to test the equality of two objects.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.equals()</a:t>
            </a:r>
            <a:r>
              <a:rPr lang="en-GB"/>
              <a:t> is a method of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GB"/>
              <a:t>class that allows us to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Compare </a:t>
            </a:r>
            <a:r>
              <a:rPr lang="en-GB"/>
              <a:t>two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String objects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String foo, bar;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// Test Identity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if (foo == bar)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// Test Equality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if (foo.</a:t>
            </a: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equals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(bar))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// Test Literal Value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if (foo.</a:t>
            </a: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equals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("baz"))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Strings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When comparing Strings, you probably want to test the equality of two objects.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.equals()</a:t>
            </a:r>
            <a:r>
              <a:rPr lang="en-GB"/>
              <a:t> is a method of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GB"/>
              <a:t>class that allows us to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Compare </a:t>
            </a:r>
            <a:r>
              <a:rPr lang="en-GB"/>
              <a:t>two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String objects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String foo, bar;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// Test Identity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if (foo == bar)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// Test Equality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if (foo.</a:t>
            </a: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equals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(bar))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// Test Literal Value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if (foo.</a:t>
            </a: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equals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("baz"))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11700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Closely related to what we did last term with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compareTo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 is defining an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equals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 for any class.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Identity (</a:t>
            </a:r>
            <a:r>
              <a:rPr lang="en-GB"/>
              <a:t>Integer)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Identity, 2 variables point to the same instance in</a:t>
            </a:r>
            <a:br>
              <a:rPr lang="en-GB"/>
            </a:br>
            <a:r>
              <a:rPr lang="en-GB"/>
              <a:t>memory.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Integer x = new Integer(1);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Integer y = x;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System.out.println(x.equals(y)); //true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/>
              <a:t>a is identical to b and vice versa.</a:t>
            </a:r>
            <a:endParaRPr i="1"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216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