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Source Code Pro"/>
      <p:regular r:id="rId41"/>
      <p:bold r:id="rId42"/>
      <p:italic r:id="rId43"/>
      <p:boldItalic r:id="rId44"/>
    </p:embeddedFont>
    <p:embeddedFont>
      <p:font typeface="Source Sans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8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7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20.xml"/><Relationship Id="rId46" Type="http://schemas.openxmlformats.org/officeDocument/2006/relationships/font" Target="fonts/SourceSansPro-bold.fntdata"/><Relationship Id="rId23" Type="http://schemas.openxmlformats.org/officeDocument/2006/relationships/slide" Target="slides/slide19.xml"/><Relationship Id="rId45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SourceSansPro-boldItalic.fntdata"/><Relationship Id="rId25" Type="http://schemas.openxmlformats.org/officeDocument/2006/relationships/slide" Target="slides/slide21.xml"/><Relationship Id="rId47" Type="http://schemas.openxmlformats.org/officeDocument/2006/relationships/font" Target="fonts/SourceSansPr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d95676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d95676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9d95676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9d95676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871c34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871c34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9d95676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9d95676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9d95676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9d95676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9d95676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9d95676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db1ef55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ddb1ef55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9d95676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9d9567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9d95676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9d95676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 return an error message saying user not found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9d95676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9d95676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d9567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d9567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9d95676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9d95676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9d95676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9d95676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9d95676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9d95676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9d95676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9d95676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9d95676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9d95676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9d95676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9d95676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9d95676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9d95676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9d95676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9d95676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9d95676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9d95676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9d95676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9d95676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9d9567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9d9567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ddb1ef55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ddb1ef55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9d95676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9d95676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9d95676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9d95676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ddb1ef55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ddb1ef55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9d95676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9d95676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9d95676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29d95676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1e6d1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1e6d1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d95676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d95676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7a1208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7a1208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d9567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d9567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ddb1ef5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ddb1ef5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9d95676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9d95676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d9567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9d9567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363300"/>
            <a:ext cx="85206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11700" y="1099025"/>
            <a:ext cx="373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F3193"/>
                </a:solidFill>
                <a:latin typeface="Cambria"/>
                <a:ea typeface="Cambria"/>
                <a:cs typeface="Cambria"/>
                <a:sym typeface="Cambria"/>
              </a:rPr>
              <a:t>CFS2160: Software Design and Development</a:t>
            </a:r>
            <a:endParaRPr>
              <a:solidFill>
                <a:srgbClr val="2F319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oh-blu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00" y="236700"/>
            <a:ext cx="1545675" cy="8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5810875" y="404817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Steve McGuire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810875" y="426962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s.mcguire@hud.ac.uk</a:t>
            </a:r>
            <a:endParaRPr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EFEFE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61" name="Google Shape;6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EFEFE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EFEFE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➢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Source Sans Pro"/>
              <a:buChar char="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EFEFE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EFEFE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EFEFE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EFEFE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EFEFE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Source Sans Pro"/>
              <a:buNone/>
              <a:defRPr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Source Sans Pro"/>
              <a:buNone/>
              <a:defRPr sz="2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➢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oracle.com/javase/8/docs/api/java/util/HashMap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oracle.com/javase/8/docs/api/java/util/HashMap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oracle.com/javase/8/docs/api/java/util/Random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oracle.com/javase/8/docs/api/java/util/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2363300"/>
            <a:ext cx="92097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16: Using Library Classes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not reinvent the wheel.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an </a:t>
            </a:r>
            <a:r>
              <a:rPr lang="en-GB"/>
              <a:t>Implementation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at the implementations,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HashMap</a:t>
            </a:r>
            <a:r>
              <a:rPr lang="en-GB"/>
              <a:t> looks good: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https://docs.oracle.com/javase/8/docs/api/java/util/HashMap.html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How would we know this a good one to choose?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Experience.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Asking.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StackOverflow!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 Map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As with any library class, there are now some questions: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How is an instance created?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How is an instance initialised?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How is an instance used?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answers are all in the docs, or can be found in all the usual reference places. We can also use our favourite websites to see examples in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HashMap can be declared and initialised in one step in the usual way.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832400" y="1152475"/>
            <a:ext cx="41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HashMap &lt;String, String&gt; phoneBook =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new HashMap &lt;String, String&gt;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map can be declared and initialised in one step.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Our code must be aware of the class, so we import it, IntelliJ can help with this.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5"/>
          <p:cNvSpPr txBox="1"/>
          <p:nvPr>
            <p:ph idx="2" type="body"/>
          </p:nvPr>
        </p:nvSpPr>
        <p:spPr>
          <a:xfrm>
            <a:off x="4832400" y="1152475"/>
            <a:ext cx="41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import java.util.HashMap;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HashMap &lt;String, String&gt; phoneBook =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     new HashMap &lt;String, String&gt; ();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HashMap</a:t>
            </a:r>
            <a:r>
              <a:rPr lang="en-GB"/>
              <a:t> class has the .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put()</a:t>
            </a:r>
            <a:r>
              <a:rPr lang="en-GB"/>
              <a:t> method to add entries.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Here we are using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.put()</a:t>
            </a:r>
            <a:r>
              <a:rPr lang="en-GB"/>
              <a:t>to add our phone number data to the HashMap.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Note that each call to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.put()</a:t>
            </a:r>
            <a:r>
              <a:rPr lang="en-GB"/>
              <a:t> method requires two Strings as it’s parameters as defined in the HashMap</a:t>
            </a:r>
            <a:endParaRPr/>
          </a:p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4832400" y="1152475"/>
            <a:ext cx="41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HashMap &lt;String, String&gt; phoneBook =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   new HashMap &lt;String, String&gt; 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public void fillBook ()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phoneBook.put ("Len Smith", "(01484) 472209");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phoneBook.put ("Lisa Jones", "(01484) 1234567");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phoneBook.put ("William Smith", "(0113) 7846251");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.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get()</a:t>
            </a:r>
            <a:r>
              <a:rPr lang="en-GB"/>
              <a:t> method does a lookup.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can see that the .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get()</a:t>
            </a:r>
            <a:r>
              <a:rPr lang="en-GB"/>
              <a:t> method result is stored in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.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get()</a:t>
            </a:r>
            <a:r>
              <a:rPr lang="en-GB"/>
              <a:t> method will </a:t>
            </a:r>
            <a:r>
              <a:rPr i="1" lang="en-GB"/>
              <a:t>return </a:t>
            </a:r>
            <a:r>
              <a:rPr lang="en-GB"/>
              <a:t>the data as the same type as it was entered into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Map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HashMap &lt;String, String&gt; phoneBook =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   new HashMap &lt;String, String&gt; 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public void lookUpNumber (String name)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String number = phoneBook.get (name);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System.out.println(name + "'s number is " + number);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Beware!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At this point, an assumption has been made.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are assuming that the key exists in the map and therefore some data will be available to be printed.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</a:t>
            </a:r>
            <a:r>
              <a:rPr i="1" lang="en-GB"/>
              <a:t>might </a:t>
            </a:r>
            <a:r>
              <a:rPr lang="en-GB"/>
              <a:t>be sensible to check that the key exists before trying to get its value.</a:t>
            </a:r>
            <a:endParaRPr/>
          </a:p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HashMap &lt;String, String&gt; phoneBook =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   new HashMap &lt;String, String&gt; ();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public void lookUpNumber (String name)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String number = phoneBook.get (name);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  System.out.println(name + "'s number is " + number);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Use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happens if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HashMap</a:t>
            </a:r>
            <a:r>
              <a:rPr lang="en-GB"/>
              <a:t> is empty?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Or if it doesn't contain the name we seek?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https://docs.oracle.com/javase/8/docs/api/java/util/HashMap.html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has all the answers.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Getting used to searching and reading the docs is really very, very important.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to the Phone Book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Reading the docs (or experimenting) would reveal that</a:t>
            </a:r>
            <a:br>
              <a:rPr lang="en-GB"/>
            </a:br>
            <a:r>
              <a:rPr lang="en-GB"/>
              <a:t>i</a:t>
            </a:r>
            <a:r>
              <a:rPr lang="en-GB"/>
              <a:t>f a match is not found,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-GB"/>
              <a:t> is returned.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should this code do in this case?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    public String lookUpNumber (String name) {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        return phoneBook.get (name);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2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first effort might be to refactor to return an empty String if no match is found.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code is straightforward.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If the call to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.get()</a:t>
            </a:r>
            <a:r>
              <a:rPr lang="en-GB"/>
              <a:t> is equal to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-GB"/>
              <a:t>, then return an empty String.</a:t>
            </a:r>
            <a:endParaRPr/>
          </a:p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String lookUpNumber (String name)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if (phoneBook.get (name) == null)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return "";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return phoneBook.get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now covered the "core" of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have three remaining things to do: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Explore the (vast) library of classes available in Java.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Explore ways to develop more sophisticated object interactions.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Discuss Methodology and structured programming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Remember that the "trick" in programming is to spot patterns.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first effort might be to refactor to return an empty String if no match is found.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code is straightforward.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-GB"/>
              <a:t>But</a:t>
            </a:r>
            <a:r>
              <a:rPr lang="en-GB"/>
              <a:t> this would require very specific code in the program using the class to handle the error.</a:t>
            </a:r>
            <a:endParaRPr/>
          </a:p>
        </p:txBody>
      </p:sp>
      <p:sp>
        <p:nvSpPr>
          <p:cNvPr id="208" name="Google Shape;208;p32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String lookUpNumber (String name)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if (phoneBook.get (name) == null)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return "";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return phoneBook.get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String number = c.lookUpNumber ("Donald");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f (!number.equals (""))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System.out.println (number);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second thought might be to make the method return a Boolean to show success or failure.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this idea breaks because we would have a mismatch of the returned data, in Java the method must always return the same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</a:t>
            </a:r>
            <a:r>
              <a:rPr b="1" lang="en-GB" sz="1200">
                <a:latin typeface="Source Code Pro"/>
                <a:ea typeface="Source Code Pro"/>
                <a:cs typeface="Source Code Pro"/>
                <a:sym typeface="Source Code Pro"/>
              </a:rPr>
              <a:t>boolean</a:t>
            </a: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lookUpNumber (String name)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if (phoneBook.get (name) == null)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return false;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return phoneBook.get (name); // true?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Thirdly, we could return to the docs, thinking maybe there is a method that can check if a key exists within the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is!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oolean containsKey (Object key)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String lookUpNumber (String name)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if (phoneBook.get (name) == null)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return false;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return phoneBook.get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Thirdly, we could return to the docs, thinking maybe there is a method that can check if a key exists within the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There is!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latin typeface="Source Code Pro"/>
                <a:ea typeface="Source Code Pro"/>
                <a:cs typeface="Source Code Pro"/>
                <a:sym typeface="Source Code Pro"/>
              </a:rPr>
              <a:t>boolean containsKey (Object key)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 the programme using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HashMap</a:t>
            </a:r>
            <a:r>
              <a:rPr lang="en-GB"/>
              <a:t> could check to see if a key exists before it calls the lookup method.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String lookUpNumber (String name)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if (phoneBook.get (name) == null)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return false;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return phoneBook.get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String name = "Donald";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if (c.containsKey (name))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String number = c.lookUpNumber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System.out.println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IntelliJ Demo Time</a:t>
            </a:r>
            <a:endParaRPr/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Untitled.png"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975" y="1280300"/>
            <a:ext cx="3178050" cy="3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solution is plausible, but breaks if we design the</a:t>
            </a:r>
            <a:br>
              <a:rPr lang="en-GB"/>
            </a:br>
            <a:r>
              <a:rPr lang="en-GB"/>
              <a:t>classes properly.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want to </a:t>
            </a:r>
            <a:r>
              <a:rPr i="1" lang="en-GB"/>
              <a:t>encapsulate</a:t>
            </a:r>
            <a:r>
              <a:rPr lang="en-GB"/>
              <a:t> the Phone Book in a single class, and use it from another program.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Which means we would have to add a contains method to the Phone Book class. Arguably, this breaks encapsulation rules by </a:t>
            </a:r>
            <a:r>
              <a:rPr lang="en-GB"/>
              <a:t>exposing</a:t>
            </a:r>
            <a:r>
              <a:rPr lang="en-GB"/>
              <a:t> how the Contacts class is implemented.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EAFP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EAFP, “</a:t>
            </a:r>
            <a:r>
              <a:rPr lang="en-GB"/>
              <a:t>Easier to ask for forgiveness than permission”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the example, we checked to see if the </a:t>
            </a:r>
            <a:r>
              <a:rPr lang="en-GB"/>
              <a:t>required</a:t>
            </a:r>
            <a:r>
              <a:rPr lang="en-GB"/>
              <a:t> Key existed before getting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cumbersome to require the program using the</a:t>
            </a:r>
            <a:br>
              <a:rPr lang="en-GB"/>
            </a:br>
            <a:r>
              <a:rPr lang="en-GB"/>
              <a:t>Phone Book to check if the number is there first.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(It is also not how this would work in real life.)</a:t>
            </a:r>
            <a:endParaRPr/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EAFP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EAFP, “Easier to ask for forgiveness than permission”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surely better to </a:t>
            </a:r>
            <a:r>
              <a:rPr i="1" lang="en-GB"/>
              <a:t>assume </a:t>
            </a:r>
            <a:r>
              <a:rPr lang="en-GB"/>
              <a:t>the number is there and, if it isn't, to signal that something has gone wrong.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Doing this will require an </a:t>
            </a:r>
            <a:r>
              <a:rPr lang="en-GB"/>
              <a:t>exception</a:t>
            </a:r>
            <a:r>
              <a:rPr lang="en-GB"/>
              <a:t>.</a:t>
            </a:r>
            <a:endParaRPr/>
          </a:p>
        </p:txBody>
      </p:sp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we refactor the </a:t>
            </a:r>
            <a:r>
              <a:rPr lang="en-GB"/>
              <a:t>lookup</a:t>
            </a:r>
            <a:r>
              <a:rPr lang="en-GB"/>
              <a:t> method to throw (raise) an Exception if there is no match.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0"/>
          <p:cNvSpPr txBox="1"/>
          <p:nvPr>
            <p:ph idx="2" type="body"/>
          </p:nvPr>
        </p:nvSpPr>
        <p:spPr>
          <a:xfrm>
            <a:off x="4832400" y="1152475"/>
            <a:ext cx="43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String lookUpNumber (String name)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if (!phoneBook.containsKey (name))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throw new NoSuchElementException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return phoneBook.get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we refactor the lookup method to throw (raise) an Exception if there is no match.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then catch it in the program using the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1"/>
          <p:cNvSpPr txBox="1"/>
          <p:nvPr>
            <p:ph idx="2" type="body"/>
          </p:nvPr>
        </p:nvSpPr>
        <p:spPr>
          <a:xfrm>
            <a:off x="4832400" y="1152475"/>
            <a:ext cx="45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String lookUpNumber (String name)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if (!phoneBook.containsKey (name))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throw new NoSuchElementException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return phoneBook.get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try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System.out.println (c.lookUpNumber (name));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catch (NoSuchElementException 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System.out.println ("Not found. Sorry.");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Phone Book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Suppose we want to write a simple "Phone Book" app.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a "Collection" of some sort.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item in the collection is a pair of Strings (a name and a number).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collection is searched by the name and the required number printed to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Anyone using this class and calling this method would not know how the method is implemented.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only know the return value will be the corresponding value as a String or an exception if the key isn’t found.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preserved encapsulation.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2"/>
          <p:cNvSpPr txBox="1"/>
          <p:nvPr>
            <p:ph idx="2" type="body"/>
          </p:nvPr>
        </p:nvSpPr>
        <p:spPr>
          <a:xfrm>
            <a:off x="4832400" y="1152475"/>
            <a:ext cx="45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String lookUpNumber (String name)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if (!phoneBook.containsKey (name))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throw new NoSuchElementException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return phoneBook.get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try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System.out.println (c.lookUpNumber (name));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catch (NoSuchElementException 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System.out.println ("Not found. Sorry.");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Up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looks much better, but can still be improved further with a more meaningful exception.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can create our own custom exceptions.</a:t>
            </a:r>
            <a:endParaRPr/>
          </a:p>
        </p:txBody>
      </p:sp>
      <p:sp>
        <p:nvSpPr>
          <p:cNvPr id="292" name="Google Shape;292;p43"/>
          <p:cNvSpPr txBox="1"/>
          <p:nvPr>
            <p:ph idx="2" type="body"/>
          </p:nvPr>
        </p:nvSpPr>
        <p:spPr>
          <a:xfrm>
            <a:off x="4832400" y="1152475"/>
            <a:ext cx="45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String lookUpNumber (String name)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if (!phoneBook.containsKey (name))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throw new NoSuchElementException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return phoneBook.get (name);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try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System.out.println (c.lookUpNumber (name));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catch (NoSuchElementException e)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System.out.println ("Not found. Sorry.");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Hierarchies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we know, Java classes form a hierarchy.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  <a:r>
              <a:rPr lang="en-GB"/>
              <a:t> is at the top, and all other classes </a:t>
            </a:r>
            <a:r>
              <a:rPr i="1" lang="en-GB"/>
              <a:t>inherit</a:t>
            </a:r>
            <a:r>
              <a:rPr lang="en-GB"/>
              <a:t> from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(You can see this at the top of any page in the docs.)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So, we can define our own Exception, by </a:t>
            </a:r>
            <a:r>
              <a:rPr i="1" lang="en-GB"/>
              <a:t>inheriting</a:t>
            </a:r>
            <a:r>
              <a:rPr lang="en-GB"/>
              <a:t> all the properties of existing Exceptions.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IntelliJ Demo Time</a:t>
            </a:r>
            <a:endParaRPr/>
          </a:p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Untitled.png" id="307" name="Google Shape;3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975" y="1280300"/>
            <a:ext cx="3178050" cy="31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Libraries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Suppose we had an app that needed some sort of </a:t>
            </a:r>
            <a:br>
              <a:rPr lang="en-GB"/>
            </a:br>
            <a:r>
              <a:rPr lang="en-GB"/>
              <a:t>"randomness".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need some way of generating random numbers.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Sounds tricky.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But what should we suspect by now?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Libraries</a:t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Correct, look to see if there is a library class for it</a:t>
            </a:r>
            <a:r>
              <a:rPr lang="en-GB"/>
              <a:t>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https://docs.oracle.com/javase/8/docs/api/java/util/Random.html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200"/>
              <a:t>Upon </a:t>
            </a:r>
            <a:r>
              <a:rPr lang="en-GB" sz="2200"/>
              <a:t>further</a:t>
            </a:r>
            <a:r>
              <a:rPr lang="en-GB" sz="2200"/>
              <a:t> inspection you will see that the Java documentation has a lot of information about a wide ranges of classes, get used to looking in the Java docs. 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Assessment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no log book this term.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means that I can show you </a:t>
            </a:r>
            <a:r>
              <a:rPr i="1" lang="en-GB"/>
              <a:t>my</a:t>
            </a:r>
            <a:r>
              <a:rPr lang="en-GB"/>
              <a:t> solutions to the practicals.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But remember that there are many ways to write a program, so just copying code from mine will probably not work … </a:t>
            </a:r>
            <a:endParaRPr/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Phone Book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 pair of Strings, can we not use a String and Integer?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We </a:t>
            </a:r>
            <a:r>
              <a:rPr lang="en-GB"/>
              <a:t>don't</a:t>
            </a:r>
            <a:r>
              <a:rPr lang="en-GB"/>
              <a:t> often need to add phone numbers together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We only want to display the value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Sometimes a </a:t>
            </a:r>
            <a:r>
              <a:rPr lang="en-GB"/>
              <a:t>phone number</a:t>
            </a:r>
            <a:r>
              <a:rPr lang="en-GB"/>
              <a:t> contains </a:t>
            </a:r>
            <a:r>
              <a:rPr lang="en-GB"/>
              <a:t>characters</a:t>
            </a:r>
            <a:r>
              <a:rPr lang="en-GB"/>
              <a:t>, e.g. +(44)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There is no need to order by phone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We can always convert our String (or substring) to digits later if required.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Phone Book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Python this is called a Dictionary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we expect there to be a similar Java implementation?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Yes, and they both work in roughly the same way.</a:t>
            </a:r>
            <a:br>
              <a:rPr lang="en-GB"/>
            </a:br>
            <a:br>
              <a:rPr lang="en-GB"/>
            </a:br>
            <a:r>
              <a:rPr lang="en-GB"/>
              <a:t>Steve	|	01484 844844</a:t>
            </a:r>
            <a:br>
              <a:rPr lang="en-GB"/>
            </a:br>
            <a:r>
              <a:rPr lang="en-GB"/>
              <a:t>Gary	|	01484 456456</a:t>
            </a:r>
            <a:br>
              <a:rPr lang="en-GB"/>
            </a:br>
            <a:r>
              <a:rPr lang="en-GB"/>
              <a:t>Tony	|	01132 123654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Map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Maps are collections that contain pairs of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pair consists of a </a:t>
            </a:r>
            <a:r>
              <a:rPr i="1" lang="en-GB"/>
              <a:t>key</a:t>
            </a:r>
            <a:r>
              <a:rPr lang="en-GB"/>
              <a:t> and a </a:t>
            </a:r>
            <a:r>
              <a:rPr i="1" lang="en-GB"/>
              <a:t>value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Lookup works by supplying a key, and retrieving a value.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In our example, the name is the key, and the phone number is the value.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So we supply a name, and retrieve the corresponding number.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Map (example)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Providing the Key “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Gary</a:t>
            </a:r>
            <a:r>
              <a:rPr lang="en-GB"/>
              <a:t>” will return the Value: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“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01484 456456</a:t>
            </a:r>
            <a:r>
              <a:rPr lang="en-GB"/>
              <a:t>”</a:t>
            </a:r>
            <a:br>
              <a:rPr lang="en-GB"/>
            </a:br>
            <a:br>
              <a:rPr lang="en-GB"/>
            </a:br>
            <a:r>
              <a:rPr lang="en-GB"/>
              <a:t>Steve	|	01484 844844</a:t>
            </a:r>
            <a:br>
              <a:rPr lang="en-GB"/>
            </a:br>
            <a:r>
              <a:rPr lang="en-GB"/>
              <a:t>Gary	|	01484 456456</a:t>
            </a:r>
            <a:br>
              <a:rPr lang="en-GB"/>
            </a:br>
            <a:r>
              <a:rPr lang="en-GB"/>
              <a:t>Tony	|	01132 123654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Map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always, we need to be aware of special cases: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What happens if the key is not found in the map?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What about if we try to add a key that already exists?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Luckily the Java documentation at our disposal.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the Java docs for Maps we find: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https://docs.oracle.com/javase/8/docs/api/java/util/Map.html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which reveals that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Map</a:t>
            </a:r>
            <a:r>
              <a:rPr lang="en-GB"/>
              <a:t> is an </a:t>
            </a:r>
            <a:r>
              <a:rPr i="1" lang="en-GB"/>
              <a:t>interface</a:t>
            </a:r>
            <a:r>
              <a:rPr lang="en-GB"/>
              <a:t>. We can either create our own implementation for this interface or use an existing one.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Java docs also tell us that there are many ways to implement this interface.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216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