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Source Code Pro"/>
      <p:regular r:id="rId53"/>
      <p:bold r:id="rId54"/>
      <p:italic r:id="rId55"/>
      <p:boldItalic r:id="rId56"/>
    </p:embeddedFont>
    <p:embeddedFont>
      <p:font typeface="Source Sans Pr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SourceSansPr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SourceCodePro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SourceCodePro-italic.fntdata"/><Relationship Id="rId10" Type="http://schemas.openxmlformats.org/officeDocument/2006/relationships/slide" Target="slides/slide6.xml"/><Relationship Id="rId54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57" Type="http://schemas.openxmlformats.org/officeDocument/2006/relationships/font" Target="fonts/SourceSansPro-regular.fntdata"/><Relationship Id="rId12" Type="http://schemas.openxmlformats.org/officeDocument/2006/relationships/slide" Target="slides/slide8.xml"/><Relationship Id="rId56" Type="http://schemas.openxmlformats.org/officeDocument/2006/relationships/font" Target="fonts/SourceCodePro-boldItalic.fntdata"/><Relationship Id="rId15" Type="http://schemas.openxmlformats.org/officeDocument/2006/relationships/slide" Target="slides/slide11.xml"/><Relationship Id="rId59" Type="http://schemas.openxmlformats.org/officeDocument/2006/relationships/font" Target="fonts/SourceSansPro-italic.fntdata"/><Relationship Id="rId14" Type="http://schemas.openxmlformats.org/officeDocument/2006/relationships/slide" Target="slides/slide10.xml"/><Relationship Id="rId58" Type="http://schemas.openxmlformats.org/officeDocument/2006/relationships/font" Target="fonts/SourceSans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ea3b733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ea3b733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ea3b733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ea3b73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ea3b733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ea3b733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ea3b733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ea3b733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f4de921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f4de921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ea3b733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ea3b733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ea3b733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ea3b733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ea3b733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ea3b733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38912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38912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389123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389123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9d956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9d95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ea3b733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ea3b733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389123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389123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ea3b733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ea3b733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ea3b733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ea3b733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ea3b733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ea3b733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ea3b733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ea3b733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ea3b733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ea3b733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ea3b733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ea3b733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ea3b733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ea3b733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ea3b733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ea3b733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d8c112b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d8c112b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ea3b733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ea3b733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ea3b733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0ea3b733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2f1db1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32f1db1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2f1db1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32f1db1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2f1db1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32f1db1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3389123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3389123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2f1db1a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2f1db1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2f1db1a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32f1db1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2f1db1a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2f1db1a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32f1db1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32f1db1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ea3b73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ea3b7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2f1db1a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32f1db1a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2f1db1a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32f1db1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32f1db1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32f1db1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2f1db1a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32f1db1a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2f1db1a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2f1db1a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32f1db1a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32f1db1a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3389123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3389123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2f1db1a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32f1db1a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6ffd18f8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6ffd18f8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ea3b73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ea3b73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ea3b73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ea3b73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ea3b733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ea3b73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ea3b733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ea3b733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f4de921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f4de921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EFEFE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363300"/>
            <a:ext cx="8520600" cy="8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67000" y="3365075"/>
            <a:ext cx="646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311700" y="1099025"/>
            <a:ext cx="373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F3193"/>
                </a:solidFill>
                <a:latin typeface="Cambria"/>
                <a:ea typeface="Cambria"/>
                <a:cs typeface="Cambria"/>
                <a:sym typeface="Cambria"/>
              </a:rPr>
              <a:t>CFS2160: Software Design and Development</a:t>
            </a:r>
            <a:endParaRPr>
              <a:solidFill>
                <a:srgbClr val="2F319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uoh-blu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00" y="236700"/>
            <a:ext cx="1545675" cy="8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5810875" y="4048175"/>
            <a:ext cx="250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Steve McGuire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810875" y="4269625"/>
            <a:ext cx="250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s.mcguire@hud.ac.uk</a:t>
            </a:r>
            <a:endParaRPr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EFEFE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61" name="Google Shape;6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EFEFE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EFEFE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➢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Source Sans Pro"/>
              <a:buChar char="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EFEFE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EFEFE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rgbClr val="EFEFE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EFEFE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EFEFE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Source Sans Pro"/>
              <a:buNone/>
              <a:defRPr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56" name="Google Shape;5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Source Sans Pro"/>
              <a:buNone/>
              <a:defRPr sz="28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➢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0" y="2363300"/>
            <a:ext cx="9209700" cy="8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19: More Inheritance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367000" y="3365075"/>
            <a:ext cx="646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the most from  </a:t>
            </a:r>
            <a:r>
              <a:rPr lang="en-GB"/>
              <a:t>inheritance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Inheritance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 we extend our knowledge of inheritance by</a:t>
            </a:r>
            <a:br>
              <a:rPr lang="en-GB"/>
            </a:br>
            <a:r>
              <a:rPr lang="en-GB"/>
              <a:t>looking at:</a:t>
            </a:r>
            <a:endParaRPr/>
          </a:p>
          <a:p>
            <a:pPr indent="-381000" lvl="0" marL="13716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Subtyping.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Substitution.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Polymorphic variables.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Casting.</a:t>
            </a:r>
            <a:endParaRPr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toString</a:t>
            </a:r>
            <a:r>
              <a:rPr lang="en-GB"/>
              <a:t> in inheritance.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Classes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bj.png"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50" y="1017725"/>
            <a:ext cx="616612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Objects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bj.png"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600" y="1017725"/>
            <a:ext cx="65868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Object Model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bj.png"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450" y="1143275"/>
            <a:ext cx="6542201" cy="36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Network Object Model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this is bad?...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new type of message will need a new ArrayList, an add method to add items to it, a change to the </a:t>
            </a:r>
            <a:r>
              <a:rPr lang="en-GB"/>
              <a:t>constructor</a:t>
            </a:r>
            <a:r>
              <a:rPr lang="en-GB"/>
              <a:t> and a change to the print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is soaking WET!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Inheritance</a:t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bj.png"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538" y="1017725"/>
            <a:ext cx="372291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Inheritance</a:t>
            </a:r>
            <a:endParaRPr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bj.png"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538" y="1017725"/>
            <a:ext cx="372291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2710550" y="2691300"/>
            <a:ext cx="1243200" cy="1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ntitled.png"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550" y="1970025"/>
            <a:ext cx="1323425" cy="16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0" y="1116350"/>
            <a:ext cx="49153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0" y="1116350"/>
            <a:ext cx="491537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Note that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 is only aware of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: it knows nothing of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0" y="1116350"/>
            <a:ext cx="491537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If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 encounters a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display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method call it will look for it in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: it cannot look lower down because it knows nothing of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have now covered the "core" of Java.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have three remaining things to do: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Explore the (vast) library of classes available in Java.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lang="en-GB"/>
              <a:t>Explore ways to develop more sophisticated object interactions.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Discuss Methodology and structured programming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Remember that the "trick" in programming is to spot patterns.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0" y="1116350"/>
            <a:ext cx="491537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Likewise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have no idea they are being used in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0" y="1116350"/>
            <a:ext cx="491537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And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is totally oblivious of the fact that there are other classes inheriting from it.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these things are, of course, </a:t>
            </a:r>
            <a:r>
              <a:rPr i="1"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exactly</a:t>
            </a: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what we want.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0" y="1116350"/>
            <a:ext cx="491537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We noted last time that there is, in fact, no such thing as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To be formal, it's an 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abstract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class.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In practical terms, this just means that we can't create an instance of the class (only its subclasses).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0" y="1116350"/>
            <a:ext cx="491537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We see that we can add new types of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without changing 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any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of the existing classes.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Any new child class just needs to extend (inherit from) our 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Post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class.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NewsFeed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ArrayList &lt;</a:t>
            </a:r>
            <a:r>
              <a:rPr b="1" lang="en-GB" sz="14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&gt; posts;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public NewsFeed 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posts = new ArrayList &lt;Post&gt;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public void addPost (Post newPost)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posts.add (newPost);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9" name="Google Shape;239;p36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deals only in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objects.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 is totally unaware that there are different child classes.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Our ArrayList contains ‘Post’ items only.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As Post is an abstract class, these must be one of the child types!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NewsFeed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ArrayList &lt;Post&gt; posts;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public NewsFeed 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posts = new ArrayList &lt;Post&gt;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Source Code Pro"/>
                <a:ea typeface="Source Code Pro"/>
                <a:cs typeface="Source Code Pro"/>
                <a:sym typeface="Source Code Pro"/>
              </a:rPr>
              <a:t>  public void addPost (Post newPost)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Source Code Pro"/>
                <a:ea typeface="Source Code Pro"/>
                <a:cs typeface="Source Code Pro"/>
                <a:sym typeface="Source Code Pro"/>
              </a:rPr>
              <a:t>  {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posts.add (newPost);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</p:txBody>
      </p:sp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7" name="Google Shape;247;p37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However,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the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object used here as a parameter could be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or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And, as we know, it could never be an actual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object.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class NewsFeed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private ArrayList &lt;Post&gt; posts;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public NewsFeed 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posts = new ArrayList &lt;Post&gt;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Source Code Pro"/>
                <a:ea typeface="Source Code Pro"/>
                <a:cs typeface="Source Code Pro"/>
                <a:sym typeface="Source Code Pro"/>
              </a:rPr>
              <a:t>  public void addPost (Post newPost)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Source Code Pro"/>
                <a:ea typeface="Source Code Pro"/>
                <a:cs typeface="Source Code Pro"/>
                <a:sym typeface="Source Code Pro"/>
              </a:rPr>
              <a:t>  {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posts.add (newPost);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5" name="Google Shape;255;p38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However,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the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object used here as a parameter could be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or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Something clever is clearly going on here, but what?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void show 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for (Post p: posts)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p.display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System.out.println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This loop works through all the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objects.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Some will be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and some will be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, which will (ideally) be displayed in different ways.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void show ()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for (Post p: posts)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p.display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System.out.println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1" name="Google Shape;271;p40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loop works through all the </a:t>
            </a:r>
            <a:r>
              <a:rPr lang="en-GB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objects.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Some will be </a:t>
            </a:r>
            <a:r>
              <a:rPr lang="en-GB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some will be </a:t>
            </a:r>
            <a:r>
              <a:rPr lang="en-GB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which will (ideally) be displayed in different ways.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Untitled.png"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825" y="3105218"/>
            <a:ext cx="1191875" cy="14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a Post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void addMessagePost (MessagePost m)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void addPhotoPost (PhotoPost p)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0" name="Google Shape;280;p41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In the beginning there were two methods to add posts to the feed.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Assessment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tutorial you added inheritance to your</a:t>
            </a:r>
            <a:br>
              <a:rPr lang="en-GB"/>
            </a:b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BankAccount </a:t>
            </a:r>
            <a:r>
              <a:rPr lang="en-GB"/>
              <a:t>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new solution is much better, but not perfect.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need to untangle how the two subclasses may have different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/>
              <a:t>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Trying to do so will also highlight other issues, which we will now try to sort out.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a Post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strike="sngStrike">
                <a:latin typeface="Source Code Pro"/>
                <a:ea typeface="Source Code Pro"/>
                <a:cs typeface="Source Code Pro"/>
                <a:sym typeface="Source Code Pro"/>
              </a:rPr>
              <a:t>public void addMessagePost (MessagePost m)</a:t>
            </a:r>
            <a:endParaRPr sz="1400" strike="sngStrike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strike="sngStrike">
                <a:latin typeface="Source Code Pro"/>
                <a:ea typeface="Source Code Pro"/>
                <a:cs typeface="Source Code Pro"/>
                <a:sym typeface="Source Code Pro"/>
              </a:rPr>
              <a:t>public void addPhotoPost (PhotoPost p)</a:t>
            </a:r>
            <a:endParaRPr sz="1400" strike="sngStrike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strike="sngStrike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void addPost (Post p)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7" name="Google Shape;2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8" name="Google Shape;288;p42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These have now gone, replaced with a single method that accepts the type Post and add’s </a:t>
            </a: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(children of)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post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instances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to our 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single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ArrayList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a Post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strike="sngStrike">
                <a:latin typeface="Source Code Pro"/>
                <a:ea typeface="Source Code Pro"/>
                <a:cs typeface="Source Code Pro"/>
                <a:sym typeface="Source Code Pro"/>
              </a:rPr>
              <a:t>public void addMessagePost (MessagePost m)</a:t>
            </a:r>
            <a:endParaRPr sz="1400" strike="sngStrike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strike="sngStrike">
                <a:latin typeface="Source Code Pro"/>
                <a:ea typeface="Source Code Pro"/>
                <a:cs typeface="Source Code Pro"/>
                <a:sym typeface="Source Code Pro"/>
              </a:rPr>
              <a:t>public void addPhotoPost (PhotoPost p)</a:t>
            </a:r>
            <a:endParaRPr sz="1400" strike="sngStrike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void addPost (Post p)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PhotoPost p = new PhotoPost (...);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feed.add (p);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MessagePost m = new MessagePost (...);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feed.add (m);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6" name="Google Shape;296;p43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And this new method works with either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Subclasses and Subtyping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Classes define types. (Parent)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Subclasses define subtypes. (Child)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Objects of subclasses can be used wherever objects of their superclasses are required.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 called </a:t>
            </a:r>
            <a:r>
              <a:rPr i="1" lang="en-GB"/>
              <a:t>substitution.</a:t>
            </a:r>
            <a:endParaRPr/>
          </a:p>
        </p:txBody>
      </p:sp>
      <p:sp>
        <p:nvSpPr>
          <p:cNvPr id="303" name="Google Shape;30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a Post</a:t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strike="sngStrike">
                <a:latin typeface="Source Code Pro"/>
                <a:ea typeface="Source Code Pro"/>
                <a:cs typeface="Source Code Pro"/>
                <a:sym typeface="Source Code Pro"/>
              </a:rPr>
              <a:t>public void addMessagePost (MessagePost m)</a:t>
            </a:r>
            <a:endParaRPr sz="1400" strike="sngStrike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strike="sngStrike">
                <a:latin typeface="Source Code Pro"/>
                <a:ea typeface="Source Code Pro"/>
                <a:cs typeface="Source Code Pro"/>
                <a:sym typeface="Source Code Pro"/>
              </a:rPr>
              <a:t>public void addPhotoPost (PhotoPost p)</a:t>
            </a:r>
            <a:endParaRPr sz="1400" strike="sngStrike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public void addPost (Post p)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PhotoPost p = new PhotoPost (...);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feed.add (p);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MessagePost m = new MessagePost (...);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feed.add (m);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0" name="Google Shape;31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1" name="Google Shape;311;p45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This is substitution. The code uses subclass objects (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 or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) where the parameter declares that a supertype object (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) is required.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As the child classes extend Post, Java 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knows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that they can be added to the Arraylist containing Post instances.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Network Object Model</a:t>
            </a:r>
            <a:endParaRPr/>
          </a:p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50" y="1136500"/>
            <a:ext cx="69528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Types</a:t>
            </a:r>
            <a:endParaRPr/>
          </a:p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Subclass objects may be assigned to superclass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variables.</a:t>
            </a:r>
            <a:endParaRPr strike="sngStrike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 p2 = new MessagePost (...);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 p3 = new PhotoPost (...);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These can all be used wherever the superclass is required.</a:t>
            </a:r>
            <a:endParaRPr/>
          </a:p>
        </p:txBody>
      </p:sp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Polymorphic Variables</a:t>
            </a:r>
            <a:endParaRPr/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Object variables in Java are </a:t>
            </a:r>
            <a:r>
              <a:rPr i="1" lang="en-GB" sz="2000"/>
              <a:t>polymorphic</a:t>
            </a:r>
            <a:r>
              <a:rPr lang="en-GB" sz="2000"/>
              <a:t>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This means they can hold objects of more than one type:</a:t>
            </a:r>
            <a:endParaRPr sz="2000"/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The originally declared type.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 sz="2000"/>
              <a:t>Any subtype of the declared type.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So it would be possible to declare a </a:t>
            </a: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2000"/>
              <a:t>, and later turn it into a </a:t>
            </a: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 sz="2000"/>
              <a:t>, and later into a </a:t>
            </a:r>
            <a:r>
              <a:rPr lang="en-GB" sz="20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2000"/>
              <a:t>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/>
              <a:t>We have seen this before with List and ArrayList.</a:t>
            </a:r>
            <a:endParaRPr sz="2000"/>
          </a:p>
        </p:txBody>
      </p:sp>
      <p:sp>
        <p:nvSpPr>
          <p:cNvPr id="332" name="Google Shape;33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Casting</a:t>
            </a:r>
            <a:endParaRPr/>
          </a:p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can assign subtype to supertype …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… but not the other way round.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 p;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PhotoPost pp = new PhotoPost (...);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 = pp;    // Fine.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pp = p;    // Compile-time error.</a:t>
            </a:r>
            <a:endParaRPr/>
          </a:p>
        </p:txBody>
      </p:sp>
      <p:sp>
        <p:nvSpPr>
          <p:cNvPr id="339" name="Google Shape;33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Casting</a:t>
            </a:r>
            <a:endParaRPr/>
          </a:p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assign subtype to supertype …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… but not the other way round.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 p;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PhotoPost pp = new PhotoPost (...);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 = pp;    // Fine.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pp = p;    // Compile-time error.</a:t>
            </a:r>
            <a:endParaRPr/>
          </a:p>
        </p:txBody>
      </p:sp>
      <p:sp>
        <p:nvSpPr>
          <p:cNvPr id="346" name="Google Shape;34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7" name="Google Shape;347;p50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If this is necessary, and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really is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, then 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casting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fixes it: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pp = (PhotoPost) p;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Casting</a:t>
            </a:r>
            <a:endParaRPr/>
          </a:p>
        </p:txBody>
      </p:sp>
      <p:sp>
        <p:nvSpPr>
          <p:cNvPr id="353" name="Google Shape;35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required object type is specified in brackets.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object is not changed in any way.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runtime check is made to ensure that the object really is of that type (an exception is thrown if not).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Use sparingly.  But sometimes it is essential so as to avoid very ugly code.</a:t>
            </a:r>
            <a:endParaRPr/>
          </a:p>
        </p:txBody>
      </p:sp>
      <p:sp>
        <p:nvSpPr>
          <p:cNvPr id="354" name="Google Shape;35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 … 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far we have seen that inheritance: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Helps with a</a:t>
            </a:r>
            <a:r>
              <a:rPr lang="en-GB"/>
              <a:t>voiding code duplication.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Promotes code reuse.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Potentially allows for easier maintenance (</a:t>
            </a:r>
            <a:r>
              <a:rPr b="1" lang="en-GB"/>
              <a:t>DRY</a:t>
            </a:r>
            <a:r>
              <a:rPr lang="en-GB"/>
              <a:t>).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Makes applications easier to extend.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 can also see the important of class diagrams?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Inheritance</a:t>
            </a:r>
            <a:endParaRPr/>
          </a:p>
        </p:txBody>
      </p:sp>
      <p:sp>
        <p:nvSpPr>
          <p:cNvPr id="360" name="Google Shape;36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bj.png" id="361" name="Google Shape;3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538" y="1017725"/>
            <a:ext cx="372291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2"/>
          <p:cNvSpPr/>
          <p:nvPr/>
        </p:nvSpPr>
        <p:spPr>
          <a:xfrm>
            <a:off x="2710550" y="2691300"/>
            <a:ext cx="1243200" cy="1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ntitled.png" id="363" name="Google Shape;36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550" y="1970025"/>
            <a:ext cx="1323425" cy="16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Inheritance</a:t>
            </a:r>
            <a:endParaRPr/>
          </a:p>
        </p:txBody>
      </p:sp>
      <p:sp>
        <p:nvSpPr>
          <p:cNvPr id="369" name="Google Shape;36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bj.png" id="370" name="Google Shape;37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538" y="1017725"/>
            <a:ext cx="372291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3"/>
          <p:cNvSpPr/>
          <p:nvPr/>
        </p:nvSpPr>
        <p:spPr>
          <a:xfrm>
            <a:off x="2710550" y="2691300"/>
            <a:ext cx="1243200" cy="1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ntitled.png" id="372" name="Google Shape;37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550" y="1970025"/>
            <a:ext cx="1323425" cy="160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3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Our problem is that both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have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method, but at present it is the 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same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method.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Inheritance</a:t>
            </a:r>
            <a:endParaRPr/>
          </a:p>
        </p:txBody>
      </p:sp>
      <p:sp>
        <p:nvSpPr>
          <p:cNvPr id="379" name="Google Shape;37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0" name="Google Shape;380;p54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An obvious solution is to move the display methods into the subclasses, like this.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x.png" id="381" name="Google Shape;38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Inheritance</a:t>
            </a:r>
            <a:endParaRPr/>
          </a:p>
        </p:txBody>
      </p:sp>
      <p:sp>
        <p:nvSpPr>
          <p:cNvPr id="387" name="Google Shape;38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8" name="Google Shape;388;p55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Unfortunately, this breaks the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code because it deals only in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objects, which no longer have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method.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x.png" id="389" name="Google Shape;38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Inheritance</a:t>
            </a:r>
            <a:endParaRPr/>
          </a:p>
        </p:txBody>
      </p:sp>
      <p:sp>
        <p:nvSpPr>
          <p:cNvPr id="395" name="Google Shape;39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6" name="Google Shape;396;p56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So, this is a solution that will work.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has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method, which we 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override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in the subclasses.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x.png" id="397" name="Google Shape;39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.png" id="398" name="Google Shape;3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</a:t>
            </a:r>
            <a:endParaRPr/>
          </a:p>
        </p:txBody>
      </p:sp>
      <p:sp>
        <p:nvSpPr>
          <p:cNvPr id="404" name="Google Shape;40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5" name="Google Shape;405;p57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If needed, the subclasses can call any method in the superclass using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super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call.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x.png" id="406" name="Google Shape;4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.png" id="407" name="Google Shape;40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</a:t>
            </a:r>
            <a:endParaRPr/>
          </a:p>
        </p:txBody>
      </p:sp>
      <p:sp>
        <p:nvSpPr>
          <p:cNvPr id="413" name="Google Shape;41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4" name="Google Shape;414;p58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What we have here is an example of overriding (which we will look at properly next time).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x.png" id="415" name="Google Shape;4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.png" id="416" name="Google Shape;41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8"/>
          <p:cNvSpPr txBox="1"/>
          <p:nvPr/>
        </p:nvSpPr>
        <p:spPr>
          <a:xfrm>
            <a:off x="4320525" y="2270475"/>
            <a:ext cx="2204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Generic Display Method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8" name="Google Shape;418;p58"/>
          <p:cNvSpPr txBox="1"/>
          <p:nvPr/>
        </p:nvSpPr>
        <p:spPr>
          <a:xfrm>
            <a:off x="4239700" y="4748125"/>
            <a:ext cx="2204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Specialist</a:t>
            </a:r>
            <a: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  <a:t> Display Method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19" name="Google Shape;419;p58"/>
          <p:cNvCxnSpPr>
            <a:stCxn id="417" idx="1"/>
          </p:cNvCxnSpPr>
          <p:nvPr/>
        </p:nvCxnSpPr>
        <p:spPr>
          <a:xfrm flipH="1">
            <a:off x="3071325" y="2424825"/>
            <a:ext cx="1249200" cy="690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58"/>
          <p:cNvCxnSpPr>
            <a:stCxn id="418" idx="1"/>
          </p:cNvCxnSpPr>
          <p:nvPr/>
        </p:nvCxnSpPr>
        <p:spPr>
          <a:xfrm rot="10800000">
            <a:off x="3923800" y="4544275"/>
            <a:ext cx="315900" cy="35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58"/>
          <p:cNvCxnSpPr>
            <a:stCxn id="418" idx="1"/>
          </p:cNvCxnSpPr>
          <p:nvPr/>
        </p:nvCxnSpPr>
        <p:spPr>
          <a:xfrm rot="10800000">
            <a:off x="1873600" y="4621675"/>
            <a:ext cx="2366100" cy="2808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Overriding</a:t>
            </a:r>
            <a:endParaRPr/>
          </a:p>
        </p:txBody>
      </p:sp>
      <p:sp>
        <p:nvSpPr>
          <p:cNvPr id="427" name="Google Shape;42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8" name="Google Shape;428;p59"/>
          <p:cNvSpPr/>
          <p:nvPr/>
        </p:nvSpPr>
        <p:spPr>
          <a:xfrm>
            <a:off x="4968225" y="750100"/>
            <a:ext cx="3646800" cy="3966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But we have been using this idea all along.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All classes inherit (eventually) from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Object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Object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defines (among a few other things),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toString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x.png" id="429" name="Google Shape;4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075" y="1468400"/>
            <a:ext cx="50673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DRY Programming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very important programming principle is DRY: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"</a:t>
            </a:r>
            <a:r>
              <a:rPr b="1" lang="en-GB"/>
              <a:t>D</a:t>
            </a:r>
            <a:r>
              <a:rPr lang="en-GB"/>
              <a:t>on't </a:t>
            </a:r>
            <a:r>
              <a:rPr b="1" lang="en-GB"/>
              <a:t>R</a:t>
            </a:r>
            <a:r>
              <a:rPr lang="en-GB"/>
              <a:t>epeat </a:t>
            </a:r>
            <a:r>
              <a:rPr b="1" lang="en-GB"/>
              <a:t>Y</a:t>
            </a:r>
            <a:r>
              <a:rPr lang="en-GB"/>
              <a:t>ourself"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Usually stated as: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"Every piece of knowledge must have a single, unambiguous, authoritative representation within a system."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/>
              <a:t>i.e., don’t have two things doing the same thing.</a:t>
            </a:r>
            <a:endParaRPr i="1"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DRY Programming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DRY?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 it once, and the chances are it will be correct.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Worst case, if it's wrong, you only have to fix it in one place.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applies all across Computing, especially in networks, databases, and programming so it’s very useful to learn!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DRY Programming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Compare this with </a:t>
            </a:r>
            <a:r>
              <a:rPr b="1" lang="en-GB"/>
              <a:t>WET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W</a:t>
            </a:r>
            <a:r>
              <a:rPr lang="en-GB"/>
              <a:t>rite </a:t>
            </a:r>
            <a:r>
              <a:rPr b="1" lang="en-GB"/>
              <a:t>E</a:t>
            </a:r>
            <a:r>
              <a:rPr lang="en-GB"/>
              <a:t>verything </a:t>
            </a:r>
            <a:r>
              <a:rPr b="1" lang="en-GB"/>
              <a:t>T</a:t>
            </a:r>
            <a:r>
              <a:rPr lang="en-GB"/>
              <a:t>wice.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W</a:t>
            </a:r>
            <a:r>
              <a:rPr lang="en-GB"/>
              <a:t>e </a:t>
            </a:r>
            <a:r>
              <a:rPr b="1" lang="en-GB"/>
              <a:t>E</a:t>
            </a:r>
            <a:r>
              <a:rPr lang="en-GB"/>
              <a:t>njoy </a:t>
            </a:r>
            <a:r>
              <a:rPr b="1" lang="en-GB"/>
              <a:t>T</a:t>
            </a:r>
            <a:r>
              <a:rPr lang="en-GB"/>
              <a:t>yping.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W</a:t>
            </a:r>
            <a:r>
              <a:rPr lang="en-GB"/>
              <a:t>aste </a:t>
            </a:r>
            <a:r>
              <a:rPr b="1" lang="en-GB"/>
              <a:t>E</a:t>
            </a:r>
            <a:r>
              <a:rPr lang="en-GB"/>
              <a:t>veryone's </a:t>
            </a:r>
            <a:r>
              <a:rPr b="1" lang="en-GB"/>
              <a:t>T</a:t>
            </a:r>
            <a:r>
              <a:rPr lang="en-GB"/>
              <a:t>ime.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Maximise Work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Yet another important principle: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"Maximise the amount of work not done."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Reuse code.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Spot patterns.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Be DRY.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Design with change in mind.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Be "Agile".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Desired Traits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my opinion, a good programmer is one who wants to</a:t>
            </a:r>
            <a:br>
              <a:rPr lang="en-GB"/>
            </a:br>
            <a:r>
              <a:rPr lang="en-GB"/>
              <a:t>do the maximum amount of high quality work with the minimum of effort.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</a:t>
            </a:r>
            <a:r>
              <a:rPr lang="en-GB"/>
              <a:t>doesn't</a:t>
            </a:r>
            <a:r>
              <a:rPr lang="en-GB"/>
              <a:t> mean a </a:t>
            </a:r>
            <a:r>
              <a:rPr lang="en-GB"/>
              <a:t>programmer</a:t>
            </a:r>
            <a:r>
              <a:rPr lang="en-GB"/>
              <a:t> can be lazy, more that a programmer should have the desire to be efficient with </a:t>
            </a:r>
            <a:r>
              <a:rPr lang="en-GB"/>
              <a:t>their</a:t>
            </a:r>
            <a:r>
              <a:rPr lang="en-GB"/>
              <a:t> time and effort whilst </a:t>
            </a:r>
            <a:r>
              <a:rPr lang="en-GB"/>
              <a:t>maintaining</a:t>
            </a:r>
            <a:r>
              <a:rPr lang="en-GB"/>
              <a:t> high standards!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216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