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83" r:id="rId16"/>
    <p:sldId id="294" r:id="rId17"/>
    <p:sldId id="279" r:id="rId18"/>
    <p:sldId id="284" r:id="rId19"/>
    <p:sldId id="293" r:id="rId20"/>
    <p:sldId id="278" r:id="rId21"/>
    <p:sldId id="292" r:id="rId22"/>
    <p:sldId id="295" r:id="rId23"/>
    <p:sldId id="288" r:id="rId24"/>
    <p:sldId id="285" r:id="rId25"/>
    <p:sldId id="286" r:id="rId26"/>
    <p:sldId id="287" r:id="rId27"/>
    <p:sldId id="280" r:id="rId28"/>
    <p:sldId id="281" r:id="rId29"/>
    <p:sldId id="291" r:id="rId30"/>
    <p:sldId id="290" r:id="rId31"/>
    <p:sldId id="289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lanttext.com/api/plantuml/img/XLHDRzim3BtxLx0O1jX8ZTZNE2vw6OO2nGuhTjfwK6B68M1BcJxMvj-Fb1mtRWViOCkY7id7HyhtpYlhmpXacIS_87mDw1pf7der8gYXDvRySOHVEikU19jjEdAdGPsXN8ARwvClsgC57SOTB-O0rWJTEV061B011WFfK_2N4p4CE6r_9kCpx11woG5xDdXGrggp89rLkiizZPX_-_7uM1Hm1vas7i5IV_GCGEn0G6Q47ZLQvOrbNfz8xuVGuNOlpXnASb9RmNeTKw1jifSZiH0vRHEB0iX1VaPNB3AO81KEnfpAYBlja0qZQNAUzaq6CJGhq4QknUUwgjbw5MBYXHUUIItnJ2BGSrl9xatLxs9dPgkwc4MDU8dN7jJWS9c2DUOSfR1C4hga9ph6nJhpcuYyAdBXhuqktnS67_gSUbH3laF_WgYX0Yu9wggw1Oo8ifRU_mxa2sa-nqZTZvvnFzTy-LYnN7n0Xpo2shRaglsHeqyy5qIU4E5i0cXyzI2zlMaY0b_9vrKX6zGT7POXMV8FCPEOtWQCJgpfx73tB_mRXmSlAggz3seOpj1RL76WfYYvDl_nS2ClaqSaAmjCynYzDxHQDTaxw_MDb5lhmZWgAnU5P88sl9SrzNiUwzcjVD1fb62x1PAN29dcf0FoQHP07RYFV7ZfZtnFmvHIyBEw7CRS92sSkLxJL7zuyllbvMub8CTO9tvDvhmvPTaz1-3_qry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4018F7E-C1BD-46DD-82B2-8B5249E4E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5" y="2991226"/>
            <a:ext cx="6531793" cy="327241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3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cascade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3+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4+</a:t>
            </a:r>
            <a:r>
              <a:rPr lang="en-US" sz="2000" b="1" dirty="0"/>
              <a:t>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2+</a:t>
            </a:r>
            <a:r>
              <a:rPr lang="en-US" sz="2000" b="1" dirty="0"/>
              <a:t> cascade</a:t>
            </a:r>
            <a:endParaRPr lang="en-GB" sz="20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F26566C-C29A-4278-954B-55F5BFF69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81" y="1210314"/>
            <a:ext cx="3629320" cy="4944644"/>
          </a:xfrm>
        </p:spPr>
      </p:pic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81375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2D9ACD-0CF7-4E4E-8773-07D152DA4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872467"/>
            <a:ext cx="286379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Cascade{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[]ar){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char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+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c = a - b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System.out.println(c)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575694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This is a single expression that is equivalent to a conditional-if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string a = age&gt;21?”adult”:”under-age”;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62092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B2D7624-A2B8-4DC7-8B93-2B7E4E966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16" y="3174106"/>
            <a:ext cx="6082264" cy="30472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difference between nested and cascaded-if is that for a nested--if Post-condition is predicated on precondition being true while for the cascaded if, post condition is predicated on the precondition being false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Nested-if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NestedIf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1000”;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int 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pin.equals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(“1000”) {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lang="en-GB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&gt;20)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(“can withdraw”);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(“insufficient balance”);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}</a:t>
            </a:r>
            <a:r>
              <a:rPr lang="en-GB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(“invalid pin”);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48231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does return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any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976427"/>
              </p:ext>
            </p:extLst>
          </p:nvPr>
        </p:nvGraphicFramePr>
        <p:xfrm>
          <a:off x="822324" y="1859145"/>
          <a:ext cx="78032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092252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599884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Can also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Pre-post-finite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Deterministic-non-deterministic-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Non-deterministic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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Pre-post-deterministic-non-deterministic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3274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</a:t>
            </a:r>
            <a:r>
              <a:rPr lang="en-GB" dirty="0" err="1"/>
              <a:t>i</a:t>
            </a:r>
            <a:r>
              <a:rPr lang="en-GB" dirty="0"/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[] </a:t>
            </a:r>
            <a:r>
              <a:rPr lang="en-GB" dirty="0" err="1"/>
              <a:t>arr</a:t>
            </a:r>
            <a:r>
              <a:rPr lang="en-GB" dirty="0"/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arr</a:t>
            </a:r>
            <a:r>
              <a:rPr lang="en-GB" dirty="0"/>
              <a:t>[0]=5; </a:t>
            </a:r>
            <a:r>
              <a:rPr lang="en-GB" dirty="0" err="1"/>
              <a:t>arr</a:t>
            </a:r>
            <a:r>
              <a:rPr lang="en-GB" dirty="0"/>
              <a:t>[1]=6; </a:t>
            </a:r>
            <a:r>
              <a:rPr lang="en-GB" dirty="0" err="1"/>
              <a:t>arr</a:t>
            </a:r>
            <a:r>
              <a:rPr lang="en-GB" dirty="0"/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arr.length;i</a:t>
            </a:r>
            <a:r>
              <a:rPr lang="en-GB" dirty="0"/>
              <a:t>++)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Write a Java class to implement the guessing game given by the following algorithm (ctrl-click image to enlarge)</a:t>
            </a:r>
          </a:p>
        </p:txBody>
      </p:sp>
      <p:pic>
        <p:nvPicPr>
          <p:cNvPr id="1026" name="Picture 2" descr="guessing algorithm">
            <a:hlinkClick r:id="rId2"/>
            <a:extLst>
              <a:ext uri="{FF2B5EF4-FFF2-40B4-BE49-F238E27FC236}">
                <a16:creationId xmlns:a16="http://schemas.microsoft.com/office/drawing/2014/main" id="{A448FDE6-0A35-49F6-905B-C46B7001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24" y="2413262"/>
            <a:ext cx="2125473" cy="38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31F95A2F-6915-4743-BD74-35E0E3C16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2" y="2172290"/>
            <a:ext cx="2427916" cy="337067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5CD9F2-A19B-48B9-B5CA-99B513785913}"/>
              </a:ext>
            </a:extLst>
          </p:cNvPr>
          <p:cNvCxnSpPr/>
          <p:nvPr/>
        </p:nvCxnSpPr>
        <p:spPr>
          <a:xfrm>
            <a:off x="3355942" y="2724346"/>
            <a:ext cx="2950590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4CD7A-4A52-45E9-B76C-B1FB404A0E3C}"/>
              </a:ext>
            </a:extLst>
          </p:cNvPr>
          <p:cNvCxnSpPr>
            <a:cxnSpLocks/>
          </p:cNvCxnSpPr>
          <p:nvPr/>
        </p:nvCxnSpPr>
        <p:spPr>
          <a:xfrm>
            <a:off x="3142427" y="3436658"/>
            <a:ext cx="2937862" cy="48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1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2 Branches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0 cascades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>
              <a:buFont typeface="Wingdings" panose="05000000000000000000" pitchFamily="2" charset="2"/>
              <a:buChar char="v"/>
            </a:pPr>
            <a:endParaRPr lang="en-GB" sz="32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116AB35-7A5A-45B9-A312-1D5D957E7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2146831"/>
            <a:ext cx="3566138" cy="2564337"/>
          </a:xfrm>
        </p:spPr>
      </p:pic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cab83b3b-4db3-4a13-8dd4-e60be6d87cf5"/>
    <ds:schemaRef ds:uri="c2e86655-d7ed-4420-bc92-1b9547829f54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4902</TotalTime>
  <Words>1375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JetBrains Mono</vt:lpstr>
      <vt:lpstr>Consolas</vt:lpstr>
      <vt:lpstr>Calibri Light</vt:lpstr>
      <vt:lpstr>Wingdings</vt:lpstr>
      <vt:lpstr>Arial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Branch Example</vt:lpstr>
      <vt:lpstr>PowerPoint Presentation</vt:lpstr>
      <vt:lpstr>Switch-statements</vt:lpstr>
      <vt:lpstr>Conditional Expression</vt:lpstr>
      <vt:lpstr>PowerPoint Presentation</vt:lpstr>
      <vt:lpstr>Nested-if</vt:lpstr>
      <vt:lpstr>Nested-if example</vt:lpstr>
      <vt:lpstr>PowerPoint Presentation</vt:lpstr>
      <vt:lpstr>Iteration (Loop) control</vt:lpstr>
      <vt:lpstr>Loop Structure can have any of the following</vt:lpstr>
      <vt:lpstr>Loop Classes</vt:lpstr>
      <vt:lpstr>Loop characteristics</vt:lpstr>
      <vt:lpstr>Loop Example</vt:lpstr>
      <vt:lpstr>Arrays</vt:lpstr>
      <vt:lpstr>Using arrays</vt:lpstr>
      <vt:lpstr>Exercises</vt:lpstr>
      <vt:lpstr>Take-home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73</cp:revision>
  <dcterms:created xsi:type="dcterms:W3CDTF">2020-03-06T14:36:40Z</dcterms:created>
  <dcterms:modified xsi:type="dcterms:W3CDTF">2020-10-20T02:01:41Z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