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20"/>
  </p:notesMasterIdLst>
  <p:sldIdLst>
    <p:sldId id="256" r:id="rId5"/>
    <p:sldId id="272" r:id="rId6"/>
    <p:sldId id="258" r:id="rId7"/>
    <p:sldId id="259" r:id="rId8"/>
    <p:sldId id="266" r:id="rId9"/>
    <p:sldId id="260" r:id="rId10"/>
    <p:sldId id="262" r:id="rId11"/>
    <p:sldId id="264" r:id="rId12"/>
    <p:sldId id="275" r:id="rId13"/>
    <p:sldId id="273" r:id="rId14"/>
    <p:sldId id="274" r:id="rId15"/>
    <p:sldId id="265" r:id="rId16"/>
    <p:sldId id="276" r:id="rId17"/>
    <p:sldId id="277" r:id="rId18"/>
    <p:sldId id="278"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ambria Math" panose="02040503050406030204" pitchFamily="18" charset="0"/>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7C26A-2D19-4E2A-9B61-80C5B9CBF214}" type="datetimeFigureOut">
              <a:rPr lang="en-GB" smtClean="0"/>
              <a:t>20/10/2020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3323-FCCE-4DFE-BD34-96AD5764A1C6}" type="slidenum">
              <a:rPr lang="en-GB" smtClean="0"/>
              <a:t>‹#›</a:t>
            </a:fld>
            <a:endParaRPr lang="en-GB"/>
          </a:p>
        </p:txBody>
      </p:sp>
    </p:spTree>
    <p:extLst>
      <p:ext uri="{BB962C8B-B14F-4D97-AF65-F5344CB8AC3E}">
        <p14:creationId xmlns:p14="http://schemas.microsoft.com/office/powerpoint/2010/main" val="289767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s1.equals(s2)</a:t>
            </a:r>
            <a:r>
              <a:rPr lang="en-US" sz="1200" b="0" i="0" dirty="0">
                <a:solidFill>
                  <a:srgbClr val="000000"/>
                </a:solidFill>
                <a:effectLst/>
                <a:latin typeface="Times New Roman" panose="02020603050405020304" pitchFamily="18" charset="0"/>
              </a:rPr>
              <a:t> is a function that returns a </a:t>
            </a:r>
            <a:r>
              <a:rPr lang="en-US" sz="1200" b="0" i="0" dirty="0" err="1">
                <a:solidFill>
                  <a:srgbClr val="0050C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 value. It returns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consists of exactly the same sequence of characters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and returns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otherwise.</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s1.equalsIgnoreCase(s2)</a:t>
            </a:r>
            <a:r>
              <a:rPr lang="en-US" sz="1200" b="0" i="0" dirty="0">
                <a:solidFill>
                  <a:srgbClr val="000000"/>
                </a:solidFill>
                <a:effectLst/>
                <a:latin typeface="Times New Roman" panose="02020603050405020304" pitchFamily="18" charset="0"/>
              </a:rPr>
              <a:t> is another </a:t>
            </a:r>
            <a:r>
              <a:rPr lang="en-US" sz="1200" b="0" i="0" dirty="0" err="1">
                <a:solidFill>
                  <a:srgbClr val="00000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-valued function that checks whether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the same string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but this function considers upper and lower case letters to be equivalent.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"cat", then </a:t>
            </a:r>
            <a:r>
              <a:rPr lang="en-US" sz="1200" b="0" i="0" dirty="0">
                <a:solidFill>
                  <a:srgbClr val="000000"/>
                </a:solidFill>
                <a:effectLst/>
                <a:latin typeface="Courier New" panose="02070309020205020404" pitchFamily="49" charset="0"/>
              </a:rPr>
              <a:t>s1.equals("Cat")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while </a:t>
            </a:r>
            <a:r>
              <a:rPr lang="en-US" sz="1200" b="0" i="0" dirty="0">
                <a:solidFill>
                  <a:srgbClr val="000000"/>
                </a:solidFill>
                <a:effectLst/>
                <a:latin typeface="Courier New" panose="02070309020205020404" pitchFamily="49" charset="0"/>
              </a:rPr>
              <a:t>s1.equalsIgnoreCase("Cat")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 as mentioned above, is an integer-valued function that gives the number of characters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s1.charAt(N)</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is an integer, returns a value of type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It returns the Nth character in the string. Positions are numbered starting with 0, so </a:t>
            </a:r>
            <a:r>
              <a:rPr lang="en-US" sz="1200" b="0" i="0" dirty="0">
                <a:solidFill>
                  <a:srgbClr val="000000"/>
                </a:solidFill>
                <a:effectLst/>
                <a:latin typeface="Courier New" panose="02070309020205020404" pitchFamily="49" charset="0"/>
              </a:rPr>
              <a:t>s1.charAt(0)</a:t>
            </a:r>
            <a:r>
              <a:rPr lang="en-US" sz="1200" b="0" i="0" dirty="0">
                <a:solidFill>
                  <a:srgbClr val="000000"/>
                </a:solidFill>
                <a:effectLst/>
                <a:latin typeface="Times New Roman" panose="02020603050405020304" pitchFamily="18" charset="0"/>
              </a:rPr>
              <a:t> is actually the first character, </a:t>
            </a:r>
            <a:r>
              <a:rPr lang="en-US" sz="1200" b="0" i="0" dirty="0">
                <a:solidFill>
                  <a:srgbClr val="000000"/>
                </a:solidFill>
                <a:effectLst/>
                <a:latin typeface="Courier New" panose="02070309020205020404" pitchFamily="49" charset="0"/>
              </a:rPr>
              <a:t>s1.charAt(1)</a:t>
            </a:r>
            <a:r>
              <a:rPr lang="en-US" sz="1200" b="0" i="0" dirty="0">
                <a:solidFill>
                  <a:srgbClr val="000000"/>
                </a:solidFill>
                <a:effectLst/>
                <a:latin typeface="Times New Roman" panose="02020603050405020304" pitchFamily="18" charset="0"/>
              </a:rPr>
              <a:t> is the second, and so on. The final position is </a:t>
            </a:r>
            <a:r>
              <a:rPr lang="en-US" sz="1200" b="0" i="0" dirty="0">
                <a:solidFill>
                  <a:srgbClr val="000000"/>
                </a:solidFill>
                <a:effectLst/>
                <a:latin typeface="Courier New" panose="02070309020205020404" pitchFamily="49" charset="0"/>
              </a:rPr>
              <a:t>s1.length() - 1</a:t>
            </a:r>
            <a:r>
              <a:rPr lang="en-US" sz="1200" b="0" i="0" dirty="0">
                <a:solidFill>
                  <a:srgbClr val="000000"/>
                </a:solidFill>
                <a:effectLst/>
                <a:latin typeface="Times New Roman" panose="02020603050405020304" pitchFamily="18" charset="0"/>
              </a:rPr>
              <a:t>. For example, the value of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charAt</a:t>
            </a:r>
            <a:r>
              <a:rPr lang="en-US" sz="1200" b="0" i="0" dirty="0">
                <a:solidFill>
                  <a:srgbClr val="000000"/>
                </a:solidFill>
                <a:effectLst/>
                <a:latin typeface="Courier New" panose="02070309020205020404" pitchFamily="49" charset="0"/>
              </a:rPr>
              <a:t>(1)</a:t>
            </a:r>
            <a:r>
              <a:rPr lang="en-US" sz="1200" b="0" i="0" dirty="0">
                <a:solidFill>
                  <a:srgbClr val="000000"/>
                </a:solidFill>
                <a:effectLst/>
                <a:latin typeface="Times New Roman" panose="02020603050405020304" pitchFamily="18" charset="0"/>
              </a:rPr>
              <a:t> is 'a'. An error occurs if the value of the parameter is less than zero or is greater than or equal to </a:t>
            </a: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s1.substring(N,M)</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and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are integers, returns a value of type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 The returned value consists of the characters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in positions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N+1</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M-1</a:t>
            </a:r>
            <a:r>
              <a:rPr lang="en-US" sz="1200" b="0" i="0" dirty="0">
                <a:solidFill>
                  <a:srgbClr val="000000"/>
                </a:solidFill>
                <a:effectLst/>
                <a:latin typeface="Times New Roman" panose="02020603050405020304" pitchFamily="18" charset="0"/>
              </a:rPr>
              <a:t>. Note that the character in position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is not included. The returned value is called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 subroutine </a:t>
            </a:r>
            <a:r>
              <a:rPr lang="en-US" sz="1200" b="0" i="0" dirty="0">
                <a:solidFill>
                  <a:srgbClr val="000000"/>
                </a:solidFill>
                <a:effectLst/>
                <a:latin typeface="Courier New" panose="02070309020205020404" pitchFamily="49" charset="0"/>
              </a:rPr>
              <a:t>s1.substring(N)</a:t>
            </a:r>
            <a:r>
              <a:rPr lang="en-US" sz="1200" b="0" i="0" dirty="0">
                <a:solidFill>
                  <a:srgbClr val="000000"/>
                </a:solidFill>
                <a:effectLst/>
                <a:latin typeface="Times New Roman" panose="02020603050405020304" pitchFamily="18" charset="0"/>
              </a:rPr>
              <a:t> returns the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consisting of characters starting at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up until the end of the string.</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s1.indexOf(s2)</a:t>
            </a:r>
            <a:r>
              <a:rPr lang="en-US" sz="1200" b="0" i="0" dirty="0">
                <a:solidFill>
                  <a:srgbClr val="000000"/>
                </a:solidFill>
                <a:effectLst/>
                <a:latin typeface="Times New Roman" panose="02020603050405020304" pitchFamily="18" charset="0"/>
              </a:rPr>
              <a:t> returns an integer. If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occurs as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then the returned value is the starting position of that substring. Otherwise, the returned value is -1. You can also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search for a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To find the first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at or after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you can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x,N</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find the last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use </a:t>
            </a:r>
            <a:r>
              <a:rPr lang="en-US" sz="1200" b="0" i="0" dirty="0">
                <a:solidFill>
                  <a:srgbClr val="000000"/>
                </a:solidFill>
                <a:effectLst/>
                <a:latin typeface="Courier New" panose="02070309020205020404" pitchFamily="49" charset="0"/>
              </a:rPr>
              <a:t>s1.lastIndexOf(x)</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s1.compareTo(s2)</a:t>
            </a:r>
            <a:r>
              <a:rPr lang="en-US" sz="1200" b="0" i="0" dirty="0">
                <a:solidFill>
                  <a:srgbClr val="000000"/>
                </a:solidFill>
                <a:effectLst/>
                <a:latin typeface="Times New Roman" panose="02020603050405020304" pitchFamily="18" charset="0"/>
              </a:rPr>
              <a:t> is an integer-valued function that compares the two strings. If the strings are equal, the value returned is zero.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less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a number less than zero, and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greater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some number greater than zero. There is also a function </a:t>
            </a:r>
            <a:r>
              <a:rPr lang="en-US" sz="1200" b="0" i="0" dirty="0">
                <a:solidFill>
                  <a:srgbClr val="000000"/>
                </a:solidFill>
                <a:effectLst/>
                <a:latin typeface="Courier New" panose="02070309020205020404" pitchFamily="49" charset="0"/>
              </a:rPr>
              <a:t>s1.compareToIgnoreCase(s2)</a:t>
            </a:r>
            <a:r>
              <a:rPr lang="en-US" sz="1200" b="0" i="0" dirty="0">
                <a:solidFill>
                  <a:srgbClr val="000000"/>
                </a:solidFill>
                <a:effectLst/>
                <a:latin typeface="Times New Roman" panose="02020603050405020304" pitchFamily="18" charset="0"/>
              </a:rPr>
              <a:t>. (If both of the strings consist entirely of lower case letters, or if they consist entirely of upper case letters, then "less than" and "greater than" refer to alphabetical order. Otherwise, the ordering is more complicated.)</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s1.toUpperCase()</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lower case letters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have been converted to upper case. For example,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toUpperCase</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"CAT"</a:t>
            </a:r>
            <a:r>
              <a:rPr lang="en-US" sz="1200" b="0" i="0" dirty="0">
                <a:solidFill>
                  <a:srgbClr val="000000"/>
                </a:solidFill>
                <a:effectLst/>
                <a:latin typeface="Times New Roman" panose="02020603050405020304" pitchFamily="18" charset="0"/>
              </a:rPr>
              <a:t>. There is also a function </a:t>
            </a:r>
            <a:r>
              <a:rPr lang="en-US" sz="1200" b="0" i="0" dirty="0">
                <a:solidFill>
                  <a:srgbClr val="000000"/>
                </a:solidFill>
                <a:effectLst/>
                <a:latin typeface="Courier New" panose="02070309020205020404" pitchFamily="49" charset="0"/>
              </a:rPr>
              <a:t>s1.toLowerCase()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non-printing characters such as spaces and tabs have been trimmed from the beginning and from the end of the string.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has the value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  "</a:t>
            </a:r>
            <a:r>
              <a:rPr lang="en-US" sz="1200" b="0" i="0" dirty="0">
                <a:solidFill>
                  <a:srgbClr val="000000"/>
                </a:solidFill>
                <a:effectLst/>
                <a:latin typeface="Times New Roman" panose="02020603050405020304" pitchFamily="18" charset="0"/>
              </a:rPr>
              <a:t>, then </a:t>
            </a: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with the spaces at the end removed.</a:t>
            </a:r>
          </a:p>
          <a:p>
            <a:endParaRPr lang="en-GB" dirty="0"/>
          </a:p>
        </p:txBody>
      </p:sp>
      <p:sp>
        <p:nvSpPr>
          <p:cNvPr id="4" name="Slide Number Placeholder 3"/>
          <p:cNvSpPr>
            <a:spLocks noGrp="1"/>
          </p:cNvSpPr>
          <p:nvPr>
            <p:ph type="sldNum" sz="quarter" idx="5"/>
          </p:nvPr>
        </p:nvSpPr>
        <p:spPr/>
        <p:txBody>
          <a:bodyPr/>
          <a:lstStyle/>
          <a:p>
            <a:fld id="{9BCB3323-FCCE-4DFE-BD34-96AD5764A1C6}" type="slidenum">
              <a:rPr lang="en-GB" smtClean="0"/>
              <a:t>14</a:t>
            </a:fld>
            <a:endParaRPr lang="en-GB"/>
          </a:p>
        </p:txBody>
      </p:sp>
    </p:spTree>
    <p:extLst>
      <p:ext uri="{BB962C8B-B14F-4D97-AF65-F5344CB8AC3E}">
        <p14:creationId xmlns:p14="http://schemas.microsoft.com/office/powerpoint/2010/main" val="8324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20/10/2020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raw.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Alamina</a:t>
            </a:r>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Example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5CFBA2D-8DEA-426C-B621-98A5C8538BE4}"/>
                  </a:ext>
                </a:extLst>
              </p:cNvPr>
              <p:cNvSpPr>
                <a:spLocks noGrp="1"/>
              </p:cNvSpPr>
              <p:nvPr>
                <p:ph idx="1"/>
              </p:nvPr>
            </p:nvSpPr>
            <p:spPr/>
            <p:txBody>
              <a:bodyPr/>
              <a:lstStyle/>
              <a:p>
                <a:pPr>
                  <a:buFont typeface="Wingdings" panose="05000000000000000000" pitchFamily="2" charset="2"/>
                  <a:buChar char="v"/>
                </a:pPr>
                <a:r>
                  <a:rPr lang="en-GB" dirty="0"/>
                  <a:t> Given the initial loan amount, an annual interest rate,  and number of years,</a:t>
                </a:r>
              </a:p>
              <a:p>
                <a:pPr>
                  <a:buFont typeface="Wingdings" panose="05000000000000000000" pitchFamily="2" charset="2"/>
                  <a:buChar char="v"/>
                </a:pPr>
                <a:r>
                  <a:rPr lang="en-GB" dirty="0"/>
                  <a:t>We can amortize (get monthly payments) using the following formula</a:t>
                </a:r>
              </a:p>
              <a:p>
                <a:pPr>
                  <a:buFont typeface="Wingdings" panose="05000000000000000000" pitchFamily="2" charset="2"/>
                  <a:buChar char="v"/>
                </a:pPr>
                <a:r>
                  <a:rPr lang="en-GB" dirty="0"/>
                  <a:t> P=A/D, where P is the monthly payment, A is the initial amount and</a:t>
                </a:r>
              </a:p>
              <a:p>
                <a:pPr>
                  <a:buFont typeface="Wingdings" panose="05000000000000000000" pitchFamily="2" charset="2"/>
                  <a:buChar char="v"/>
                </a:pPr>
                <a:r>
                  <a:rPr lang="en-GB" dirty="0"/>
                  <a:t> Discount Factor, D is</a:t>
                </a:r>
              </a:p>
              <a:p>
                <a:pPr>
                  <a:buFont typeface="Wingdings" panose="05000000000000000000" pitchFamily="2" charset="2"/>
                  <a:buChar char="v"/>
                </a:pP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a14:m>
                <a:endParaRPr lang="en-GB" dirty="0"/>
              </a:p>
              <a:p>
                <a:pPr>
                  <a:buFont typeface="Wingdings" panose="05000000000000000000" pitchFamily="2" charset="2"/>
                  <a:buChar char="v"/>
                </a:pPr>
                <a:r>
                  <a:rPr lang="en-GB" dirty="0"/>
                  <a:t> where</a:t>
                </a:r>
              </a:p>
              <a:p>
                <a:pPr lvl="1">
                  <a:buFont typeface="Wingdings" panose="05000000000000000000" pitchFamily="2" charset="2"/>
                  <a:buChar char="v"/>
                </a:pPr>
                <a:r>
                  <a:rPr lang="en-GB" dirty="0"/>
                  <a:t>n= number of payments to be made</a:t>
                </a:r>
              </a:p>
              <a:p>
                <a:pPr lvl="1">
                  <a:buFont typeface="Wingdings" panose="05000000000000000000" pitchFamily="2" charset="2"/>
                  <a:buChar char="v"/>
                </a:pPr>
                <a:r>
                  <a:rPr lang="en-GB" dirty="0"/>
                  <a:t>r = interest rate </a:t>
                </a:r>
                <a:r>
                  <a:rPr lang="en-GB"/>
                  <a:t>per payment period</a:t>
                </a:r>
                <a:endParaRPr lang="en-GB" dirty="0"/>
              </a:p>
            </p:txBody>
          </p:sp>
        </mc:Choice>
        <mc:Fallback>
          <p:sp>
            <p:nvSpPr>
              <p:cNvPr id="5" name="Content Placeholder 4">
                <a:extLst>
                  <a:ext uri="{FF2B5EF4-FFF2-40B4-BE49-F238E27FC236}">
                    <a16:creationId xmlns:a16="http://schemas.microsoft.com/office/drawing/2014/main" id="{A5CFBA2D-8DEA-426C-B621-98A5C8538BE4}"/>
                  </a:ext>
                </a:extLst>
              </p:cNvPr>
              <p:cNvSpPr>
                <a:spLocks noGrp="1" noRot="1" noChangeAspect="1" noMove="1" noResize="1" noEditPoints="1" noAdjustHandles="1" noChangeArrowheads="1" noChangeShapeType="1" noTextEdit="1"/>
              </p:cNvSpPr>
              <p:nvPr>
                <p:ph idx="1"/>
              </p:nvPr>
            </p:nvSpPr>
            <p:spPr>
              <a:blipFill>
                <a:blip r:embed="rId2"/>
                <a:stretch>
                  <a:fillRect l="-1939" t="-1667" r="-1535"/>
                </a:stretch>
              </a:blipFill>
            </p:spPr>
            <p:txBody>
              <a:bodyPr/>
              <a:lstStyle/>
              <a:p>
                <a:r>
                  <a:rPr lang="en-GB">
                    <a:noFill/>
                  </a:rPr>
                  <a:t> </a:t>
                </a:r>
              </a:p>
            </p:txBody>
          </p:sp>
        </mc:Fallback>
      </mc:AlternateContent>
    </p:spTree>
    <p:extLst>
      <p:ext uri="{BB962C8B-B14F-4D97-AF65-F5344CB8AC3E}">
        <p14:creationId xmlns:p14="http://schemas.microsoft.com/office/powerpoint/2010/main" val="3953652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Class diagram</a:t>
            </a:r>
          </a:p>
        </p:txBody>
      </p:sp>
      <p:pic>
        <p:nvPicPr>
          <p:cNvPr id="11" name="Picture 10" descr="Table&#10;&#10;Description automatically generated">
            <a:extLst>
              <a:ext uri="{FF2B5EF4-FFF2-40B4-BE49-F238E27FC236}">
                <a16:creationId xmlns:a16="http://schemas.microsoft.com/office/drawing/2014/main" id="{B38EF2BD-C06C-4AC6-A381-4D19010B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5" y="2327241"/>
            <a:ext cx="2887793" cy="3013349"/>
          </a:xfrm>
          <a:prstGeom prst="rect">
            <a:avLst/>
          </a:prstGeom>
        </p:spPr>
      </p:pic>
      <p:sp>
        <p:nvSpPr>
          <p:cNvPr id="7" name="Rectangle 1">
            <a:extLst>
              <a:ext uri="{FF2B5EF4-FFF2-40B4-BE49-F238E27FC236}">
                <a16:creationId xmlns:a16="http://schemas.microsoft.com/office/drawing/2014/main" id="{CCF293EB-9D02-4486-B74C-5F949D817B43}"/>
              </a:ext>
            </a:extLst>
          </p:cNvPr>
          <p:cNvSpPr>
            <a:spLocks noGrp="1" noChangeArrowheads="1"/>
          </p:cNvSpPr>
          <p:nvPr>
            <p:ph sz="half" idx="2"/>
          </p:nvPr>
        </p:nvSpPr>
        <p:spPr bwMode="auto">
          <a:xfrm>
            <a:off x="3311525" y="1891129"/>
            <a:ext cx="5572359"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public class </a:t>
            </a:r>
            <a:r>
              <a:rPr kumimoji="0" lang="en-US" altLang="en-US" sz="1000" b="0" i="0" u="none" strike="noStrike" cap="none" normalizeH="0" baseline="0">
                <a:ln>
                  <a:noFill/>
                </a:ln>
                <a:solidFill>
                  <a:srgbClr val="A9B7C6"/>
                </a:solidFill>
                <a:effectLst/>
                <a:latin typeface="JetBrains Mono"/>
              </a:rPr>
              <a:t>LoanCalc{</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private int </a:t>
            </a:r>
            <a:r>
              <a:rPr kumimoji="0" lang="en-US" altLang="en-US" sz="1000" b="0" i="0" u="none" strike="noStrike" cap="none" normalizeH="0" baseline="0">
                <a:ln>
                  <a:noFill/>
                </a:ln>
                <a:solidFill>
                  <a:srgbClr val="A9B7C6"/>
                </a:solidFill>
                <a:effectLst/>
                <a:latin typeface="JetBrains Mono"/>
              </a:rPr>
              <a:t>yrs</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rate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public </a:t>
            </a:r>
            <a:r>
              <a:rPr kumimoji="0" lang="en-US" altLang="en-US" sz="1000" b="0" i="0" u="none" strike="noStrike" cap="none" normalizeH="0" baseline="0">
                <a:ln>
                  <a:noFill/>
                </a:ln>
                <a:solidFill>
                  <a:srgbClr val="A9B7C6"/>
                </a:solidFill>
                <a:effectLst/>
                <a:latin typeface="JetBrains Mono"/>
              </a:rPr>
              <a:t>LoanCalc(</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this</a:t>
            </a:r>
            <a:r>
              <a:rPr kumimoji="0" lang="en-US" altLang="en-US" sz="1000" b="0" i="0" u="none" strike="noStrike" cap="none" normalizeH="0" baseline="0">
                <a:ln>
                  <a:noFill/>
                </a:ln>
                <a:solidFill>
                  <a:srgbClr val="A9B7C6"/>
                </a:solidFill>
                <a:effectLst/>
                <a:latin typeface="JetBrains Mono"/>
              </a:rPr>
              <a:t>.rate=r</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.amount=a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.yrs=y</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double </a:t>
            </a:r>
            <a:r>
              <a:rPr kumimoji="0" lang="en-US" altLang="en-US" sz="1000" b="0" i="0" u="none" strike="noStrike" cap="none" normalizeH="0" baseline="0">
                <a:ln>
                  <a:noFill/>
                </a:ln>
                <a:solidFill>
                  <a:srgbClr val="A9B7C6"/>
                </a:solidFill>
                <a:effectLst/>
                <a:latin typeface="JetBrains Mono"/>
              </a:rPr>
              <a:t>ammortize()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r=rate/(</a:t>
            </a:r>
            <a:r>
              <a:rPr kumimoji="0" lang="en-US" altLang="en-US" sz="1000" b="0" i="0" u="none" strike="noStrike" cap="none" normalizeH="0" baseline="0">
                <a:ln>
                  <a:noFill/>
                </a:ln>
                <a:solidFill>
                  <a:srgbClr val="6897BB"/>
                </a:solidFill>
                <a:effectLst/>
                <a:latin typeface="JetBrains Mono"/>
              </a:rPr>
              <a:t>100</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n=yrs*</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d = (Math.pow((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 (r*Math.pow((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return </a:t>
            </a:r>
            <a:r>
              <a:rPr kumimoji="0" lang="en-US" altLang="en-US" sz="1000" b="0" i="0" u="none" strike="noStrike" cap="none" normalizeH="0" baseline="0">
                <a:ln>
                  <a:noFill/>
                </a:ln>
                <a:solidFill>
                  <a:srgbClr val="A9B7C6"/>
                </a:solidFill>
                <a:effectLst/>
                <a:latin typeface="JetBrains Mono"/>
              </a:rPr>
              <a:t>a/d </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static void </a:t>
            </a:r>
            <a:r>
              <a:rPr kumimoji="0" lang="en-US" altLang="en-US" sz="1000" b="0" i="0" u="none" strike="noStrike" cap="none" normalizeH="0" baseline="0">
                <a:ln>
                  <a:noFill/>
                </a:ln>
                <a:solidFill>
                  <a:srgbClr val="A9B7C6"/>
                </a:solidFill>
                <a:effectLst/>
                <a:latin typeface="JetBrains Mono"/>
              </a:rPr>
              <a:t>main(String ar[]){</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6897BB"/>
                </a:solidFill>
                <a:effectLst/>
                <a:latin typeface="JetBrains Mono"/>
              </a:rPr>
              <a:t>7</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6897BB"/>
                </a:solidFill>
                <a:effectLst/>
                <a:latin typeface="JetBrains Mono"/>
              </a:rPr>
              <a:t>3</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6897BB"/>
                </a:solidFill>
                <a:effectLst/>
                <a:latin typeface="JetBrains Mono"/>
              </a:rPr>
              <a:t>10000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LoanCalc carloan=</a:t>
            </a:r>
            <a:r>
              <a:rPr kumimoji="0" lang="en-US" altLang="en-US" sz="1000" b="0" i="0" u="none" strike="noStrike" cap="none" normalizeH="0" baseline="0">
                <a:ln>
                  <a:noFill/>
                </a:ln>
                <a:solidFill>
                  <a:srgbClr val="CC7832"/>
                </a:solidFill>
                <a:effectLst/>
                <a:latin typeface="JetBrains Mono"/>
              </a:rPr>
              <a:t>new </a:t>
            </a:r>
            <a:r>
              <a:rPr kumimoji="0" lang="en-US" altLang="en-US" sz="1000" b="0" i="0" u="none" strike="noStrike" cap="none" normalizeH="0" baseline="0">
                <a:ln>
                  <a:noFill/>
                </a:ln>
                <a:solidFill>
                  <a:srgbClr val="A9B7C6"/>
                </a:solidFill>
                <a:effectLst/>
                <a:latin typeface="JetBrains Mono"/>
              </a:rPr>
              <a:t>LoanCalc(y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p=carloan.ammortize()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System.out.println(String.format(</a:t>
            </a:r>
            <a:r>
              <a:rPr kumimoji="0" lang="en-US" altLang="en-US" sz="1000" b="0" i="0" u="none" strike="noStrike" cap="none" normalizeH="0" baseline="0">
                <a:ln>
                  <a:noFill/>
                </a:ln>
                <a:solidFill>
                  <a:srgbClr val="6A8759"/>
                </a:solidFill>
                <a:effectLst/>
                <a:latin typeface="JetBrains Mono"/>
              </a:rPr>
              <a:t>"monthly paymets on %3.2f for %dyrs at %d%% is %3.2f"</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p))</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5160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Inheritance Example</a:t>
            </a:r>
          </a:p>
        </p:txBody>
      </p:sp>
      <p:pic>
        <p:nvPicPr>
          <p:cNvPr id="4" name="Content Placeholder 3">
            <a:extLst>
              <a:ext uri="{FF2B5EF4-FFF2-40B4-BE49-F238E27FC236}">
                <a16:creationId xmlns:a16="http://schemas.microsoft.com/office/drawing/2014/main" id="{BE171412-B5F4-461C-AFB9-44BF743CA717}"/>
              </a:ext>
            </a:extLst>
          </p:cNvPr>
          <p:cNvPicPr>
            <a:picLocks noGrp="1" noChangeAspect="1"/>
          </p:cNvPicPr>
          <p:nvPr>
            <p:ph idx="1"/>
          </p:nvPr>
        </p:nvPicPr>
        <p:blipFill rotWithShape="1">
          <a:blip r:embed="rId2"/>
          <a:srcRect t="14292" b="1"/>
          <a:stretch/>
        </p:blipFill>
        <p:spPr>
          <a:xfrm>
            <a:off x="822960" y="1787236"/>
            <a:ext cx="7142968" cy="3334206"/>
          </a:xfrm>
          <a:prstGeom prst="rect">
            <a:avLst/>
          </a:prstGeom>
        </p:spPr>
      </p:pic>
      <p:sp>
        <p:nvSpPr>
          <p:cNvPr id="5" name="TextBox 4">
            <a:extLst>
              <a:ext uri="{FF2B5EF4-FFF2-40B4-BE49-F238E27FC236}">
                <a16:creationId xmlns:a16="http://schemas.microsoft.com/office/drawing/2014/main" id="{0313F0B1-4FAD-4465-95FB-8B718016DA91}"/>
              </a:ext>
            </a:extLst>
          </p:cNvPr>
          <p:cNvSpPr txBox="1"/>
          <p:nvPr/>
        </p:nvSpPr>
        <p:spPr>
          <a:xfrm>
            <a:off x="1095087" y="5070764"/>
            <a:ext cx="7543800" cy="923330"/>
          </a:xfrm>
          <a:prstGeom prst="rect">
            <a:avLst/>
          </a:prstGeom>
          <a:noFill/>
        </p:spPr>
        <p:txBody>
          <a:bodyPr wrap="square" rtlCol="0">
            <a:spAutoFit/>
          </a:bodyPr>
          <a:lstStyle/>
          <a:p>
            <a:r>
              <a:rPr lang="en-GB" dirty="0"/>
              <a:t>Animal is the super class. Duck, Fish, and Zebra are subclasses and they inherit all the members from the superclass.  The subclasses also have their own attributes and methods. </a:t>
            </a:r>
          </a:p>
        </p:txBody>
      </p:sp>
    </p:spTree>
    <p:extLst>
      <p:ext uri="{BB962C8B-B14F-4D97-AF65-F5344CB8AC3E}">
        <p14:creationId xmlns:p14="http://schemas.microsoft.com/office/powerpoint/2010/main" val="3832300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The String Class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45734"/>
            <a:ext cx="7543801" cy="3942324"/>
          </a:xfrm>
        </p:spPr>
        <p:txBody>
          <a:bodyPr>
            <a:normAutofit lnSpcReduction="10000"/>
          </a:bodyPr>
          <a:lstStyle/>
          <a:p>
            <a:pPr>
              <a:buFont typeface="Wingdings" panose="05000000000000000000" pitchFamily="2" charset="2"/>
              <a:buChar char="v"/>
            </a:pPr>
            <a:r>
              <a:rPr lang="en-GB" dirty="0"/>
              <a:t> Although string literals are the same in C++ and Java, </a:t>
            </a:r>
          </a:p>
          <a:p>
            <a:pPr>
              <a:buFont typeface="Wingdings" panose="05000000000000000000" pitchFamily="2" charset="2"/>
              <a:buChar char="v"/>
            </a:pPr>
            <a:r>
              <a:rPr lang="en-GB" dirty="0"/>
              <a:t> There are two types of string variables in C++, the character array and the string object in the standard namespace.</a:t>
            </a:r>
          </a:p>
          <a:p>
            <a:pPr>
              <a:buFont typeface="Wingdings" panose="05000000000000000000" pitchFamily="2" charset="2"/>
              <a:buChar char="v"/>
            </a:pPr>
            <a:r>
              <a:rPr lang="en-GB" dirty="0"/>
              <a:t> In Java the string variable is represented as a String object in the Java System package.</a:t>
            </a:r>
          </a:p>
          <a:p>
            <a:pPr>
              <a:buFont typeface="Wingdings" panose="05000000000000000000" pitchFamily="2" charset="2"/>
              <a:buChar char="v"/>
            </a:pPr>
            <a:r>
              <a:rPr lang="en-GB" dirty="0"/>
              <a:t> Declaring and assigning a value to a string object.</a:t>
            </a:r>
          </a:p>
          <a:p>
            <a:pPr marL="0" indent="0" algn="ctr">
              <a:buNone/>
            </a:pPr>
            <a:r>
              <a:rPr lang="en-GB" dirty="0"/>
              <a:t>String s;</a:t>
            </a:r>
          </a:p>
          <a:p>
            <a:pPr marL="0" indent="0" algn="ctr">
              <a:buNone/>
            </a:pPr>
            <a:r>
              <a:rPr lang="en-GB" dirty="0"/>
              <a:t>s = “hello world!”;</a:t>
            </a:r>
          </a:p>
          <a:p>
            <a:pPr>
              <a:buFont typeface="Wingdings" panose="05000000000000000000" pitchFamily="2" charset="2"/>
              <a:buChar char="v"/>
            </a:pPr>
            <a:r>
              <a:rPr lang="en-GB" dirty="0"/>
              <a:t> Declaring a string object using the constructor</a:t>
            </a:r>
          </a:p>
          <a:p>
            <a:pPr marL="0" indent="0" algn="ctr">
              <a:buNone/>
            </a:pPr>
            <a:r>
              <a:rPr lang="en-GB" dirty="0"/>
              <a:t>String s = new String(“Hello world”);</a:t>
            </a:r>
          </a:p>
        </p:txBody>
      </p:sp>
    </p:spTree>
    <p:extLst>
      <p:ext uri="{BB962C8B-B14F-4D97-AF65-F5344CB8AC3E}">
        <p14:creationId xmlns:p14="http://schemas.microsoft.com/office/powerpoint/2010/main" val="2940469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822960" y="578833"/>
            <a:ext cx="7543800" cy="1174550"/>
          </a:xfrm>
        </p:spPr>
        <p:txBody>
          <a:bodyPr>
            <a:normAutofit/>
          </a:bodyPr>
          <a:lstStyle/>
          <a:p>
            <a:r>
              <a:rPr lang="en-GB" dirty="0"/>
              <a:t>String methods (operations)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19374"/>
            <a:ext cx="7543801" cy="4336330"/>
          </a:xfrm>
        </p:spPr>
        <p:txBody>
          <a:bodyPr>
            <a:normAutofit/>
          </a:bodyPr>
          <a:lstStyle/>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s1.equals(s2)</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s1.equalsIgnoreCase(s2)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s1.length()</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s1.charAt(N)</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s1.substring(N,M)</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s1.indexOf(s2)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s1.compareTo(s2)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s1.toUpperCase()</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s1.toLowerCase()</a:t>
            </a:r>
            <a:r>
              <a:rPr lang="en-US" sz="1800" b="0" i="0" dirty="0">
                <a:solidFill>
                  <a:srgbClr val="000000"/>
                </a:solidFill>
                <a:effectLst/>
                <a:latin typeface="Times New Roman" panose="02020603050405020304" pitchFamily="18" charset="0"/>
              </a:rPr>
              <a:t>.</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s1.trim()</a:t>
            </a:r>
            <a:r>
              <a:rPr lang="en-US" sz="18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1458420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606144" y="135773"/>
            <a:ext cx="7543800" cy="646650"/>
          </a:xfrm>
        </p:spPr>
        <p:txBody>
          <a:bodyPr>
            <a:normAutofit fontScale="90000"/>
          </a:bodyPr>
          <a:lstStyle/>
          <a:p>
            <a:r>
              <a:rPr lang="en-GB" dirty="0"/>
              <a:t>Exercises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742797"/>
                <a:ext cx="7543801" cy="5582587"/>
              </a:xfrm>
            </p:spPr>
            <p:txBody>
              <a:bodyPr>
                <a:normAutofit fontScale="92500" lnSpcReduction="10000"/>
              </a:bodyPr>
              <a:lstStyle/>
              <a:p>
                <a:pPr marL="457200" indent="-457200">
                  <a:buFont typeface="+mj-lt"/>
                  <a:buAutoNum type="arabicPeriod"/>
                </a:pPr>
                <a:r>
                  <a:rPr lang="en-GB" dirty="0"/>
                  <a:t>Write a Loan Calculator class given the initial loan amount, an annual interest rate,  and number of years, amortization can be realised using the following formula P=A/D, where P is the monthly payment, A is the initial amount and Discount Factor, D 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m:oMathPara>
                </a14:m>
                <a:endParaRPr lang="en-GB" dirty="0"/>
              </a:p>
              <a:p>
                <a:pPr marL="457200" indent="-457200">
                  <a:buFont typeface="+mj-lt"/>
                  <a:buAutoNum type="arabicPeriod" startAt="2"/>
                </a:pPr>
                <a:r>
                  <a:rPr lang="en-GB" dirty="0"/>
                  <a:t>Implement the following class diagram in Java, making any necessary adjustments</a:t>
                </a:r>
              </a:p>
              <a:p>
                <a:pPr marL="0" indent="0">
                  <a:buNone/>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3"/>
                </a:pPr>
                <a:r>
                  <a:rPr lang="en-GB" dirty="0"/>
                  <a:t>Write a program that can reverse any string e.g. “Hello World” becomes “</a:t>
                </a:r>
                <a:r>
                  <a:rPr lang="en-GB" dirty="0" err="1"/>
                  <a:t>dlroW</a:t>
                </a:r>
                <a:r>
                  <a:rPr lang="en-GB" dirty="0"/>
                  <a:t> </a:t>
                </a:r>
                <a:r>
                  <a:rPr lang="en-GB" dirty="0" err="1"/>
                  <a:t>olleH</a:t>
                </a:r>
                <a:r>
                  <a:rPr lang="en-GB" dirty="0"/>
                  <a:t>”.</a:t>
                </a:r>
              </a:p>
              <a:p>
                <a:pPr marL="457200" indent="-457200">
                  <a:buFont typeface="+mj-lt"/>
                  <a:buAutoNum type="arabicPeriod" startAt="3"/>
                </a:pPr>
                <a:r>
                  <a:rPr lang="en-GB" dirty="0"/>
                  <a:t>Write a program given the string “The quick brown fox jumped over the lazy dog” can count the number of spaces contained within the string.</a:t>
                </a:r>
              </a:p>
              <a:p>
                <a:pPr marL="457200" indent="-457200">
                  <a:buFont typeface="+mj-lt"/>
                  <a:buAutoNum type="arabicPeriod" startAt="3"/>
                </a:pPr>
                <a:endParaRPr lang="en-GB" dirty="0"/>
              </a:p>
              <a:p>
                <a:pPr marL="457200" indent="-457200">
                  <a:buFont typeface="+mj-lt"/>
                  <a:buAutoNum type="arabicPeriod" startAt="3"/>
                </a:pPr>
                <a:endParaRPr lang="en-GB" dirty="0"/>
              </a:p>
              <a:p>
                <a:pPr marL="457200" indent="-457200">
                  <a:buFont typeface="+mj-lt"/>
                  <a:buAutoNum type="arabicPeriod" startAt="3"/>
                </a:pPr>
                <a:endParaRPr lang="en-GB" dirty="0"/>
              </a:p>
            </p:txBody>
          </p:sp>
        </mc:Choice>
        <mc:Fallback xmlns="">
          <p:sp>
            <p:nvSpPr>
              <p:cNvPr id="6" name="Content Placeholder 5">
                <a:extLst>
                  <a:ext uri="{FF2B5EF4-FFF2-40B4-BE49-F238E27FC236}">
                    <a16:creationId xmlns:a16="http://schemas.microsoft.com/office/drawing/2014/main" id="{259D237C-119D-40AE-B6D7-EF69AA195BEB}"/>
                  </a:ext>
                </a:extLst>
              </p:cNvPr>
              <p:cNvSpPr>
                <a:spLocks noGrp="1" noRot="1" noChangeAspect="1" noMove="1" noResize="1" noEditPoints="1" noAdjustHandles="1" noChangeArrowheads="1" noChangeShapeType="1" noTextEdit="1"/>
              </p:cNvSpPr>
              <p:nvPr>
                <p:ph idx="1"/>
              </p:nvPr>
            </p:nvSpPr>
            <p:spPr>
              <a:xfrm>
                <a:off x="822959" y="742797"/>
                <a:ext cx="7543801" cy="5582587"/>
              </a:xfrm>
              <a:blipFill>
                <a:blip r:embed="rId2"/>
                <a:stretch>
                  <a:fillRect l="-2019" t="-1528" r="-1616" b="-1528"/>
                </a:stretch>
              </a:blipFill>
            </p:spPr>
            <p:txBody>
              <a:bodyPr/>
              <a:lstStyle/>
              <a:p>
                <a:r>
                  <a:rPr lang="en-GB">
                    <a:noFill/>
                  </a:rPr>
                  <a:t> </a:t>
                </a:r>
              </a:p>
            </p:txBody>
          </p:sp>
        </mc:Fallback>
      </mc:AlternateContent>
      <p:pic>
        <p:nvPicPr>
          <p:cNvPr id="4" name="Content Placeholder 3">
            <a:extLst>
              <a:ext uri="{FF2B5EF4-FFF2-40B4-BE49-F238E27FC236}">
                <a16:creationId xmlns:a16="http://schemas.microsoft.com/office/drawing/2014/main" id="{3156B725-F348-46CD-B4EF-F14FC2C0302A}"/>
              </a:ext>
            </a:extLst>
          </p:cNvPr>
          <p:cNvPicPr>
            <a:picLocks noChangeAspect="1"/>
          </p:cNvPicPr>
          <p:nvPr/>
        </p:nvPicPr>
        <p:blipFill rotWithShape="1">
          <a:blip r:embed="rId3"/>
          <a:srcRect l="5904" t="17929" r="3429" b="9398"/>
          <a:stretch/>
        </p:blipFill>
        <p:spPr>
          <a:xfrm>
            <a:off x="2673285" y="2703148"/>
            <a:ext cx="5147035" cy="2104364"/>
          </a:xfrm>
          <a:prstGeom prst="rect">
            <a:avLst/>
          </a:prstGeom>
        </p:spPr>
      </p:pic>
    </p:spTree>
    <p:extLst>
      <p:ext uri="{BB962C8B-B14F-4D97-AF65-F5344CB8AC3E}">
        <p14:creationId xmlns:p14="http://schemas.microsoft.com/office/powerpoint/2010/main" val="233957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 calcmode="lin" valueType="num">
                                      <p:cBhvr additive="base">
                                        <p:cTn id="3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50484"/>
            <a:ext cx="7849700" cy="4459816"/>
          </a:xfrm>
        </p:spPr>
        <p:txBody>
          <a:bodyPr>
            <a:noAutofit/>
          </a:bodyPr>
          <a:lstStyle/>
          <a:p>
            <a:pPr>
              <a:spcBef>
                <a:spcPts val="0"/>
              </a:spcBef>
              <a:buFont typeface="Wingdings" panose="05000000000000000000" pitchFamily="2" charset="2"/>
              <a:buChar char="v"/>
            </a:pPr>
            <a:r>
              <a:rPr lang="en-GB" sz="2800" dirty="0"/>
              <a:t> </a:t>
            </a:r>
            <a:r>
              <a:rPr lang="en-US" sz="2800" dirty="0"/>
              <a:t>Object Oriented programming</a:t>
            </a:r>
          </a:p>
          <a:p>
            <a:pPr>
              <a:spcBef>
                <a:spcPts val="0"/>
              </a:spcBef>
              <a:buFont typeface="Wingdings" panose="05000000000000000000" pitchFamily="2" charset="2"/>
              <a:buChar char="v"/>
            </a:pPr>
            <a:r>
              <a:rPr lang="en-US" sz="2400" dirty="0"/>
              <a:t> Abstraction, Encapsulation, Inheritance and polymorphism</a:t>
            </a:r>
          </a:p>
          <a:p>
            <a:pPr>
              <a:spcBef>
                <a:spcPts val="0"/>
              </a:spcBef>
              <a:buFont typeface="Wingdings" panose="05000000000000000000" pitchFamily="2" charset="2"/>
              <a:buChar char="v"/>
            </a:pPr>
            <a:r>
              <a:rPr lang="en-US" sz="2800" dirty="0"/>
              <a:t> OOP keywords</a:t>
            </a:r>
          </a:p>
          <a:p>
            <a:pPr>
              <a:spcBef>
                <a:spcPts val="0"/>
              </a:spcBef>
              <a:buFont typeface="Wingdings" panose="05000000000000000000" pitchFamily="2" charset="2"/>
              <a:buChar char="v"/>
            </a:pPr>
            <a:r>
              <a:rPr lang="en-US" sz="2800" dirty="0"/>
              <a:t> Class diagrams</a:t>
            </a:r>
          </a:p>
          <a:p>
            <a:pPr>
              <a:spcBef>
                <a:spcPts val="0"/>
              </a:spcBef>
              <a:buFont typeface="Wingdings" panose="05000000000000000000" pitchFamily="2" charset="2"/>
              <a:buChar char="v"/>
            </a:pPr>
            <a:r>
              <a:rPr lang="en-US" sz="2800" dirty="0"/>
              <a:t> Class example</a:t>
            </a:r>
          </a:p>
          <a:p>
            <a:pPr>
              <a:spcBef>
                <a:spcPts val="0"/>
              </a:spcBef>
              <a:buFont typeface="Wingdings" panose="05000000000000000000" pitchFamily="2" charset="2"/>
              <a:buChar char="v"/>
            </a:pPr>
            <a:r>
              <a:rPr lang="en-US" sz="2800" dirty="0"/>
              <a:t> Class members</a:t>
            </a:r>
          </a:p>
          <a:p>
            <a:pPr>
              <a:spcBef>
                <a:spcPts val="0"/>
              </a:spcBef>
              <a:buFont typeface="Wingdings" panose="05000000000000000000" pitchFamily="2" charset="2"/>
              <a:buChar char="v"/>
            </a:pPr>
            <a:r>
              <a:rPr lang="en-US" sz="2800" dirty="0"/>
              <a:t> Object Instantiation</a:t>
            </a:r>
          </a:p>
          <a:p>
            <a:pPr>
              <a:spcBef>
                <a:spcPts val="0"/>
              </a:spcBef>
              <a:buFont typeface="Wingdings" panose="05000000000000000000" pitchFamily="2" charset="2"/>
              <a:buChar char="v"/>
            </a:pPr>
            <a:r>
              <a:rPr lang="en-US" sz="2800" dirty="0"/>
              <a:t> Constructors</a:t>
            </a:r>
          </a:p>
          <a:p>
            <a:pPr>
              <a:spcBef>
                <a:spcPts val="0"/>
              </a:spcBef>
              <a:buFont typeface="Wingdings" panose="05000000000000000000" pitchFamily="2" charset="2"/>
              <a:buChar char="v"/>
            </a:pPr>
            <a:r>
              <a:rPr lang="en-US" sz="2800" dirty="0"/>
              <a:t> this pointer</a:t>
            </a:r>
          </a:p>
          <a:p>
            <a:pPr>
              <a:spcBef>
                <a:spcPts val="0"/>
              </a:spcBef>
              <a:buFont typeface="Wingdings" panose="05000000000000000000" pitchFamily="2" charset="2"/>
              <a:buChar char="v"/>
            </a:pPr>
            <a:r>
              <a:rPr lang="en-US" sz="2800" dirty="0"/>
              <a:t> String class</a:t>
            </a:r>
            <a:endParaRPr lang="en-GB" sz="2800" dirty="0"/>
          </a:p>
          <a:p>
            <a:pPr>
              <a:spcBef>
                <a:spcPts val="0"/>
              </a:spcBef>
            </a:pPr>
            <a:endParaRPr lang="en-GB" sz="2800"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Object-Orientation.</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4423296" cy="4023360"/>
          </a:xfrm>
        </p:spPr>
        <p:txBody>
          <a:bodyPr/>
          <a:lstStyle/>
          <a:p>
            <a:pPr>
              <a:buFont typeface="Wingdings" panose="05000000000000000000" pitchFamily="2" charset="2"/>
              <a:buChar char="v"/>
            </a:pPr>
            <a:r>
              <a:rPr lang="en-GB" dirty="0"/>
              <a:t> Object-orientation is a software design concept which is used to build systems from a collection of reusable components called objects.</a:t>
            </a:r>
          </a:p>
          <a:p>
            <a:pPr>
              <a:buFont typeface="Wingdings" panose="05000000000000000000" pitchFamily="2" charset="2"/>
              <a:buChar char="v"/>
            </a:pPr>
            <a:r>
              <a:rPr lang="en-GB" dirty="0"/>
              <a:t> Objects contain data in the form of fields and functionality in the form of procedures. These are grouped together to represent an entity.</a:t>
            </a:r>
          </a:p>
          <a:p>
            <a:pPr>
              <a:buFont typeface="Wingdings" panose="05000000000000000000" pitchFamily="2" charset="2"/>
              <a:buChar char="v"/>
            </a:pPr>
            <a:r>
              <a:rPr lang="en-GB" dirty="0"/>
              <a:t>Object-oriented design involves defining the objects and their interactions to solve a problem.</a:t>
            </a:r>
          </a:p>
          <a:p>
            <a:endParaRPr lang="en-GB" dirty="0"/>
          </a:p>
        </p:txBody>
      </p:sp>
      <p:pic>
        <p:nvPicPr>
          <p:cNvPr id="5" name="Picture 4">
            <a:extLst>
              <a:ext uri="{FF2B5EF4-FFF2-40B4-BE49-F238E27FC236}">
                <a16:creationId xmlns:a16="http://schemas.microsoft.com/office/drawing/2014/main" id="{D645E9A0-8E32-4C1B-A14D-87821C97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2134183"/>
            <a:ext cx="3446462" cy="3446462"/>
          </a:xfrm>
          <a:prstGeom prst="rect">
            <a:avLst/>
          </a:prstGeom>
        </p:spPr>
      </p:pic>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Features of Object-oriented Designs.</a:t>
            </a:r>
          </a:p>
        </p:txBody>
      </p:sp>
      <p:sp>
        <p:nvSpPr>
          <p:cNvPr id="3" name="Content Placeholder 2">
            <a:extLst>
              <a:ext uri="{FF2B5EF4-FFF2-40B4-BE49-F238E27FC236}">
                <a16:creationId xmlns:a16="http://schemas.microsoft.com/office/drawing/2014/main" id="{3C8BCD7E-B0F0-4A9E-A998-990193C58C1F}"/>
              </a:ext>
            </a:extLst>
          </p:cNvPr>
          <p:cNvSpPr>
            <a:spLocks noGrp="1"/>
          </p:cNvSpPr>
          <p:nvPr>
            <p:ph idx="1"/>
          </p:nvPr>
        </p:nvSpPr>
        <p:spPr/>
        <p:txBody>
          <a:bodyPr/>
          <a:lstStyle/>
          <a:p>
            <a:pPr>
              <a:buFont typeface="Wingdings" panose="05000000000000000000" pitchFamily="2" charset="2"/>
              <a:buChar char="v"/>
            </a:pPr>
            <a:endParaRPr lang="en-GB" b="1" dirty="0"/>
          </a:p>
          <a:p>
            <a:pPr>
              <a:buFont typeface="Wingdings" panose="05000000000000000000" pitchFamily="2" charset="2"/>
              <a:buChar char="v"/>
            </a:pPr>
            <a:r>
              <a:rPr lang="en-GB" b="1" dirty="0"/>
              <a:t>Abstraction</a:t>
            </a:r>
            <a:r>
              <a:rPr lang="en-GB" dirty="0"/>
              <a:t> – The identification/description of the essential characteristics of an item.</a:t>
            </a:r>
          </a:p>
          <a:p>
            <a:pPr>
              <a:buFont typeface="Wingdings" panose="05000000000000000000" pitchFamily="2" charset="2"/>
              <a:buChar char="v"/>
            </a:pPr>
            <a:r>
              <a:rPr lang="en-GB" b="1" dirty="0"/>
              <a:t>Encapsulation </a:t>
            </a:r>
            <a:r>
              <a:rPr lang="en-GB" dirty="0"/>
              <a:t>– The grouping of related concepts into one item, such as a class or component</a:t>
            </a:r>
          </a:p>
          <a:p>
            <a:pPr>
              <a:buFont typeface="Wingdings" panose="05000000000000000000" pitchFamily="2" charset="2"/>
              <a:buChar char="v"/>
            </a:pPr>
            <a:r>
              <a:rPr lang="en-GB" b="1" dirty="0"/>
              <a:t>Inheritance</a:t>
            </a:r>
            <a:r>
              <a:rPr lang="en-GB" dirty="0"/>
              <a:t> – Inheritance enables new classes to receive the properties  and methods of an existing class.</a:t>
            </a:r>
          </a:p>
          <a:p>
            <a:pPr>
              <a:buFont typeface="Wingdings" panose="05000000000000000000" pitchFamily="2" charset="2"/>
              <a:buChar char="v"/>
            </a:pPr>
            <a:r>
              <a:rPr lang="en-GB" b="1" dirty="0"/>
              <a:t>Polymorphism</a:t>
            </a:r>
            <a:r>
              <a:rPr lang="en-GB" dirty="0"/>
              <a:t> – The ability of different object to respond to the same message in different ways.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681919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39E-A568-49E5-A9D9-054972372D7B}"/>
              </a:ext>
            </a:extLst>
          </p:cNvPr>
          <p:cNvSpPr>
            <a:spLocks noGrp="1"/>
          </p:cNvSpPr>
          <p:nvPr>
            <p:ph type="title"/>
          </p:nvPr>
        </p:nvSpPr>
        <p:spPr/>
        <p:txBody>
          <a:bodyPr/>
          <a:lstStyle/>
          <a:p>
            <a:r>
              <a:rPr lang="en-GB" dirty="0"/>
              <a:t>Terms Used in Object-oriented Design.</a:t>
            </a:r>
          </a:p>
        </p:txBody>
      </p:sp>
      <p:sp>
        <p:nvSpPr>
          <p:cNvPr id="3" name="Content Placeholder 2">
            <a:extLst>
              <a:ext uri="{FF2B5EF4-FFF2-40B4-BE49-F238E27FC236}">
                <a16:creationId xmlns:a16="http://schemas.microsoft.com/office/drawing/2014/main" id="{2F94C1BE-791F-41D9-89DD-955BE565CD1B}"/>
              </a:ext>
            </a:extLst>
          </p:cNvPr>
          <p:cNvSpPr>
            <a:spLocks noGrp="1"/>
          </p:cNvSpPr>
          <p:nvPr>
            <p:ph idx="1"/>
          </p:nvPr>
        </p:nvSpPr>
        <p:spPr>
          <a:xfrm>
            <a:off x="822959" y="1845733"/>
            <a:ext cx="8053186" cy="2596957"/>
          </a:xfrm>
        </p:spPr>
        <p:txBody>
          <a:bodyPr>
            <a:normAutofit fontScale="92500" lnSpcReduction="20000"/>
          </a:bodyPr>
          <a:lstStyle/>
          <a:p>
            <a:pPr marL="0" lvl="0" indent="0">
              <a:buClr>
                <a:srgbClr val="E48312"/>
              </a:buClr>
              <a:buNone/>
            </a:pPr>
            <a:r>
              <a:rPr lang="en-GB" b="1" dirty="0">
                <a:solidFill>
                  <a:srgbClr val="000000">
                    <a:lumMod val="75000"/>
                    <a:lumOff val="25000"/>
                  </a:srgbClr>
                </a:solidFill>
              </a:rPr>
              <a:t> Object</a:t>
            </a:r>
            <a:r>
              <a:rPr lang="en-GB" dirty="0">
                <a:solidFill>
                  <a:srgbClr val="000000">
                    <a:lumMod val="75000"/>
                    <a:lumOff val="25000"/>
                  </a:srgbClr>
                </a:solidFill>
              </a:rPr>
              <a:t> – A person, place, thing, event, concept, screen or report.</a:t>
            </a:r>
          </a:p>
          <a:p>
            <a:pPr>
              <a:buClr>
                <a:srgbClr val="E48312"/>
              </a:buClr>
              <a:buFont typeface="Wingdings" panose="05000000000000000000" pitchFamily="2" charset="2"/>
              <a:buChar char="v"/>
            </a:pPr>
            <a:r>
              <a:rPr lang="en-GB" b="1" dirty="0"/>
              <a:t> Class</a:t>
            </a:r>
            <a:r>
              <a:rPr lang="en-GB" dirty="0"/>
              <a:t> – A template from which objects are created, it is a software </a:t>
            </a:r>
            <a:r>
              <a:rPr lang="en-GB" b="1" i="1" dirty="0"/>
              <a:t>abstraction</a:t>
            </a:r>
            <a:r>
              <a:rPr lang="en-GB" dirty="0"/>
              <a:t> of a group of </a:t>
            </a:r>
            <a:r>
              <a:rPr lang="en-GB" i="1" dirty="0"/>
              <a:t>objects</a:t>
            </a:r>
            <a:r>
              <a:rPr lang="en-GB" dirty="0"/>
              <a:t> with common properties (</a:t>
            </a:r>
            <a:r>
              <a:rPr lang="en-GB" b="1" i="1" dirty="0"/>
              <a:t>Attributes</a:t>
            </a:r>
            <a:r>
              <a:rPr lang="en-GB" dirty="0"/>
              <a:t>), behaviour (</a:t>
            </a:r>
            <a:r>
              <a:rPr lang="en-GB" b="1" i="1" dirty="0"/>
              <a:t>operations</a:t>
            </a:r>
            <a:r>
              <a:rPr lang="en-GB" dirty="0"/>
              <a:t>).</a:t>
            </a:r>
          </a:p>
          <a:p>
            <a:pPr lvl="0">
              <a:buClr>
                <a:srgbClr val="E48312"/>
              </a:buClr>
              <a:buFont typeface="Wingdings" panose="05000000000000000000" pitchFamily="2" charset="2"/>
              <a:buChar char="v"/>
            </a:pPr>
            <a:r>
              <a:rPr lang="en-GB" b="1" dirty="0">
                <a:solidFill>
                  <a:srgbClr val="000000">
                    <a:lumMod val="75000"/>
                    <a:lumOff val="25000"/>
                  </a:srgbClr>
                </a:solidFill>
              </a:rPr>
              <a:t>Subclass</a:t>
            </a:r>
            <a:r>
              <a:rPr lang="en-GB" dirty="0">
                <a:solidFill>
                  <a:srgbClr val="000000">
                    <a:lumMod val="75000"/>
                    <a:lumOff val="25000"/>
                  </a:srgbClr>
                </a:solidFill>
              </a:rPr>
              <a:t> – If class “B” inherits from class “A”, class “B” is a subclass of “A” and “A” is a </a:t>
            </a:r>
            <a:r>
              <a:rPr lang="en-GB" b="1" i="1" dirty="0">
                <a:solidFill>
                  <a:srgbClr val="000000">
                    <a:lumMod val="75000"/>
                    <a:lumOff val="25000"/>
                  </a:srgbClr>
                </a:solidFill>
              </a:rPr>
              <a:t>superclass</a:t>
            </a:r>
            <a:r>
              <a:rPr lang="en-GB" dirty="0">
                <a:solidFill>
                  <a:srgbClr val="000000">
                    <a:lumMod val="75000"/>
                    <a:lumOff val="25000"/>
                  </a:srgbClr>
                </a:solidFill>
              </a:rPr>
              <a:t> of “B”.</a:t>
            </a:r>
          </a:p>
          <a:p>
            <a:pPr lvl="0">
              <a:buClr>
                <a:srgbClr val="E48312"/>
              </a:buClr>
              <a:buFont typeface="Wingdings" panose="05000000000000000000" pitchFamily="2" charset="2"/>
              <a:buChar char="v"/>
            </a:pPr>
            <a:r>
              <a:rPr lang="en-GB" b="1" dirty="0">
                <a:solidFill>
                  <a:srgbClr val="000000">
                    <a:lumMod val="75000"/>
                    <a:lumOff val="25000"/>
                  </a:srgbClr>
                </a:solidFill>
              </a:rPr>
              <a:t>Abstract class </a:t>
            </a:r>
            <a:r>
              <a:rPr lang="en-GB" dirty="0">
                <a:solidFill>
                  <a:srgbClr val="000000">
                    <a:lumMod val="75000"/>
                    <a:lumOff val="25000"/>
                  </a:srgbClr>
                </a:solidFill>
              </a:rPr>
              <a:t>– A class that does not have objects created from it.</a:t>
            </a:r>
          </a:p>
          <a:p>
            <a:pPr lvl="0">
              <a:buClr>
                <a:srgbClr val="E48312"/>
              </a:buClr>
              <a:buFont typeface="Wingdings" panose="05000000000000000000" pitchFamily="2" charset="2"/>
              <a:buChar char="v"/>
            </a:pPr>
            <a:r>
              <a:rPr lang="en-GB" b="1" dirty="0">
                <a:solidFill>
                  <a:srgbClr val="000000">
                    <a:lumMod val="75000"/>
                    <a:lumOff val="25000"/>
                  </a:srgbClr>
                </a:solidFill>
              </a:rPr>
              <a:t>Association</a:t>
            </a:r>
            <a:r>
              <a:rPr lang="en-GB" dirty="0">
                <a:solidFill>
                  <a:srgbClr val="000000">
                    <a:lumMod val="75000"/>
                    <a:lumOff val="25000"/>
                  </a:srgbClr>
                </a:solidFill>
              </a:rPr>
              <a:t> – Relationship between objects.</a:t>
            </a:r>
          </a:p>
          <a:p>
            <a:endParaRPr lang="en-GB" dirty="0"/>
          </a:p>
        </p:txBody>
      </p:sp>
      <p:pic>
        <p:nvPicPr>
          <p:cNvPr id="5" name="Picture 4">
            <a:extLst>
              <a:ext uri="{FF2B5EF4-FFF2-40B4-BE49-F238E27FC236}">
                <a16:creationId xmlns:a16="http://schemas.microsoft.com/office/drawing/2014/main" id="{7D15E461-50E1-4CFB-BD49-33439C33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442690"/>
            <a:ext cx="7749310" cy="1814946"/>
          </a:xfrm>
          <a:prstGeom prst="rect">
            <a:avLst/>
          </a:prstGeom>
        </p:spPr>
      </p:pic>
    </p:spTree>
    <p:extLst>
      <p:ext uri="{BB962C8B-B14F-4D97-AF65-F5344CB8AC3E}">
        <p14:creationId xmlns:p14="http://schemas.microsoft.com/office/powerpoint/2010/main" val="968198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D7E5-9A39-481B-84EA-78130CEE5C35}"/>
              </a:ext>
            </a:extLst>
          </p:cNvPr>
          <p:cNvSpPr>
            <a:spLocks noGrp="1"/>
          </p:cNvSpPr>
          <p:nvPr>
            <p:ph type="title"/>
          </p:nvPr>
        </p:nvSpPr>
        <p:spPr/>
        <p:txBody>
          <a:bodyPr/>
          <a:lstStyle/>
          <a:p>
            <a:r>
              <a:rPr lang="en-GB" dirty="0"/>
              <a:t>Working with class diagrams</a:t>
            </a:r>
          </a:p>
        </p:txBody>
      </p:sp>
      <p:sp>
        <p:nvSpPr>
          <p:cNvPr id="3" name="Content Placeholder 2">
            <a:extLst>
              <a:ext uri="{FF2B5EF4-FFF2-40B4-BE49-F238E27FC236}">
                <a16:creationId xmlns:a16="http://schemas.microsoft.com/office/drawing/2014/main" id="{036D72EA-F7A6-41E8-B004-26630DFF0829}"/>
              </a:ext>
            </a:extLst>
          </p:cNvPr>
          <p:cNvSpPr>
            <a:spLocks noGrp="1"/>
          </p:cNvSpPr>
          <p:nvPr>
            <p:ph idx="1"/>
          </p:nvPr>
        </p:nvSpPr>
        <p:spPr>
          <a:xfrm>
            <a:off x="822959" y="1845734"/>
            <a:ext cx="7543801" cy="1193030"/>
          </a:xfrm>
        </p:spPr>
        <p:txBody>
          <a:bodyPr/>
          <a:lstStyle/>
          <a:p>
            <a:pPr>
              <a:buFont typeface="Wingdings" panose="05000000000000000000" pitchFamily="2" charset="2"/>
              <a:buChar char="v"/>
            </a:pPr>
            <a:r>
              <a:rPr lang="en-GB" dirty="0"/>
              <a:t> Go to </a:t>
            </a:r>
            <a:r>
              <a:rPr lang="en-GB" dirty="0">
                <a:hlinkClick r:id="rId2"/>
              </a:rPr>
              <a:t>www.draw.io</a:t>
            </a:r>
            <a:r>
              <a:rPr lang="en-GB" dirty="0"/>
              <a:t> &gt;&gt; choose “save diagrams to device” &gt;&gt; click “create new diagram” &gt;&gt; select “Class Diagram”.</a:t>
            </a:r>
          </a:p>
          <a:p>
            <a:pPr>
              <a:buFont typeface="Wingdings" panose="05000000000000000000" pitchFamily="2" charset="2"/>
              <a:buChar char="v"/>
            </a:pPr>
            <a:r>
              <a:rPr lang="en-GB" dirty="0"/>
              <a:t> The following example should be shown on your screen:</a:t>
            </a:r>
          </a:p>
        </p:txBody>
      </p:sp>
      <p:pic>
        <p:nvPicPr>
          <p:cNvPr id="4" name="Picture 3">
            <a:extLst>
              <a:ext uri="{FF2B5EF4-FFF2-40B4-BE49-F238E27FC236}">
                <a16:creationId xmlns:a16="http://schemas.microsoft.com/office/drawing/2014/main" id="{2712BFF2-30B4-4CBB-8012-C4D8CD84091E}"/>
              </a:ext>
            </a:extLst>
          </p:cNvPr>
          <p:cNvPicPr>
            <a:picLocks noChangeAspect="1"/>
          </p:cNvPicPr>
          <p:nvPr/>
        </p:nvPicPr>
        <p:blipFill>
          <a:blip r:embed="rId3"/>
          <a:stretch>
            <a:fillRect/>
          </a:stretch>
        </p:blipFill>
        <p:spPr>
          <a:xfrm>
            <a:off x="1764146" y="2933167"/>
            <a:ext cx="4812145" cy="3375237"/>
          </a:xfrm>
          <a:prstGeom prst="rect">
            <a:avLst/>
          </a:prstGeom>
        </p:spPr>
      </p:pic>
    </p:spTree>
    <p:extLst>
      <p:ext uri="{BB962C8B-B14F-4D97-AF65-F5344CB8AC3E}">
        <p14:creationId xmlns:p14="http://schemas.microsoft.com/office/powerpoint/2010/main" val="32860011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A054-9342-44AE-A971-9A61E8772B32}"/>
              </a:ext>
            </a:extLst>
          </p:cNvPr>
          <p:cNvSpPr>
            <a:spLocks noGrp="1"/>
          </p:cNvSpPr>
          <p:nvPr>
            <p:ph type="title"/>
          </p:nvPr>
        </p:nvSpPr>
        <p:spPr/>
        <p:txBody>
          <a:bodyPr/>
          <a:lstStyle/>
          <a:p>
            <a:r>
              <a:rPr lang="en-GB" dirty="0"/>
              <a:t>Representations in UML.</a:t>
            </a:r>
          </a:p>
        </p:txBody>
      </p:sp>
      <p:pic>
        <p:nvPicPr>
          <p:cNvPr id="4" name="Content Placeholder 3">
            <a:extLst>
              <a:ext uri="{FF2B5EF4-FFF2-40B4-BE49-F238E27FC236}">
                <a16:creationId xmlns:a16="http://schemas.microsoft.com/office/drawing/2014/main" id="{97005B22-17A7-4343-ADFC-926619C465F9}"/>
              </a:ext>
            </a:extLst>
          </p:cNvPr>
          <p:cNvPicPr>
            <a:picLocks noGrp="1" noChangeAspect="1"/>
          </p:cNvPicPr>
          <p:nvPr>
            <p:ph idx="1"/>
          </p:nvPr>
        </p:nvPicPr>
        <p:blipFill>
          <a:blip r:embed="rId2"/>
          <a:stretch>
            <a:fillRect/>
          </a:stretch>
        </p:blipFill>
        <p:spPr>
          <a:xfrm>
            <a:off x="822960" y="2550679"/>
            <a:ext cx="2478454" cy="1614920"/>
          </a:xfrm>
          <a:prstGeom prst="rect">
            <a:avLst/>
          </a:prstGeom>
        </p:spPr>
      </p:pic>
      <p:sp>
        <p:nvSpPr>
          <p:cNvPr id="5" name="TextBox 4">
            <a:extLst>
              <a:ext uri="{FF2B5EF4-FFF2-40B4-BE49-F238E27FC236}">
                <a16:creationId xmlns:a16="http://schemas.microsoft.com/office/drawing/2014/main" id="{10265021-64DD-4C56-81E6-B8AAE49E1250}"/>
              </a:ext>
            </a:extLst>
          </p:cNvPr>
          <p:cNvSpPr txBox="1"/>
          <p:nvPr/>
        </p:nvSpPr>
        <p:spPr>
          <a:xfrm>
            <a:off x="3509818" y="2292060"/>
            <a:ext cx="1357746" cy="369332"/>
          </a:xfrm>
          <a:prstGeom prst="rect">
            <a:avLst/>
          </a:prstGeom>
          <a:noFill/>
          <a:ln>
            <a:solidFill>
              <a:schemeClr val="tx1"/>
            </a:solidFill>
          </a:ln>
        </p:spPr>
        <p:txBody>
          <a:bodyPr wrap="square" rtlCol="0">
            <a:spAutoFit/>
          </a:bodyPr>
          <a:lstStyle/>
          <a:p>
            <a:r>
              <a:rPr lang="en-GB" dirty="0"/>
              <a:t>Class name</a:t>
            </a:r>
          </a:p>
        </p:txBody>
      </p:sp>
      <p:cxnSp>
        <p:nvCxnSpPr>
          <p:cNvPr id="7" name="Straight Arrow Connector 6">
            <a:extLst>
              <a:ext uri="{FF2B5EF4-FFF2-40B4-BE49-F238E27FC236}">
                <a16:creationId xmlns:a16="http://schemas.microsoft.com/office/drawing/2014/main" id="{7461CF7D-90BF-44B1-AD77-BD88028091DC}"/>
              </a:ext>
            </a:extLst>
          </p:cNvPr>
          <p:cNvCxnSpPr>
            <a:cxnSpLocks/>
          </p:cNvCxnSpPr>
          <p:nvPr/>
        </p:nvCxnSpPr>
        <p:spPr>
          <a:xfrm flipH="1">
            <a:off x="3205018" y="2476726"/>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284DDB-0843-4EC8-85EA-2AF9FEDC0220}"/>
              </a:ext>
            </a:extLst>
          </p:cNvPr>
          <p:cNvSpPr txBox="1"/>
          <p:nvPr/>
        </p:nvSpPr>
        <p:spPr>
          <a:xfrm>
            <a:off x="3509818" y="2883644"/>
            <a:ext cx="1357746" cy="646331"/>
          </a:xfrm>
          <a:prstGeom prst="rect">
            <a:avLst/>
          </a:prstGeom>
          <a:noFill/>
          <a:ln>
            <a:solidFill>
              <a:schemeClr val="tx1"/>
            </a:solidFill>
          </a:ln>
        </p:spPr>
        <p:txBody>
          <a:bodyPr wrap="square" rtlCol="0">
            <a:spAutoFit/>
          </a:bodyPr>
          <a:lstStyle/>
          <a:p>
            <a:r>
              <a:rPr lang="en-GB" dirty="0"/>
              <a:t>Class attributes</a:t>
            </a:r>
          </a:p>
        </p:txBody>
      </p:sp>
      <p:cxnSp>
        <p:nvCxnSpPr>
          <p:cNvPr id="11" name="Straight Arrow Connector 10">
            <a:extLst>
              <a:ext uri="{FF2B5EF4-FFF2-40B4-BE49-F238E27FC236}">
                <a16:creationId xmlns:a16="http://schemas.microsoft.com/office/drawing/2014/main" id="{2048E0B2-F90A-40B2-8B48-F71F23E9256D}"/>
              </a:ext>
            </a:extLst>
          </p:cNvPr>
          <p:cNvCxnSpPr>
            <a:cxnSpLocks/>
          </p:cNvCxnSpPr>
          <p:nvPr/>
        </p:nvCxnSpPr>
        <p:spPr>
          <a:xfrm flipH="1">
            <a:off x="3205018" y="3068310"/>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190A3-BAF9-4DB6-AA2B-8E966FB03A01}"/>
              </a:ext>
            </a:extLst>
          </p:cNvPr>
          <p:cNvSpPr txBox="1"/>
          <p:nvPr/>
        </p:nvSpPr>
        <p:spPr>
          <a:xfrm>
            <a:off x="3509818" y="3622308"/>
            <a:ext cx="1357746" cy="646331"/>
          </a:xfrm>
          <a:prstGeom prst="rect">
            <a:avLst/>
          </a:prstGeom>
          <a:noFill/>
          <a:ln>
            <a:solidFill>
              <a:schemeClr val="tx1"/>
            </a:solidFill>
          </a:ln>
        </p:spPr>
        <p:txBody>
          <a:bodyPr wrap="square" rtlCol="0">
            <a:spAutoFit/>
          </a:bodyPr>
          <a:lstStyle/>
          <a:p>
            <a:r>
              <a:rPr lang="en-GB" dirty="0"/>
              <a:t>Class methods</a:t>
            </a:r>
          </a:p>
        </p:txBody>
      </p:sp>
      <p:cxnSp>
        <p:nvCxnSpPr>
          <p:cNvPr id="13" name="Straight Arrow Connector 12">
            <a:extLst>
              <a:ext uri="{FF2B5EF4-FFF2-40B4-BE49-F238E27FC236}">
                <a16:creationId xmlns:a16="http://schemas.microsoft.com/office/drawing/2014/main" id="{442EC587-F806-420E-875C-2F2BC7212C8E}"/>
              </a:ext>
            </a:extLst>
          </p:cNvPr>
          <p:cNvCxnSpPr>
            <a:cxnSpLocks/>
          </p:cNvCxnSpPr>
          <p:nvPr/>
        </p:nvCxnSpPr>
        <p:spPr>
          <a:xfrm flipH="1">
            <a:off x="3218871" y="3760807"/>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442E4-2AC1-438D-BC01-C36B0E5340B8}"/>
              </a:ext>
            </a:extLst>
          </p:cNvPr>
          <p:cNvSpPr txBox="1"/>
          <p:nvPr/>
        </p:nvSpPr>
        <p:spPr>
          <a:xfrm>
            <a:off x="822960" y="2105830"/>
            <a:ext cx="2603731" cy="369332"/>
          </a:xfrm>
          <a:prstGeom prst="rect">
            <a:avLst/>
          </a:prstGeom>
          <a:noFill/>
        </p:spPr>
        <p:txBody>
          <a:bodyPr wrap="square" rtlCol="0">
            <a:spAutoFit/>
          </a:bodyPr>
          <a:lstStyle/>
          <a:p>
            <a:r>
              <a:rPr lang="en-GB" dirty="0"/>
              <a:t>Class Representation</a:t>
            </a:r>
          </a:p>
        </p:txBody>
      </p:sp>
      <p:pic>
        <p:nvPicPr>
          <p:cNvPr id="15" name="Picture 14">
            <a:extLst>
              <a:ext uri="{FF2B5EF4-FFF2-40B4-BE49-F238E27FC236}">
                <a16:creationId xmlns:a16="http://schemas.microsoft.com/office/drawing/2014/main" id="{7F9FDA3B-CF6B-4CC4-99FB-5C7B7C138D8F}"/>
              </a:ext>
            </a:extLst>
          </p:cNvPr>
          <p:cNvPicPr>
            <a:picLocks noChangeAspect="1"/>
          </p:cNvPicPr>
          <p:nvPr/>
        </p:nvPicPr>
        <p:blipFill>
          <a:blip r:embed="rId3"/>
          <a:stretch>
            <a:fillRect/>
          </a:stretch>
        </p:blipFill>
        <p:spPr>
          <a:xfrm>
            <a:off x="5226709" y="2339089"/>
            <a:ext cx="3509881" cy="2179821"/>
          </a:xfrm>
          <a:prstGeom prst="rect">
            <a:avLst/>
          </a:prstGeom>
        </p:spPr>
      </p:pic>
      <p:sp>
        <p:nvSpPr>
          <p:cNvPr id="16" name="TextBox 15">
            <a:extLst>
              <a:ext uri="{FF2B5EF4-FFF2-40B4-BE49-F238E27FC236}">
                <a16:creationId xmlns:a16="http://schemas.microsoft.com/office/drawing/2014/main" id="{E6A0AE91-0537-4FEF-AA50-3A43F0BBBFAB}"/>
              </a:ext>
            </a:extLst>
          </p:cNvPr>
          <p:cNvSpPr txBox="1"/>
          <p:nvPr/>
        </p:nvSpPr>
        <p:spPr>
          <a:xfrm>
            <a:off x="5226709" y="1921164"/>
            <a:ext cx="3509881" cy="369332"/>
          </a:xfrm>
          <a:prstGeom prst="rect">
            <a:avLst/>
          </a:prstGeom>
          <a:noFill/>
        </p:spPr>
        <p:txBody>
          <a:bodyPr wrap="square" rtlCol="0">
            <a:spAutoFit/>
          </a:bodyPr>
          <a:lstStyle/>
          <a:p>
            <a:r>
              <a:rPr lang="en-GB" dirty="0"/>
              <a:t>Visibility of class members</a:t>
            </a:r>
          </a:p>
        </p:txBody>
      </p:sp>
      <p:pic>
        <p:nvPicPr>
          <p:cNvPr id="17" name="Picture 16">
            <a:extLst>
              <a:ext uri="{FF2B5EF4-FFF2-40B4-BE49-F238E27FC236}">
                <a16:creationId xmlns:a16="http://schemas.microsoft.com/office/drawing/2014/main" id="{24030782-55E7-49C9-BDF7-06C51E0C4999}"/>
              </a:ext>
            </a:extLst>
          </p:cNvPr>
          <p:cNvPicPr>
            <a:picLocks noChangeAspect="1"/>
          </p:cNvPicPr>
          <p:nvPr/>
        </p:nvPicPr>
        <p:blipFill>
          <a:blip r:embed="rId4"/>
          <a:stretch>
            <a:fillRect/>
          </a:stretch>
        </p:blipFill>
        <p:spPr>
          <a:xfrm>
            <a:off x="5742422" y="4656520"/>
            <a:ext cx="2478454" cy="1624764"/>
          </a:xfrm>
          <a:prstGeom prst="rect">
            <a:avLst/>
          </a:prstGeom>
        </p:spPr>
      </p:pic>
      <p:pic>
        <p:nvPicPr>
          <p:cNvPr id="18" name="Picture 17">
            <a:extLst>
              <a:ext uri="{FF2B5EF4-FFF2-40B4-BE49-F238E27FC236}">
                <a16:creationId xmlns:a16="http://schemas.microsoft.com/office/drawing/2014/main" id="{2104D945-5E62-4954-9537-2F01BEF15398}"/>
              </a:ext>
            </a:extLst>
          </p:cNvPr>
          <p:cNvPicPr>
            <a:picLocks noChangeAspect="1"/>
          </p:cNvPicPr>
          <p:nvPr/>
        </p:nvPicPr>
        <p:blipFill>
          <a:blip r:embed="rId5"/>
          <a:stretch>
            <a:fillRect/>
          </a:stretch>
        </p:blipFill>
        <p:spPr>
          <a:xfrm>
            <a:off x="1449597" y="4656520"/>
            <a:ext cx="2321091" cy="1624764"/>
          </a:xfrm>
          <a:prstGeom prst="rect">
            <a:avLst/>
          </a:prstGeom>
        </p:spPr>
      </p:pic>
      <p:sp>
        <p:nvSpPr>
          <p:cNvPr id="19" name="TextBox 18">
            <a:extLst>
              <a:ext uri="{FF2B5EF4-FFF2-40B4-BE49-F238E27FC236}">
                <a16:creationId xmlns:a16="http://schemas.microsoft.com/office/drawing/2014/main" id="{E15CC634-2B03-467D-A646-B8C5E64587B5}"/>
              </a:ext>
            </a:extLst>
          </p:cNvPr>
          <p:cNvSpPr txBox="1"/>
          <p:nvPr/>
        </p:nvSpPr>
        <p:spPr>
          <a:xfrm>
            <a:off x="1903152" y="4351764"/>
            <a:ext cx="2603731" cy="369332"/>
          </a:xfrm>
          <a:prstGeom prst="rect">
            <a:avLst/>
          </a:prstGeom>
          <a:noFill/>
        </p:spPr>
        <p:txBody>
          <a:bodyPr wrap="square" rtlCol="0">
            <a:spAutoFit/>
          </a:bodyPr>
          <a:lstStyle/>
          <a:p>
            <a:r>
              <a:rPr lang="en-GB" dirty="0"/>
              <a:t>Relationships</a:t>
            </a:r>
          </a:p>
        </p:txBody>
      </p:sp>
    </p:spTree>
    <p:extLst>
      <p:ext uri="{BB962C8B-B14F-4D97-AF65-F5344CB8AC3E}">
        <p14:creationId xmlns:p14="http://schemas.microsoft.com/office/powerpoint/2010/main" val="7332252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661286800"/>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1B174DBE-1AD7-495B-B168-212A7EE723A6}">
  <ds:schemaRefs>
    <ds:schemaRef ds:uri="http://purl.org/dc/terms/"/>
    <ds:schemaRef ds:uri="http://schemas.openxmlformats.org/package/2006/metadata/core-properties"/>
    <ds:schemaRef ds:uri="c2e86655-d7ed-4420-bc92-1b9547829f54"/>
    <ds:schemaRef ds:uri="http://schemas.microsoft.com/office/2006/documentManagement/types"/>
    <ds:schemaRef ds:uri="cab83b3b-4db3-4a13-8dd4-e60be6d87cf5"/>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5395</TotalTime>
  <Words>1668</Words>
  <Application>Microsoft Office PowerPoint</Application>
  <PresentationFormat>On-screen Show (4:3)</PresentationFormat>
  <Paragraphs>102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Courier New</vt:lpstr>
      <vt:lpstr>Cambria Math</vt:lpstr>
      <vt:lpstr>JetBrains Mono</vt:lpstr>
      <vt:lpstr>Calibri Light</vt:lpstr>
      <vt:lpstr>Wingdings</vt:lpstr>
      <vt:lpstr>Arial</vt:lpstr>
      <vt:lpstr>Times New Roman</vt:lpstr>
      <vt:lpstr>Retrospect</vt:lpstr>
      <vt:lpstr>International study centre</vt:lpstr>
      <vt:lpstr>Outline</vt:lpstr>
      <vt:lpstr>Object-Orientation.</vt:lpstr>
      <vt:lpstr>Features of Object-oriented Designs.</vt:lpstr>
      <vt:lpstr>PowerPoint Presentation</vt:lpstr>
      <vt:lpstr>Terms Used in Object-oriented Design.</vt:lpstr>
      <vt:lpstr>Working with class diagrams</vt:lpstr>
      <vt:lpstr>Representations in UML.</vt:lpstr>
      <vt:lpstr>PowerPoint Presentation</vt:lpstr>
      <vt:lpstr>Loan Calculator Example</vt:lpstr>
      <vt:lpstr>Loan Calculator Class diagram</vt:lpstr>
      <vt:lpstr>Inheritance Example</vt:lpstr>
      <vt:lpstr>The String Class</vt:lpstr>
      <vt:lpstr>String methods (operations)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58</cp:revision>
  <dcterms:created xsi:type="dcterms:W3CDTF">2020-03-06T14:36:40Z</dcterms:created>
  <dcterms:modified xsi:type="dcterms:W3CDTF">2020-10-20T03:00:07Z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