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9906000" cy="6858000" type="A4"/>
  <p:notesSz cx="9872663" cy="6669088"/>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7849" autoAdjust="0"/>
  </p:normalViewPr>
  <p:slideViewPr>
    <p:cSldViewPr>
      <p:cViewPr varScale="1">
        <p:scale>
          <a:sx n="110" d="100"/>
          <a:sy n="110" d="100"/>
        </p:scale>
        <p:origin x="2070" y="114"/>
      </p:cViewPr>
      <p:guideLst>
        <p:guide orient="horz" pos="2160"/>
        <p:guide pos="312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5"/>
            <a:ext cx="84201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849C3C1-FCF6-4FE9-AB70-F499EE8F5A37}"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B84CC53-32B8-49FF-9578-D69965B92224}"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8"/>
            <a:ext cx="222885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95300" y="274638"/>
            <a:ext cx="653415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CCD8DF2-EFA2-4BB8-97EC-C0C7BCAE5040}"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p>
            <a:r>
              <a:rPr lang="en-US"/>
              <a:t>Click to edit Master title style</a:t>
            </a:r>
            <a:endParaRPr lang="en-GB"/>
          </a:p>
        </p:txBody>
      </p:sp>
      <p:sp>
        <p:nvSpPr>
          <p:cNvPr id="3" name="Table Placeholder 2"/>
          <p:cNvSpPr>
            <a:spLocks noGrp="1"/>
          </p:cNvSpPr>
          <p:nvPr>
            <p:ph type="tbl" idx="1"/>
          </p:nvPr>
        </p:nvSpPr>
        <p:spPr>
          <a:xfrm>
            <a:off x="495300" y="1600200"/>
            <a:ext cx="8915400" cy="4525963"/>
          </a:xfrm>
        </p:spPr>
        <p:txBody>
          <a:bodyPr/>
          <a:lstStyle/>
          <a:p>
            <a:pPr lvl="0"/>
            <a:endParaRPr lang="en-GB"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B91616E-F7DF-4551-A14E-399E5E8D1FE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E86B9F1-2E3B-44D2-A808-CB9E6AAE29B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67284EA-74FE-40E3-BEF4-79AE81B39FCD}"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953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50292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6694C5E-A86F-4E1B-9046-39E9814BE7DD}"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68A3E459-DB17-4CFA-BB3E-552BF8DFC92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BA5DA20B-9CF9-4025-95EA-7A5A551E2B10}"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C977293F-8FCB-4384-A35D-B7ECE039D33C}"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2CE2B09-0531-4664-95EF-36C82C4E6DAC}"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DD8523A-4181-4959-9D88-443C67294A9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95300" y="274638"/>
            <a:ext cx="8915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95300" y="1600200"/>
            <a:ext cx="8915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95300" y="6245225"/>
            <a:ext cx="23114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384550" y="6245225"/>
            <a:ext cx="31369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7099300" y="6245225"/>
            <a:ext cx="23114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A46FA14F-0670-4136-8640-87D4280DF02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2095480" y="0"/>
            <a:ext cx="5761037" cy="792162"/>
          </a:xfrm>
        </p:spPr>
        <p:txBody>
          <a:bodyPr/>
          <a:lstStyle/>
          <a:p>
            <a:pPr eaLnBrk="1" hangingPunct="1"/>
            <a:r>
              <a:rPr lang="en-GB" sz="1400" b="1" dirty="0">
                <a:solidFill>
                  <a:srgbClr val="FF0000"/>
                </a:solidFill>
                <a:latin typeface="Letter-join Plus 34" panose="02000505000000020003" pitchFamily="50" charset="0"/>
              </a:rPr>
              <a:t>MOUNT PLEASANT PRIMARY SCHOOL</a:t>
            </a:r>
            <a:br>
              <a:rPr lang="en-GB" sz="1400" b="1" dirty="0">
                <a:solidFill>
                  <a:srgbClr val="FF0000"/>
                </a:solidFill>
                <a:latin typeface="Letter-join Plus 34" panose="02000505000000020003" pitchFamily="50" charset="0"/>
              </a:rPr>
            </a:br>
            <a:r>
              <a:rPr lang="en-GB" sz="1400" b="1" dirty="0">
                <a:solidFill>
                  <a:srgbClr val="FF0000"/>
                </a:solidFill>
                <a:latin typeface="Letter-join Plus 34" panose="02000505000000020003" pitchFamily="50" charset="0"/>
              </a:rPr>
              <a:t>Autumn 1  YEAR: Reception</a:t>
            </a:r>
            <a:endParaRPr lang="en-US" sz="1400" b="1" dirty="0">
              <a:solidFill>
                <a:srgbClr val="FF0000"/>
              </a:solidFill>
              <a:latin typeface="Letter-join Plus 34" panose="02000505000000020003" pitchFamily="50" charset="0"/>
            </a:endParaRPr>
          </a:p>
        </p:txBody>
      </p:sp>
      <p:graphicFrame>
        <p:nvGraphicFramePr>
          <p:cNvPr id="2201" name="Group 153"/>
          <p:cNvGraphicFramePr>
            <a:graphicFrameLocks noGrp="1"/>
          </p:cNvGraphicFramePr>
          <p:nvPr>
            <p:ph type="tbl" idx="1"/>
            <p:extLst>
              <p:ext uri="{D42A27DB-BD31-4B8C-83A1-F6EECF244321}">
                <p14:modId xmlns:p14="http://schemas.microsoft.com/office/powerpoint/2010/main" val="3627663644"/>
              </p:ext>
            </p:extLst>
          </p:nvPr>
        </p:nvGraphicFramePr>
        <p:xfrm>
          <a:off x="309530" y="701041"/>
          <a:ext cx="9289032" cy="5896311"/>
        </p:xfrm>
        <a:graphic>
          <a:graphicData uri="http://schemas.openxmlformats.org/drawingml/2006/table">
            <a:tbl>
              <a:tblPr/>
              <a:tblGrid>
                <a:gridCol w="2971800">
                  <a:extLst>
                    <a:ext uri="{9D8B030D-6E8A-4147-A177-3AD203B41FA5}">
                      <a16:colId xmlns:a16="http://schemas.microsoft.com/office/drawing/2014/main" val="20000"/>
                    </a:ext>
                  </a:extLst>
                </a:gridCol>
                <a:gridCol w="2971800">
                  <a:extLst>
                    <a:ext uri="{9D8B030D-6E8A-4147-A177-3AD203B41FA5}">
                      <a16:colId xmlns:a16="http://schemas.microsoft.com/office/drawing/2014/main" val="20001"/>
                    </a:ext>
                  </a:extLst>
                </a:gridCol>
                <a:gridCol w="3345432">
                  <a:extLst>
                    <a:ext uri="{9D8B030D-6E8A-4147-A177-3AD203B41FA5}">
                      <a16:colId xmlns:a16="http://schemas.microsoft.com/office/drawing/2014/main" val="20002"/>
                    </a:ext>
                  </a:extLst>
                </a:gridCol>
              </a:tblGrid>
              <a:tr h="3169737">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GB" sz="1000" b="1" i="0" u="sng" strike="noStrike" cap="none" normalizeH="0" baseline="0" dirty="0">
                          <a:ln>
                            <a:noFill/>
                          </a:ln>
                          <a:solidFill>
                            <a:schemeClr val="tx1"/>
                          </a:solidFill>
                          <a:effectLst/>
                          <a:latin typeface="Letter-join Plus 34" panose="02000505000000020003" pitchFamily="50" charset="0"/>
                        </a:rPr>
                        <a:t>Literacy</a:t>
                      </a:r>
                    </a:p>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GB" sz="1000" b="0" i="0" u="none" strike="noStrike" cap="none" normalizeH="0" baseline="0" dirty="0">
                          <a:ln>
                            <a:noFill/>
                          </a:ln>
                          <a:solidFill>
                            <a:schemeClr val="tx1"/>
                          </a:solidFill>
                          <a:effectLst/>
                          <a:latin typeface="Letter-join Plus 34" panose="02000505000000020003" pitchFamily="50" charset="0"/>
                        </a:rPr>
                        <a:t>The children will be working on speaking in full sentences. They will be working on joining their spoken sentences using the words ‘and’ and ‘because’ to participate in discussions and give explanations about a book called ‘The Journey Home’. </a:t>
                      </a:r>
                      <a:endParaRPr kumimoji="0" lang="en-GB" sz="800" b="0" i="0" u="none" strike="noStrike" cap="none" normalizeH="0" baseline="0" dirty="0">
                        <a:ln>
                          <a:noFill/>
                        </a:ln>
                        <a:solidFill>
                          <a:schemeClr val="tx1"/>
                        </a:solidFill>
                        <a:effectLst/>
                        <a:latin typeface="Letter-join Plus 34" panose="02000505000000020003" pitchFamily="50" charset="0"/>
                      </a:endParaRPr>
                    </a:p>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GB" sz="1000" b="1" i="0" u="sng" strike="noStrike" cap="none" normalizeH="0" baseline="0" dirty="0">
                          <a:ln>
                            <a:noFill/>
                          </a:ln>
                          <a:solidFill>
                            <a:schemeClr val="tx1"/>
                          </a:solidFill>
                          <a:effectLst/>
                          <a:latin typeface="Letter-join Plus 34" panose="02000505000000020003" pitchFamily="50" charset="0"/>
                        </a:rPr>
                        <a:t>Reading  </a:t>
                      </a:r>
                    </a:p>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GB" sz="1000" b="0" i="0" u="none" strike="noStrike" cap="none" normalizeH="0" baseline="0" dirty="0">
                          <a:ln>
                            <a:noFill/>
                          </a:ln>
                          <a:solidFill>
                            <a:schemeClr val="tx1"/>
                          </a:solidFill>
                          <a:effectLst/>
                          <a:latin typeface="Letter-join Plus 34" panose="02000505000000020003" pitchFamily="50" charset="0"/>
                        </a:rPr>
                        <a:t>The children will take part in daily phonics lessons, looking at phase 2 phonics sounds and tricky words. They will be learning about rhyme and alliteration through songs and games. They will be enjoying a range of books to increase vocabulary as they talk about the settings, events and characters.</a:t>
                      </a:r>
                      <a:br>
                        <a:rPr kumimoji="0" lang="en-GB" sz="1000" b="0" i="0" u="none" strike="noStrike" cap="none" normalizeH="0" baseline="0" dirty="0">
                          <a:ln>
                            <a:noFill/>
                          </a:ln>
                          <a:solidFill>
                            <a:schemeClr val="tx1"/>
                          </a:solidFill>
                          <a:effectLst/>
                          <a:latin typeface="Letter-join Plus 34" panose="02000505000000020003" pitchFamily="50" charset="0"/>
                        </a:rPr>
                      </a:br>
                      <a:r>
                        <a:rPr kumimoji="0" lang="en-GB" sz="1000" b="1" i="0" u="sng" strike="noStrike" cap="none" normalizeH="0" baseline="0" dirty="0">
                          <a:ln>
                            <a:noFill/>
                          </a:ln>
                          <a:solidFill>
                            <a:schemeClr val="tx1"/>
                          </a:solidFill>
                          <a:effectLst/>
                          <a:latin typeface="Letter-join Plus 34" panose="02000505000000020003" pitchFamily="50" charset="0"/>
                        </a:rPr>
                        <a:t>Library</a:t>
                      </a:r>
                      <a:endParaRPr kumimoji="0" lang="en-GB" sz="1000" b="0" i="0" u="none" strike="noStrike" cap="none" normalizeH="0" baseline="0" dirty="0">
                        <a:ln>
                          <a:noFill/>
                        </a:ln>
                        <a:solidFill>
                          <a:schemeClr val="tx1"/>
                        </a:solidFill>
                        <a:effectLst/>
                        <a:latin typeface="Letter-join Plus 34" panose="02000505000000020003" pitchFamily="50" charset="0"/>
                      </a:endParaRPr>
                    </a:p>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GB" sz="1000" b="0" i="0" u="none" strike="noStrike" cap="none" normalizeH="0" baseline="0" dirty="0">
                          <a:ln>
                            <a:noFill/>
                          </a:ln>
                          <a:solidFill>
                            <a:schemeClr val="tx1"/>
                          </a:solidFill>
                          <a:effectLst/>
                          <a:latin typeface="Letter-join Plus 34" panose="02000505000000020003" pitchFamily="50" charset="0"/>
                        </a:rPr>
                        <a:t>Reception children can borrow books from the classroom on any day of the week. Teachers will record the date the books are taken home and the date they are returned.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GB" sz="1000" b="1" i="0" u="sng" strike="noStrike" cap="none" normalizeH="0" baseline="0" dirty="0">
                          <a:ln>
                            <a:noFill/>
                          </a:ln>
                          <a:solidFill>
                            <a:schemeClr val="tx1"/>
                          </a:solidFill>
                          <a:effectLst/>
                          <a:latin typeface="Letter-join Plus 34" panose="02000505000000020003" pitchFamily="50" charset="0"/>
                        </a:rPr>
                        <a:t>Understanding the World</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GB" sz="1000" b="0" i="0" u="none" strike="noStrike" cap="none" normalizeH="0" baseline="0" dirty="0">
                          <a:ln>
                            <a:noFill/>
                          </a:ln>
                          <a:solidFill>
                            <a:schemeClr val="tx1"/>
                          </a:solidFill>
                          <a:effectLst/>
                          <a:latin typeface="Letter-join Plus 34" panose="02000505000000020003" pitchFamily="50" charset="0"/>
                        </a:rPr>
                        <a:t>Children will be learning about the differences and similarities between themselves and others. They will be learning about all the new routines in school and thinking about their own family’s customs and routines. </a:t>
                      </a:r>
                    </a:p>
                    <a:p>
                      <a:pPr marL="0" marR="0" lvl="0" indent="0" algn="l" defTabSz="914400" rtl="0" eaLnBrk="1" fontAlgn="base" latinLnBrk="0" hangingPunct="1">
                        <a:lnSpc>
                          <a:spcPct val="100000"/>
                        </a:lnSpc>
                        <a:spcBef>
                          <a:spcPct val="20000"/>
                        </a:spcBef>
                        <a:spcAft>
                          <a:spcPct val="0"/>
                        </a:spcAft>
                        <a:buClrTx/>
                        <a:buSzTx/>
                        <a:buFontTx/>
                        <a:buNone/>
                        <a:tabLst/>
                        <a:defRPr/>
                      </a:pPr>
                      <a:endParaRPr kumimoji="0" lang="en-GB" sz="800" b="0" i="0" u="none" strike="noStrike" cap="none" normalizeH="0" baseline="0" dirty="0">
                        <a:ln>
                          <a:noFill/>
                        </a:ln>
                        <a:solidFill>
                          <a:schemeClr val="tx1"/>
                        </a:solidFill>
                        <a:effectLst/>
                        <a:latin typeface="SassoonPrimaryInfant" pitchFamily="2" charset="0"/>
                      </a:endParaRPr>
                    </a:p>
                    <a:p>
                      <a:pPr marL="0" marR="0" lvl="0" indent="0" algn="l" defTabSz="914400" rtl="0" eaLnBrk="1" fontAlgn="base" latinLnBrk="0" hangingPunct="1">
                        <a:lnSpc>
                          <a:spcPct val="100000"/>
                        </a:lnSpc>
                        <a:spcBef>
                          <a:spcPct val="20000"/>
                        </a:spcBef>
                        <a:spcAft>
                          <a:spcPct val="0"/>
                        </a:spcAft>
                        <a:buClrTx/>
                        <a:buSzTx/>
                        <a:buFontTx/>
                        <a:buNone/>
                        <a:tabLst/>
                        <a:defRPr/>
                      </a:pPr>
                      <a:endParaRPr kumimoji="0" lang="en-GB" sz="600" b="0" i="0" u="none" strike="noStrike" cap="none" normalizeH="0" baseline="0" dirty="0">
                        <a:ln>
                          <a:noFill/>
                        </a:ln>
                        <a:solidFill>
                          <a:schemeClr val="tx1"/>
                        </a:solidFill>
                        <a:effectLst/>
                        <a:latin typeface="SassoonPrimaryInfant" pitchFamily="2" charset="0"/>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GB" sz="1000" b="1" i="0" u="sng" strike="noStrike" cap="none" normalizeH="0" baseline="0" dirty="0">
                          <a:ln>
                            <a:noFill/>
                          </a:ln>
                          <a:solidFill>
                            <a:schemeClr val="tx1"/>
                          </a:solidFill>
                          <a:effectLst/>
                          <a:latin typeface="Letter-join Plus 34" panose="02000505000000020003" pitchFamily="50" charset="0"/>
                        </a:rPr>
                        <a:t>Technology:</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GB" sz="1000" b="0" i="0" u="none" strike="noStrike" cap="none" normalizeH="0" baseline="0" dirty="0">
                          <a:ln>
                            <a:noFill/>
                          </a:ln>
                          <a:solidFill>
                            <a:schemeClr val="tx1"/>
                          </a:solidFill>
                          <a:effectLst/>
                          <a:latin typeface="Letter-join Plus 34" panose="02000505000000020003" pitchFamily="50" charset="0"/>
                        </a:rPr>
                        <a:t>Children will be exploring technology by using the computers in the classroom. They will be using different types of technology to retrieve information.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auto" latinLnBrk="0" hangingPunct="1">
                        <a:lnSpc>
                          <a:spcPct val="100000"/>
                        </a:lnSpc>
                        <a:spcBef>
                          <a:spcPct val="20000"/>
                        </a:spcBef>
                        <a:spcAft>
                          <a:spcPts val="0"/>
                        </a:spcAft>
                        <a:buClrTx/>
                        <a:buSzTx/>
                        <a:buFontTx/>
                        <a:buNone/>
                        <a:tabLst/>
                        <a:defRPr/>
                      </a:pPr>
                      <a:r>
                        <a:rPr kumimoji="0" lang="en-GB" sz="1000" b="1" i="0" u="sng" strike="noStrike" kern="1200" cap="none" normalizeH="0" baseline="0" dirty="0">
                          <a:ln>
                            <a:noFill/>
                          </a:ln>
                          <a:solidFill>
                            <a:schemeClr val="tx1"/>
                          </a:solidFill>
                          <a:effectLst/>
                          <a:latin typeface="Letter-join Plus 34" panose="02000505000000020003" pitchFamily="50" charset="0"/>
                          <a:ea typeface="+mn-ea"/>
                          <a:cs typeface="+mn-cs"/>
                        </a:rPr>
                        <a:t>You can help your child by:</a:t>
                      </a:r>
                    </a:p>
                    <a:p>
                      <a:pPr marL="0" marR="0" lvl="0" indent="0" algn="l" defTabSz="914400" rtl="0" eaLnBrk="1" fontAlgn="auto" latinLnBrk="0" hangingPunct="1">
                        <a:lnSpc>
                          <a:spcPct val="100000"/>
                        </a:lnSpc>
                        <a:spcBef>
                          <a:spcPct val="20000"/>
                        </a:spcBef>
                        <a:spcAft>
                          <a:spcPts val="0"/>
                        </a:spcAft>
                        <a:buClrTx/>
                        <a:buSzTx/>
                        <a:buFontTx/>
                        <a:buNone/>
                        <a:tabLst/>
                        <a:defRPr/>
                      </a:pPr>
                      <a:r>
                        <a:rPr kumimoji="0" lang="en-GB" sz="1000" b="0" i="0" u="none" strike="noStrike" kern="1200" cap="none" normalizeH="0" baseline="0" dirty="0">
                          <a:ln>
                            <a:noFill/>
                          </a:ln>
                          <a:solidFill>
                            <a:schemeClr val="tx1"/>
                          </a:solidFill>
                          <a:effectLst/>
                          <a:latin typeface="Letter-join Plus 34" panose="02000505000000020003" pitchFamily="50" charset="0"/>
                          <a:ea typeface="+mn-ea"/>
                          <a:cs typeface="+mn-cs"/>
                        </a:rPr>
                        <a:t>Talking to them about school and what they have done and what they enjoy about school.</a:t>
                      </a:r>
                    </a:p>
                    <a:p>
                      <a:pPr marL="0" marR="0" lvl="0" indent="0" algn="l" defTabSz="914400" rtl="0" eaLnBrk="1" fontAlgn="auto" latinLnBrk="0" hangingPunct="1">
                        <a:lnSpc>
                          <a:spcPct val="100000"/>
                        </a:lnSpc>
                        <a:spcBef>
                          <a:spcPct val="20000"/>
                        </a:spcBef>
                        <a:spcAft>
                          <a:spcPts val="0"/>
                        </a:spcAft>
                        <a:buClrTx/>
                        <a:buSzTx/>
                        <a:buFontTx/>
                        <a:buNone/>
                        <a:tabLst/>
                        <a:defRPr/>
                      </a:pPr>
                      <a:br>
                        <a:rPr kumimoji="0" lang="en-GB" sz="1000" b="0" i="0" u="none" strike="noStrike" kern="1200" cap="none" normalizeH="0" baseline="0" dirty="0">
                          <a:ln>
                            <a:noFill/>
                          </a:ln>
                          <a:solidFill>
                            <a:schemeClr val="tx1"/>
                          </a:solidFill>
                          <a:effectLst/>
                          <a:latin typeface="Letter-join Plus 34" panose="02000505000000020003" pitchFamily="50" charset="0"/>
                          <a:ea typeface="+mn-ea"/>
                          <a:cs typeface="+mn-cs"/>
                        </a:rPr>
                      </a:br>
                      <a:r>
                        <a:rPr kumimoji="0" lang="en-GB" sz="1000" b="0" i="0" u="none" strike="noStrike" kern="1200" cap="none" normalizeH="0" baseline="0" dirty="0">
                          <a:ln>
                            <a:noFill/>
                          </a:ln>
                          <a:solidFill>
                            <a:schemeClr val="tx1"/>
                          </a:solidFill>
                          <a:effectLst/>
                          <a:latin typeface="Letter-join Plus 34" panose="02000505000000020003" pitchFamily="50" charset="0"/>
                          <a:ea typeface="+mn-ea"/>
                          <a:cs typeface="+mn-cs"/>
                        </a:rPr>
                        <a:t>Discussing the lunch options on the menu to help them choose what they will order to eat for lunch each day.</a:t>
                      </a:r>
                    </a:p>
                    <a:p>
                      <a:pPr marL="0" marR="0" lvl="0" indent="0" algn="l" defTabSz="914400" rtl="0" eaLnBrk="1" fontAlgn="auto" latinLnBrk="0" hangingPunct="1">
                        <a:lnSpc>
                          <a:spcPct val="100000"/>
                        </a:lnSpc>
                        <a:spcBef>
                          <a:spcPct val="20000"/>
                        </a:spcBef>
                        <a:spcAft>
                          <a:spcPts val="0"/>
                        </a:spcAft>
                        <a:buClrTx/>
                        <a:buSzTx/>
                        <a:buFontTx/>
                        <a:buNone/>
                        <a:tabLst/>
                        <a:defRPr/>
                      </a:pPr>
                      <a:br>
                        <a:rPr kumimoji="0" lang="en-GB" sz="1000" b="0" i="0" u="none" strike="noStrike" kern="1200" cap="none" normalizeH="0" baseline="0" dirty="0">
                          <a:ln>
                            <a:noFill/>
                          </a:ln>
                          <a:solidFill>
                            <a:schemeClr val="tx1"/>
                          </a:solidFill>
                          <a:effectLst/>
                          <a:latin typeface="Letter-join Plus 34" panose="02000505000000020003" pitchFamily="50" charset="0"/>
                          <a:ea typeface="+mn-ea"/>
                          <a:cs typeface="+mn-cs"/>
                        </a:rPr>
                      </a:br>
                      <a:r>
                        <a:rPr kumimoji="0" lang="en-GB" sz="1000" b="0" i="0" u="none" strike="noStrike" kern="1200" cap="none" normalizeH="0" baseline="0" dirty="0">
                          <a:ln>
                            <a:noFill/>
                          </a:ln>
                          <a:solidFill>
                            <a:schemeClr val="tx1"/>
                          </a:solidFill>
                          <a:effectLst/>
                          <a:latin typeface="Letter-join Plus 34" panose="02000505000000020003" pitchFamily="50" charset="0"/>
                          <a:ea typeface="+mn-ea"/>
                          <a:cs typeface="+mn-cs"/>
                        </a:rPr>
                        <a:t>Helping them to read and write their name and tricky words the, I, no, go, to and into.</a:t>
                      </a:r>
                    </a:p>
                    <a:p>
                      <a:pPr marL="0" marR="0" lvl="0" indent="0" algn="l" defTabSz="914400" rtl="0" eaLnBrk="1" fontAlgn="auto" latinLnBrk="0" hangingPunct="1">
                        <a:lnSpc>
                          <a:spcPct val="100000"/>
                        </a:lnSpc>
                        <a:spcBef>
                          <a:spcPct val="20000"/>
                        </a:spcBef>
                        <a:spcAft>
                          <a:spcPts val="0"/>
                        </a:spcAft>
                        <a:buClrTx/>
                        <a:buSzTx/>
                        <a:buFontTx/>
                        <a:buNone/>
                        <a:tabLst/>
                        <a:defRPr/>
                      </a:pPr>
                      <a:br>
                        <a:rPr kumimoji="0" lang="en-GB" sz="1000" b="0" i="0" u="none" strike="noStrike" kern="1200" cap="none" normalizeH="0" baseline="0" dirty="0">
                          <a:ln>
                            <a:noFill/>
                          </a:ln>
                          <a:solidFill>
                            <a:schemeClr val="tx1"/>
                          </a:solidFill>
                          <a:effectLst/>
                          <a:latin typeface="Letter-join Plus 34" panose="02000505000000020003" pitchFamily="50" charset="0"/>
                          <a:ea typeface="+mn-ea"/>
                          <a:cs typeface="+mn-cs"/>
                        </a:rPr>
                      </a:br>
                      <a:r>
                        <a:rPr kumimoji="0" lang="en-GB" sz="1000" b="0" i="0" u="none" strike="noStrike" kern="1200" cap="none" normalizeH="0" baseline="0" dirty="0">
                          <a:ln>
                            <a:noFill/>
                          </a:ln>
                          <a:solidFill>
                            <a:schemeClr val="tx1"/>
                          </a:solidFill>
                          <a:effectLst/>
                          <a:latin typeface="Letter-join Plus 34" panose="02000505000000020003" pitchFamily="50" charset="0"/>
                          <a:ea typeface="+mn-ea"/>
                          <a:cs typeface="+mn-cs"/>
                        </a:rPr>
                        <a:t>Encouraging them to dress and undress independently to help them with getting changed for PE.</a:t>
                      </a:r>
                    </a:p>
                    <a:p>
                      <a:pPr marL="0" marR="0" lvl="0" indent="0" algn="l" defTabSz="914400" rtl="0" eaLnBrk="1" fontAlgn="auto" latinLnBrk="0" hangingPunct="1">
                        <a:lnSpc>
                          <a:spcPct val="100000"/>
                        </a:lnSpc>
                        <a:spcBef>
                          <a:spcPct val="20000"/>
                        </a:spcBef>
                        <a:spcAft>
                          <a:spcPts val="0"/>
                        </a:spcAft>
                        <a:buClrTx/>
                        <a:buSzTx/>
                        <a:buFontTx/>
                        <a:buNone/>
                        <a:tabLst/>
                        <a:defRPr/>
                      </a:pPr>
                      <a:br>
                        <a:rPr kumimoji="0" lang="en-GB" sz="1000" b="0" i="0" u="none" strike="noStrike" kern="1200" cap="none" normalizeH="0" baseline="0" dirty="0">
                          <a:ln>
                            <a:noFill/>
                          </a:ln>
                          <a:solidFill>
                            <a:schemeClr val="tx1"/>
                          </a:solidFill>
                          <a:effectLst/>
                          <a:latin typeface="Letter-join Plus 34" panose="02000505000000020003" pitchFamily="50" charset="0"/>
                          <a:ea typeface="+mn-ea"/>
                          <a:cs typeface="+mn-cs"/>
                        </a:rPr>
                      </a:br>
                      <a:r>
                        <a:rPr kumimoji="0" lang="en-GB" sz="1000" b="0" i="0" u="none" strike="noStrike" kern="1200" cap="none" normalizeH="0" baseline="0" dirty="0">
                          <a:ln>
                            <a:noFill/>
                          </a:ln>
                          <a:solidFill>
                            <a:schemeClr val="tx1"/>
                          </a:solidFill>
                          <a:effectLst/>
                          <a:latin typeface="Letter-join Plus 34" panose="02000505000000020003" pitchFamily="50" charset="0"/>
                          <a:ea typeface="+mn-ea"/>
                          <a:cs typeface="+mn-cs"/>
                        </a:rPr>
                        <a:t>Encouraging them to speak in full sentences.</a:t>
                      </a:r>
                    </a:p>
                    <a:p>
                      <a:pPr marL="0" marR="0" lvl="0" indent="0" algn="l" defTabSz="914400" rtl="0" eaLnBrk="1" fontAlgn="auto" latinLnBrk="0" hangingPunct="1">
                        <a:lnSpc>
                          <a:spcPct val="100000"/>
                        </a:lnSpc>
                        <a:spcBef>
                          <a:spcPct val="20000"/>
                        </a:spcBef>
                        <a:spcAft>
                          <a:spcPts val="0"/>
                        </a:spcAft>
                        <a:buClrTx/>
                        <a:buSzTx/>
                        <a:buFontTx/>
                        <a:buNone/>
                        <a:tabLst/>
                        <a:defRPr/>
                      </a:pPr>
                      <a:br>
                        <a:rPr kumimoji="0" lang="en-GB" sz="1000" b="0" i="0" u="none" strike="noStrike" kern="1200" cap="none" normalizeH="0" baseline="0" dirty="0">
                          <a:ln>
                            <a:noFill/>
                          </a:ln>
                          <a:solidFill>
                            <a:schemeClr val="tx1"/>
                          </a:solidFill>
                          <a:effectLst/>
                          <a:latin typeface="Letter-join Plus 34" panose="02000505000000020003" pitchFamily="50" charset="0"/>
                          <a:ea typeface="+mn-ea"/>
                          <a:cs typeface="+mn-cs"/>
                        </a:rPr>
                      </a:br>
                      <a:r>
                        <a:rPr kumimoji="0" lang="en-GB" sz="1000" b="0" i="0" u="none" strike="noStrike" kern="1200" cap="none" normalizeH="0" baseline="0" dirty="0">
                          <a:ln>
                            <a:noFill/>
                          </a:ln>
                          <a:solidFill>
                            <a:schemeClr val="tx1"/>
                          </a:solidFill>
                          <a:effectLst/>
                          <a:latin typeface="Letter-join Plus 34" panose="02000505000000020003" pitchFamily="50" charset="0"/>
                          <a:ea typeface="+mn-ea"/>
                          <a:cs typeface="+mn-cs"/>
                        </a:rPr>
                        <a:t>Helping them to read and write phase 2 letter sounds.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555245">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GB" sz="1050" b="1" i="0" u="sng" strike="noStrike" cap="none" normalizeH="0" baseline="0" dirty="0">
                          <a:ln>
                            <a:noFill/>
                          </a:ln>
                          <a:solidFill>
                            <a:schemeClr val="tx1"/>
                          </a:solidFill>
                          <a:effectLst/>
                          <a:latin typeface="SassoonPrimaryInfant" pitchFamily="2" charset="0"/>
                        </a:rPr>
                        <a:t>Maths</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GB" sz="1000" b="0" i="0" u="none" strike="noStrike" cap="none" normalizeH="0" baseline="0" dirty="0">
                          <a:ln>
                            <a:noFill/>
                          </a:ln>
                          <a:solidFill>
                            <a:schemeClr val="tx1"/>
                          </a:solidFill>
                          <a:effectLst/>
                          <a:latin typeface="Letter-join Plus 34" panose="02000505000000020003" pitchFamily="50" charset="0"/>
                        </a:rPr>
                        <a:t>Children will be exploring number through ‘The </a:t>
                      </a:r>
                      <a:r>
                        <a:rPr kumimoji="0" lang="en-GB" sz="1000" b="0" i="0" u="none" strike="noStrike" cap="none" normalizeH="0" baseline="0" dirty="0" err="1">
                          <a:ln>
                            <a:noFill/>
                          </a:ln>
                          <a:solidFill>
                            <a:schemeClr val="tx1"/>
                          </a:solidFill>
                          <a:effectLst/>
                          <a:latin typeface="Letter-join Plus 34" panose="02000505000000020003" pitchFamily="50" charset="0"/>
                        </a:rPr>
                        <a:t>Numberblocks</a:t>
                      </a:r>
                      <a:r>
                        <a:rPr kumimoji="0" lang="en-GB" sz="1000" b="0" i="0" u="none" strike="noStrike" cap="none" normalizeH="0" baseline="0" dirty="0">
                          <a:ln>
                            <a:noFill/>
                          </a:ln>
                          <a:solidFill>
                            <a:schemeClr val="tx1"/>
                          </a:solidFill>
                          <a:effectLst/>
                          <a:latin typeface="Letter-join Plus 34" panose="02000505000000020003" pitchFamily="50" charset="0"/>
                        </a:rPr>
                        <a:t>’ which can be found on YouTube. </a:t>
                      </a:r>
                    </a:p>
                    <a:p>
                      <a:pPr marL="0" marR="0" lvl="0" indent="0" algn="l" defTabSz="914400" rtl="0" eaLnBrk="1" fontAlgn="base" latinLnBrk="0" hangingPunct="1">
                        <a:lnSpc>
                          <a:spcPct val="100000"/>
                        </a:lnSpc>
                        <a:spcBef>
                          <a:spcPct val="20000"/>
                        </a:spcBef>
                        <a:spcAft>
                          <a:spcPct val="0"/>
                        </a:spcAft>
                        <a:buClrTx/>
                        <a:buSzTx/>
                        <a:buFontTx/>
                        <a:buNone/>
                        <a:tabLst/>
                        <a:defRPr/>
                      </a:pPr>
                      <a:endParaRPr kumimoji="0" lang="en-GB" sz="1000" b="0" i="0" u="none" strike="noStrike" cap="none" normalizeH="0" baseline="0" dirty="0">
                        <a:ln>
                          <a:noFill/>
                        </a:ln>
                        <a:solidFill>
                          <a:schemeClr val="tx1"/>
                        </a:solidFill>
                        <a:effectLst/>
                        <a:latin typeface="Letter-join Plus 34" panose="02000505000000020003" pitchFamily="50" charset="0"/>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GB" sz="1000" b="0" i="0" u="none" strike="noStrike" cap="none" normalizeH="0" baseline="0" dirty="0">
                          <a:ln>
                            <a:noFill/>
                          </a:ln>
                          <a:solidFill>
                            <a:schemeClr val="tx1"/>
                          </a:solidFill>
                          <a:effectLst/>
                          <a:latin typeface="Letter-join Plus 34" panose="02000505000000020003" pitchFamily="50" charset="0"/>
                        </a:rPr>
                        <a:t>Children will be working on recognising, writing, counting and separating numbers and objects within 10. </a:t>
                      </a:r>
                    </a:p>
                    <a:p>
                      <a:pPr marL="0" marR="0" lvl="0" indent="0" algn="l" defTabSz="914400" rtl="0" eaLnBrk="1" fontAlgn="base" latinLnBrk="0" hangingPunct="1">
                        <a:lnSpc>
                          <a:spcPct val="100000"/>
                        </a:lnSpc>
                        <a:spcBef>
                          <a:spcPct val="20000"/>
                        </a:spcBef>
                        <a:spcAft>
                          <a:spcPct val="0"/>
                        </a:spcAft>
                        <a:buClrTx/>
                        <a:buSzTx/>
                        <a:buFontTx/>
                        <a:buNone/>
                        <a:tabLst/>
                        <a:defRPr/>
                      </a:pPr>
                      <a:endParaRPr kumimoji="0" lang="en-GB" sz="1000" b="0" i="0" u="none" strike="noStrike" cap="none" normalizeH="0" baseline="0" dirty="0">
                        <a:ln>
                          <a:noFill/>
                        </a:ln>
                        <a:solidFill>
                          <a:schemeClr val="tx1"/>
                        </a:solidFill>
                        <a:effectLst/>
                        <a:latin typeface="Letter-join Plus 34" panose="02000505000000020003" pitchFamily="50" charset="0"/>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GB" sz="1000" b="0" i="0" u="none" strike="noStrike" cap="none" normalizeH="0" baseline="0" dirty="0">
                          <a:ln>
                            <a:noFill/>
                          </a:ln>
                          <a:solidFill>
                            <a:schemeClr val="tx1"/>
                          </a:solidFill>
                          <a:effectLst/>
                          <a:latin typeface="Letter-join Plus 34" panose="02000505000000020003" pitchFamily="50" charset="0"/>
                        </a:rPr>
                        <a:t>Children will also be starting to recognise and name some coins and 2D and 3D shapes.</a:t>
                      </a:r>
                    </a:p>
                    <a:p>
                      <a:pPr marL="0" marR="0" lvl="0" indent="0" algn="l" defTabSz="914400" rtl="0" eaLnBrk="1" fontAlgn="base" latinLnBrk="0" hangingPunct="1">
                        <a:lnSpc>
                          <a:spcPct val="100000"/>
                        </a:lnSpc>
                        <a:spcBef>
                          <a:spcPct val="20000"/>
                        </a:spcBef>
                        <a:spcAft>
                          <a:spcPct val="0"/>
                        </a:spcAft>
                        <a:buClrTx/>
                        <a:buSzTx/>
                        <a:buFontTx/>
                        <a:buNone/>
                        <a:tabLst/>
                        <a:defRPr/>
                      </a:pPr>
                      <a:endParaRPr kumimoji="0" lang="en-GB" sz="1000" b="0" i="0" u="none" strike="noStrike" cap="none" normalizeH="0" baseline="0" dirty="0">
                        <a:ln>
                          <a:noFill/>
                        </a:ln>
                        <a:solidFill>
                          <a:schemeClr val="tx1"/>
                        </a:solidFill>
                        <a:effectLst/>
                        <a:latin typeface="Letter-join Plus 34" panose="02000505000000020003" pitchFamily="50" charset="0"/>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GB" sz="1000" b="0" i="0" u="none" strike="noStrike" cap="none" normalizeH="0" baseline="0" dirty="0">
                          <a:ln>
                            <a:noFill/>
                          </a:ln>
                          <a:solidFill>
                            <a:schemeClr val="tx1"/>
                          </a:solidFill>
                          <a:effectLst/>
                          <a:latin typeface="Letter-join Plus 34" panose="02000505000000020003" pitchFamily="50" charset="0"/>
                        </a:rPr>
                        <a:t>Children will be ordering objects by height and length.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GB" sz="1000" b="1" i="0" u="sng" strike="noStrike" kern="1200" cap="none" normalizeH="0" baseline="0" dirty="0">
                          <a:ln>
                            <a:noFill/>
                          </a:ln>
                          <a:solidFill>
                            <a:schemeClr val="tx1"/>
                          </a:solidFill>
                          <a:effectLst/>
                          <a:latin typeface="Letter-join Plus 34" panose="02000505000000020003" pitchFamily="50" charset="0"/>
                          <a:ea typeface="+mn-ea"/>
                          <a:cs typeface="+mn-cs"/>
                        </a:rPr>
                        <a:t>Memorable Experience</a:t>
                      </a:r>
                    </a:p>
                    <a:p>
                      <a:pPr marL="0" marR="0" lvl="0" indent="0" algn="l" defTabSz="914400" rtl="0" eaLnBrk="1" fontAlgn="base" latinLnBrk="0" hangingPunct="1">
                        <a:lnSpc>
                          <a:spcPct val="100000"/>
                        </a:lnSpc>
                        <a:spcBef>
                          <a:spcPct val="20000"/>
                        </a:spcBef>
                        <a:spcAft>
                          <a:spcPct val="0"/>
                        </a:spcAft>
                        <a:buClrTx/>
                        <a:buSzTx/>
                        <a:buFontTx/>
                        <a:buNone/>
                        <a:tabLst/>
                        <a:defRPr/>
                      </a:pPr>
                      <a:endParaRPr kumimoji="0" lang="en-GB" sz="1000" b="0" i="0" u="none" strike="noStrike" kern="1200" cap="none" normalizeH="0" baseline="0" dirty="0">
                        <a:ln>
                          <a:noFill/>
                        </a:ln>
                        <a:solidFill>
                          <a:schemeClr val="tx1"/>
                        </a:solidFill>
                        <a:effectLst/>
                        <a:latin typeface="Letter-join Plus 34" panose="02000505000000020003" pitchFamily="50" charset="0"/>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GB" sz="1000" b="0" i="0" u="none" strike="noStrike" kern="1200" cap="none" normalizeH="0" baseline="0" dirty="0">
                          <a:ln>
                            <a:noFill/>
                          </a:ln>
                          <a:solidFill>
                            <a:schemeClr val="tx1"/>
                          </a:solidFill>
                          <a:effectLst/>
                          <a:latin typeface="Letter-join Plus 34" panose="02000505000000020003" pitchFamily="50" charset="0"/>
                          <a:ea typeface="+mn-ea"/>
                          <a:cs typeface="+mn-cs"/>
                        </a:rPr>
                        <a:t>As part of our literacy this half term, the children will be immersed into our story ‘The Journey Home’ through a surprise ‘visit’ from some of the characters. The characters will be leaving clues as to what the story is about for the children to discuss before we learn more about these characters through the book.</a:t>
                      </a:r>
                    </a:p>
                  </a:txBody>
                  <a:tcPr marL="114300" marR="1143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r>
                        <a:rPr lang="en-GB" sz="1000" b="1" u="sng" dirty="0">
                          <a:latin typeface="Letter-join Plus 34" panose="02000505000000020003" pitchFamily="50" charset="0"/>
                        </a:rPr>
                        <a:t>PE </a:t>
                      </a:r>
                      <a:r>
                        <a:rPr lang="en-GB" sz="1000" b="1" u="sng" baseline="0" dirty="0">
                          <a:latin typeface="Letter-join Plus 34" panose="02000505000000020003" pitchFamily="50" charset="0"/>
                        </a:rPr>
                        <a:t> </a:t>
                      </a:r>
                      <a:r>
                        <a:rPr lang="en-GB" sz="1000" b="1" u="none" baseline="0" dirty="0">
                          <a:latin typeface="Letter-join Plus 34" panose="02000505000000020003" pitchFamily="50" charset="0"/>
                        </a:rPr>
                        <a:t>- Monday is Reception’s P.E day</a:t>
                      </a:r>
                    </a:p>
                    <a:p>
                      <a:r>
                        <a:rPr lang="en-GB" sz="1000" b="0" u="none" baseline="0" dirty="0">
                          <a:latin typeface="Letter-join Plus 34" panose="02000505000000020003" pitchFamily="50" charset="0"/>
                        </a:rPr>
                        <a:t>Children will be encouraged to get changed for PE independently. They will be working on catching a ball and negotiating space as they play racing and chasing games.</a:t>
                      </a:r>
                    </a:p>
                    <a:p>
                      <a:endParaRPr lang="en-GB" sz="700" b="0" u="none" baseline="0" dirty="0">
                        <a:latin typeface="SassoonPrimaryInfant"/>
                      </a:endParaRPr>
                    </a:p>
                    <a:p>
                      <a:r>
                        <a:rPr lang="en-GB" sz="1000" b="0" u="none" baseline="0" dirty="0">
                          <a:latin typeface="Letter-join Plus 34" panose="02000505000000020003" pitchFamily="50" charset="0"/>
                        </a:rPr>
                        <a:t>Please help your child by making sure they have </a:t>
                      </a:r>
                      <a:r>
                        <a:rPr lang="en-GB" sz="1100" b="1" u="none" baseline="0" dirty="0">
                          <a:latin typeface="Letter-join Plus 34" panose="02000505000000020003" pitchFamily="50" charset="0"/>
                        </a:rPr>
                        <a:t>no </a:t>
                      </a:r>
                      <a:r>
                        <a:rPr lang="en-GB" sz="1100" b="0" u="none" baseline="0" dirty="0">
                          <a:latin typeface="Letter-join Plus 34" panose="02000505000000020003" pitchFamily="50" charset="0"/>
                        </a:rPr>
                        <a:t>jewellery </a:t>
                      </a:r>
                      <a:r>
                        <a:rPr lang="en-GB" sz="1000" b="0" u="none" baseline="0" dirty="0">
                          <a:latin typeface="Letter-join Plus 34" panose="02000505000000020003" pitchFamily="50" charset="0"/>
                        </a:rPr>
                        <a:t>and they have a full NAMED P.E kit in school. </a:t>
                      </a:r>
                      <a:endParaRPr lang="en-GB" sz="1000" b="0" u="none" dirty="0">
                        <a:latin typeface="Letter-join Plus 34" panose="02000505000000020003" pitchFamily="50" charset="0"/>
                      </a:endParaRPr>
                    </a:p>
                    <a:p>
                      <a:r>
                        <a:rPr lang="en-GB" sz="1000" b="0" u="none" dirty="0">
                          <a:latin typeface="Letter-join Plus 34" panose="02000505000000020003" pitchFamily="50" charset="0"/>
                        </a:rPr>
                        <a:t>Children</a:t>
                      </a:r>
                      <a:r>
                        <a:rPr lang="en-GB" sz="1000" b="0" u="none" baseline="0" dirty="0">
                          <a:latin typeface="Letter-join Plus 34" panose="02000505000000020003" pitchFamily="50" charset="0"/>
                        </a:rPr>
                        <a:t> can not wear any earrings to school on a Monday.</a:t>
                      </a:r>
                      <a:endParaRPr lang="en-GB" sz="1000" b="0" u="none" dirty="0">
                        <a:latin typeface="Letter-join Plus 34" panose="02000505000000020003" pitchFamily="50"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171329">
                <a:tc vMerge="1">
                  <a:txBody>
                    <a:bodyPr/>
                    <a:lstStyle/>
                    <a:p>
                      <a:endParaRPr lang="en-GB"/>
                    </a:p>
                  </a:txBody>
                  <a:tcPr/>
                </a:tc>
                <a:tc vMerge="1">
                  <a:txBody>
                    <a:bodyPr/>
                    <a:lstStyle/>
                    <a:p>
                      <a:endParaRPr lang="en-GB"/>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GB" sz="1000" b="1" i="0" u="sng" strike="noStrike" cap="none" normalizeH="0" baseline="0" dirty="0">
                          <a:ln>
                            <a:noFill/>
                          </a:ln>
                          <a:solidFill>
                            <a:schemeClr val="tx1"/>
                          </a:solidFill>
                          <a:effectLst/>
                          <a:latin typeface="Letter-join Plus 34" panose="02000505000000020003" pitchFamily="50" charset="0"/>
                        </a:rPr>
                        <a:t>Personal, Social and Emotional Development </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GB" sz="1000" b="0" i="0" u="none" strike="noStrike" cap="none" normalizeH="0" baseline="0" dirty="0">
                          <a:ln>
                            <a:noFill/>
                          </a:ln>
                          <a:solidFill>
                            <a:schemeClr val="tx1"/>
                          </a:solidFill>
                          <a:effectLst/>
                          <a:latin typeface="Letter-join Plus 34" panose="02000505000000020003" pitchFamily="50" charset="0"/>
                        </a:rPr>
                        <a:t>The children will developing relationships with the adults and other children in their new class. </a:t>
                      </a:r>
                      <a:endParaRPr kumimoji="0" lang="en-GB" sz="800" b="0" i="0" u="none" strike="noStrike" cap="none" normalizeH="0" baseline="0" dirty="0">
                        <a:ln>
                          <a:noFill/>
                        </a:ln>
                        <a:solidFill>
                          <a:schemeClr val="tx1"/>
                        </a:solidFill>
                        <a:effectLst/>
                        <a:latin typeface="Letter-join Plus 34" panose="02000505000000020003" pitchFamily="50" charset="0"/>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GB" sz="1000" b="0" i="0" u="none" strike="noStrike" cap="none" normalizeH="0" baseline="0" dirty="0">
                          <a:ln>
                            <a:noFill/>
                          </a:ln>
                          <a:solidFill>
                            <a:schemeClr val="tx1"/>
                          </a:solidFill>
                          <a:effectLst/>
                          <a:latin typeface="Letter-join Plus 34" panose="02000505000000020003" pitchFamily="50" charset="0"/>
                        </a:rPr>
                        <a:t>They will be learning about how their own behaviour can have an affect on others as they become more familiar with their new friends.</a:t>
                      </a:r>
                      <a:endParaRPr kumimoji="0" lang="en-GB" sz="1000" b="1" i="0" u="sng" strike="noStrike" cap="none" normalizeH="0" baseline="0" dirty="0">
                        <a:ln>
                          <a:noFill/>
                        </a:ln>
                        <a:solidFill>
                          <a:schemeClr val="tx1"/>
                        </a:solidFill>
                        <a:effectLst/>
                        <a:latin typeface="Letter-join Plus 34" panose="02000505000000020003" pitchFamily="50"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pic>
        <p:nvPicPr>
          <p:cNvPr id="2073" name="Picture 39" descr="j0290709"/>
          <p:cNvPicPr>
            <a:picLocks noChangeAspect="1" noChangeArrowheads="1"/>
          </p:cNvPicPr>
          <p:nvPr/>
        </p:nvPicPr>
        <p:blipFill>
          <a:blip r:embed="rId2" cstate="print"/>
          <a:srcRect/>
          <a:stretch>
            <a:fillRect/>
          </a:stretch>
        </p:blipFill>
        <p:spPr bwMode="auto">
          <a:xfrm>
            <a:off x="0" y="0"/>
            <a:ext cx="864096" cy="661370"/>
          </a:xfrm>
          <a:prstGeom prst="rect">
            <a:avLst/>
          </a:prstGeom>
          <a:noFill/>
          <a:ln w="9525">
            <a:noFill/>
            <a:miter lim="800000"/>
            <a:headEnd/>
            <a:tailEnd/>
          </a:ln>
        </p:spPr>
      </p:pic>
      <p:pic>
        <p:nvPicPr>
          <p:cNvPr id="2074" name="Picture 40" descr="j0281188"/>
          <p:cNvPicPr>
            <a:picLocks noChangeAspect="1" noChangeArrowheads="1"/>
          </p:cNvPicPr>
          <p:nvPr/>
        </p:nvPicPr>
        <p:blipFill>
          <a:blip r:embed="rId3" cstate="print"/>
          <a:srcRect/>
          <a:stretch>
            <a:fillRect/>
          </a:stretch>
        </p:blipFill>
        <p:spPr bwMode="auto">
          <a:xfrm>
            <a:off x="8537129" y="-142900"/>
            <a:ext cx="1368871" cy="902091"/>
          </a:xfrm>
          <a:prstGeom prst="rect">
            <a:avLst/>
          </a:prstGeom>
          <a:noFill/>
          <a:ln w="9525">
            <a:noFill/>
            <a:miter lim="800000"/>
            <a:headEnd/>
            <a:tailEnd/>
          </a:ln>
        </p:spPr>
      </p:pic>
      <p:pic>
        <p:nvPicPr>
          <p:cNvPr id="3" name="Picture 2">
            <a:extLst>
              <a:ext uri="{FF2B5EF4-FFF2-40B4-BE49-F238E27FC236}">
                <a16:creationId xmlns:a16="http://schemas.microsoft.com/office/drawing/2014/main" id="{12B8DD9A-62C2-4F28-9620-73402BFA65A6}"/>
              </a:ext>
            </a:extLst>
          </p:cNvPr>
          <p:cNvPicPr>
            <a:picLocks noChangeAspect="1"/>
          </p:cNvPicPr>
          <p:nvPr/>
        </p:nvPicPr>
        <p:blipFill>
          <a:blip r:embed="rId4"/>
          <a:stretch>
            <a:fillRect/>
          </a:stretch>
        </p:blipFill>
        <p:spPr>
          <a:xfrm rot="225164">
            <a:off x="4939042" y="5350199"/>
            <a:ext cx="1253707" cy="1240476"/>
          </a:xfrm>
          <a:prstGeom prst="rect">
            <a:avLst/>
          </a:prstGeom>
        </p:spPr>
      </p:pic>
      <p:pic>
        <p:nvPicPr>
          <p:cNvPr id="1026" name="Picture 2" descr="Footprints Clipart Seagull - Chicken Footprint Png , Transparent Cartoon,  Free Cliparts &amp; Silhouettes - NetClipart">
            <a:extLst>
              <a:ext uri="{FF2B5EF4-FFF2-40B4-BE49-F238E27FC236}">
                <a16:creationId xmlns:a16="http://schemas.microsoft.com/office/drawing/2014/main" id="{459533BE-CBD0-44D6-B63F-23644EC060EE}"/>
              </a:ext>
            </a:extLst>
          </p:cNvPr>
          <p:cNvPicPr>
            <a:picLocks noChangeAspect="1" noChangeArrowheads="1"/>
          </p:cNvPicPr>
          <p:nvPr/>
        </p:nvPicPr>
        <p:blipFill rotWithShape="1">
          <a:blip r:embed="rId5" cstate="print">
            <a:alphaModFix amt="40000"/>
            <a:extLst>
              <a:ext uri="{28A0092B-C50C-407E-A947-70E740481C1C}">
                <a14:useLocalDpi xmlns:a14="http://schemas.microsoft.com/office/drawing/2010/main" val="0"/>
              </a:ext>
            </a:extLst>
          </a:blip>
          <a:srcRect l="21239" t="8224" r="21240" b="6878"/>
          <a:stretch/>
        </p:blipFill>
        <p:spPr bwMode="auto">
          <a:xfrm rot="20610341">
            <a:off x="3538858" y="5377319"/>
            <a:ext cx="1224354" cy="110191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0472" y="188640"/>
            <a:ext cx="9505056" cy="6480720"/>
          </a:xfrm>
          <a:prstGeom prst="rect">
            <a:avLst/>
          </a:prstGeom>
          <a:noFill/>
        </p:spPr>
        <p:txBody>
          <a:bodyPr wrap="square" rtlCol="0">
            <a:spAutoFit/>
          </a:bodyPr>
          <a:lstStyle/>
          <a:p>
            <a:endParaRPr lang="en-GB" dirty="0"/>
          </a:p>
        </p:txBody>
      </p:sp>
    </p:spTree>
    <p:extLst>
      <p:ext uri="{BB962C8B-B14F-4D97-AF65-F5344CB8AC3E}">
        <p14:creationId xmlns:p14="http://schemas.microsoft.com/office/powerpoint/2010/main" val="442899117"/>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2041</TotalTime>
  <Words>571</Words>
  <Application>Microsoft Office PowerPoint</Application>
  <PresentationFormat>A4 Paper (210x297 mm)</PresentationFormat>
  <Paragraphs>38</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Letter-join Plus 34</vt:lpstr>
      <vt:lpstr>SassoonPrimaryInfant</vt:lpstr>
      <vt:lpstr>Default Design</vt:lpstr>
      <vt:lpstr>MOUNT PLEASANT PRIMARY SCHOOL Autumn 1  YEAR: Reception</vt:lpstr>
      <vt:lpstr>PowerPoint Presentation</vt:lpstr>
    </vt:vector>
  </TitlesOfParts>
  <Company>CBMDC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WHETLEY PRIMARY SCHOOL Home – School Communication Year 3 Autumn Term 2005</dc:title>
  <dc:creator>pambler</dc:creator>
  <cp:lastModifiedBy>Diane Taylor</cp:lastModifiedBy>
  <cp:revision>136</cp:revision>
  <dcterms:created xsi:type="dcterms:W3CDTF">2005-11-11T13:18:32Z</dcterms:created>
  <dcterms:modified xsi:type="dcterms:W3CDTF">2020-09-17T15:26:03Z</dcterms:modified>
</cp:coreProperties>
</file>