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2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3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4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5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6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7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8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9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0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11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12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13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14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8"/>
  </p:notesMasterIdLst>
  <p:sldIdLst>
    <p:sldId id="257" r:id="rId3"/>
    <p:sldId id="261" r:id="rId4"/>
    <p:sldId id="262" r:id="rId5"/>
    <p:sldId id="263" r:id="rId6"/>
    <p:sldId id="264" r:id="rId7"/>
    <p:sldId id="270" r:id="rId8"/>
    <p:sldId id="267" r:id="rId9"/>
    <p:sldId id="265" r:id="rId10"/>
    <p:sldId id="268" r:id="rId11"/>
    <p:sldId id="289" r:id="rId12"/>
    <p:sldId id="266" r:id="rId13"/>
    <p:sldId id="269" r:id="rId14"/>
    <p:sldId id="293" r:id="rId15"/>
    <p:sldId id="294" r:id="rId16"/>
    <p:sldId id="260" r:id="rId17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42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0FC3BB-E08A-4459-BEE1-CF3754D07909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0FC3BB-E08A-4459-BEE1-CF3754D07909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0FC3BB-E08A-4459-BEE1-CF3754D07909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0FC3BB-E08A-4459-BEE1-CF3754D07909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0FC3BB-E08A-4459-BEE1-CF3754D07909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0FC3BB-E08A-4459-BEE1-CF3754D07909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0FC3BB-E08A-4459-BEE1-CF3754D07909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22680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3602355"/>
            <a:ext cx="10515600" cy="165544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27025"/>
            <a:ext cx="10515600" cy="585025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 flipV="1">
            <a:off x="3489960" y="1463040"/>
            <a:ext cx="5212080" cy="4493172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flipH="1" flipV="1">
            <a:off x="1781860" y="2514600"/>
            <a:ext cx="2174444" cy="1874520"/>
          </a:xfrm>
          <a:prstGeom prst="triangle">
            <a:avLst/>
          </a:prstGeom>
          <a:noFill/>
          <a:ln>
            <a:solidFill>
              <a:schemeClr val="accent2"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flipH="1">
            <a:off x="6308496" y="4489275"/>
            <a:ext cx="1701648" cy="1466937"/>
          </a:xfrm>
          <a:prstGeom prst="triangle">
            <a:avLst/>
          </a:prstGeom>
          <a:noFill/>
          <a:ln>
            <a:solidFill>
              <a:schemeClr val="accent2"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flipH="1">
            <a:off x="7717536" y="755694"/>
            <a:ext cx="1305816" cy="1125702"/>
          </a:xfrm>
          <a:prstGeom prst="triangle">
            <a:avLst/>
          </a:prstGeom>
          <a:noFill/>
          <a:ln>
            <a:solidFill>
              <a:schemeClr val="accent2"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flipH="1">
            <a:off x="8461247" y="2307020"/>
            <a:ext cx="992125" cy="855279"/>
          </a:xfrm>
          <a:prstGeom prst="triangle">
            <a:avLst/>
          </a:prstGeom>
          <a:noFill/>
          <a:ln>
            <a:solidFill>
              <a:schemeClr val="accent2"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flipH="1">
            <a:off x="2668524" y="1170852"/>
            <a:ext cx="708052" cy="610389"/>
          </a:xfrm>
          <a:prstGeom prst="triangle">
            <a:avLst/>
          </a:prstGeom>
          <a:noFill/>
          <a:ln>
            <a:solidFill>
              <a:schemeClr val="accent2"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flipH="1">
            <a:off x="1251204" y="2973508"/>
            <a:ext cx="394716" cy="340272"/>
          </a:xfrm>
          <a:prstGeom prst="triangle">
            <a:avLst/>
          </a:prstGeom>
          <a:noFill/>
          <a:ln>
            <a:solidFill>
              <a:schemeClr val="accent2"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flipH="1" flipV="1">
            <a:off x="10334244" y="3162300"/>
            <a:ext cx="394716" cy="340272"/>
          </a:xfrm>
          <a:prstGeom prst="triangle">
            <a:avLst/>
          </a:prstGeom>
          <a:noFill/>
          <a:ln>
            <a:solidFill>
              <a:schemeClr val="accent2"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flipH="1" flipV="1">
            <a:off x="3095244" y="5883820"/>
            <a:ext cx="281332" cy="242527"/>
          </a:xfrm>
          <a:prstGeom prst="triangle">
            <a:avLst/>
          </a:prstGeom>
          <a:noFill/>
          <a:ln>
            <a:solidFill>
              <a:schemeClr val="accent2"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flipH="1">
            <a:off x="9520121" y="774217"/>
            <a:ext cx="1168149" cy="1007024"/>
          </a:xfrm>
          <a:prstGeom prst="triangle">
            <a:avLst/>
          </a:prstGeom>
          <a:noFill/>
          <a:ln>
            <a:solidFill>
              <a:schemeClr val="accent2"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 flipH="1" flipV="1">
            <a:off x="10531602" y="190500"/>
            <a:ext cx="394716" cy="340272"/>
          </a:xfrm>
          <a:prstGeom prst="triangle">
            <a:avLst/>
          </a:prstGeom>
          <a:noFill/>
          <a:ln>
            <a:solidFill>
              <a:schemeClr val="accent2"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888912" y="2349685"/>
            <a:ext cx="8445331" cy="1006429"/>
          </a:xfrm>
        </p:spPr>
        <p:txBody>
          <a:bodyPr anchor="b">
            <a:normAutofit/>
          </a:bodyPr>
          <a:lstStyle>
            <a:lvl1pPr algn="ctr">
              <a:defRPr sz="6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88912" y="3602759"/>
            <a:ext cx="8445331" cy="424732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8F339FC-C94C-4728-A345-83E94C59DD87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DAAE1C6-07F0-4881-AF2C-AADF23B108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60020" y="159932"/>
            <a:ext cx="982277" cy="630643"/>
            <a:chOff x="160020" y="320040"/>
            <a:chExt cx="2537460" cy="1629103"/>
          </a:xfrm>
        </p:grpSpPr>
        <p:sp>
          <p:nvSpPr>
            <p:cNvPr id="12" name="等腰三角形 11"/>
            <p:cNvSpPr/>
            <p:nvPr/>
          </p:nvSpPr>
          <p:spPr>
            <a:xfrm flipV="1">
              <a:off x="365760" y="320040"/>
              <a:ext cx="1889760" cy="1629103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flipV="1">
              <a:off x="1508760" y="445113"/>
              <a:ext cx="1188720" cy="1024758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flipV="1">
              <a:off x="160020" y="1115147"/>
              <a:ext cx="822960" cy="709448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 rot="16200000" flipV="1">
            <a:off x="-316629" y="1426842"/>
            <a:ext cx="4630086" cy="3991456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16200000" flipH="1">
            <a:off x="2586755" y="1826415"/>
            <a:ext cx="1511638" cy="1303136"/>
          </a:xfrm>
          <a:prstGeom prst="triangl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16200000" flipH="1">
            <a:off x="691643" y="500873"/>
            <a:ext cx="881342" cy="759777"/>
          </a:xfrm>
          <a:prstGeom prst="triangl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16200000" flipH="1">
            <a:off x="-43378" y="5881715"/>
            <a:ext cx="628989" cy="542232"/>
          </a:xfrm>
          <a:prstGeom prst="triangl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16200000" flipH="1">
            <a:off x="2581049" y="4679896"/>
            <a:ext cx="350641" cy="302277"/>
          </a:xfrm>
          <a:prstGeom prst="triangl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6200000" flipH="1" flipV="1">
            <a:off x="3912597" y="5855572"/>
            <a:ext cx="249918" cy="215446"/>
          </a:xfrm>
          <a:prstGeom prst="triangl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383314" y="2220686"/>
            <a:ext cx="6964136" cy="1456418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383314" y="3760818"/>
            <a:ext cx="6964136" cy="59213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160020" y="159932"/>
            <a:ext cx="982277" cy="630643"/>
            <a:chOff x="160020" y="320040"/>
            <a:chExt cx="2537460" cy="1629103"/>
          </a:xfrm>
        </p:grpSpPr>
        <p:sp>
          <p:nvSpPr>
            <p:cNvPr id="13" name="等腰三角形 12"/>
            <p:cNvSpPr/>
            <p:nvPr/>
          </p:nvSpPr>
          <p:spPr>
            <a:xfrm flipV="1">
              <a:off x="365760" y="320040"/>
              <a:ext cx="1889760" cy="1629103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flipV="1">
              <a:off x="1508760" y="445113"/>
              <a:ext cx="1188720" cy="1024758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flipV="1">
              <a:off x="160020" y="1115147"/>
              <a:ext cx="822960" cy="709448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60020" y="159932"/>
            <a:ext cx="982277" cy="630643"/>
            <a:chOff x="160020" y="320040"/>
            <a:chExt cx="2537460" cy="1629103"/>
          </a:xfrm>
        </p:grpSpPr>
        <p:sp>
          <p:nvSpPr>
            <p:cNvPr id="11" name="等腰三角形 10"/>
            <p:cNvSpPr/>
            <p:nvPr/>
          </p:nvSpPr>
          <p:spPr>
            <a:xfrm flipV="1">
              <a:off x="365760" y="320040"/>
              <a:ext cx="1889760" cy="1629103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flipV="1">
              <a:off x="1508760" y="445113"/>
              <a:ext cx="1188720" cy="1024758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flipV="1">
              <a:off x="160020" y="1115147"/>
              <a:ext cx="822960" cy="709448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等腰三角形 18"/>
          <p:cNvSpPr/>
          <p:nvPr/>
        </p:nvSpPr>
        <p:spPr>
          <a:xfrm flipH="1" flipV="1">
            <a:off x="1781860" y="2514600"/>
            <a:ext cx="2174444" cy="1874520"/>
          </a:xfrm>
          <a:prstGeom prst="triangle">
            <a:avLst/>
          </a:prstGeom>
          <a:noFill/>
          <a:ln>
            <a:solidFill>
              <a:schemeClr val="accent2"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flipH="1">
            <a:off x="6308496" y="4489275"/>
            <a:ext cx="1701648" cy="1466937"/>
          </a:xfrm>
          <a:prstGeom prst="triangle">
            <a:avLst/>
          </a:prstGeom>
          <a:noFill/>
          <a:ln>
            <a:solidFill>
              <a:schemeClr val="accent2"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 flipH="1">
            <a:off x="7717536" y="755694"/>
            <a:ext cx="1305816" cy="1125702"/>
          </a:xfrm>
          <a:prstGeom prst="triangle">
            <a:avLst/>
          </a:prstGeom>
          <a:noFill/>
          <a:ln>
            <a:solidFill>
              <a:schemeClr val="accent2"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flipH="1">
            <a:off x="8461247" y="2307020"/>
            <a:ext cx="992125" cy="855279"/>
          </a:xfrm>
          <a:prstGeom prst="triangle">
            <a:avLst/>
          </a:prstGeom>
          <a:noFill/>
          <a:ln>
            <a:solidFill>
              <a:schemeClr val="accent2"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flipH="1">
            <a:off x="2668524" y="1170852"/>
            <a:ext cx="708052" cy="610389"/>
          </a:xfrm>
          <a:prstGeom prst="triangle">
            <a:avLst/>
          </a:prstGeom>
          <a:noFill/>
          <a:ln>
            <a:solidFill>
              <a:schemeClr val="accent2"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flipH="1">
            <a:off x="1251204" y="2973508"/>
            <a:ext cx="394716" cy="340272"/>
          </a:xfrm>
          <a:prstGeom prst="triangle">
            <a:avLst/>
          </a:prstGeom>
          <a:noFill/>
          <a:ln>
            <a:solidFill>
              <a:schemeClr val="accent2"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flipH="1" flipV="1">
            <a:off x="10334244" y="3162300"/>
            <a:ext cx="394716" cy="340272"/>
          </a:xfrm>
          <a:prstGeom prst="triangle">
            <a:avLst/>
          </a:prstGeom>
          <a:noFill/>
          <a:ln>
            <a:solidFill>
              <a:schemeClr val="accent2"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flipH="1" flipV="1">
            <a:off x="3095244" y="5883820"/>
            <a:ext cx="281332" cy="242527"/>
          </a:xfrm>
          <a:prstGeom prst="triangle">
            <a:avLst/>
          </a:prstGeom>
          <a:noFill/>
          <a:ln>
            <a:solidFill>
              <a:schemeClr val="accent2"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flipH="1">
            <a:off x="9520121" y="774217"/>
            <a:ext cx="1168149" cy="1007024"/>
          </a:xfrm>
          <a:prstGeom prst="triangle">
            <a:avLst/>
          </a:prstGeom>
          <a:noFill/>
          <a:ln>
            <a:solidFill>
              <a:schemeClr val="accent2"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flipH="1" flipV="1">
            <a:off x="10531602" y="190500"/>
            <a:ext cx="394716" cy="340272"/>
          </a:xfrm>
          <a:prstGeom prst="triangle">
            <a:avLst/>
          </a:prstGeom>
          <a:noFill/>
          <a:ln>
            <a:solidFill>
              <a:schemeClr val="accent2"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flipV="1">
            <a:off x="3489960" y="1463040"/>
            <a:ext cx="5212080" cy="4493172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263521" y="1892890"/>
            <a:ext cx="7664958" cy="1299693"/>
          </a:xfrm>
        </p:spPr>
        <p:txBody>
          <a:bodyPr anchor="ctr" anchorCtr="0">
            <a:normAutofit/>
          </a:bodyPr>
          <a:lstStyle>
            <a:lvl1pPr algn="ctr">
              <a:defRPr sz="72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3"/>
          </p:nvPr>
        </p:nvSpPr>
        <p:spPr>
          <a:xfrm>
            <a:off x="2263521" y="3267075"/>
            <a:ext cx="7664958" cy="1041137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60020" y="159932"/>
            <a:ext cx="982277" cy="630643"/>
            <a:chOff x="160020" y="320040"/>
            <a:chExt cx="2537460" cy="1629103"/>
          </a:xfrm>
        </p:grpSpPr>
        <p:sp>
          <p:nvSpPr>
            <p:cNvPr id="9" name="等腰三角形 8"/>
            <p:cNvSpPr/>
            <p:nvPr/>
          </p:nvSpPr>
          <p:spPr>
            <a:xfrm flipV="1">
              <a:off x="365760" y="320040"/>
              <a:ext cx="1889760" cy="1629103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flipV="1">
              <a:off x="1508760" y="445113"/>
              <a:ext cx="1188720" cy="1024758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flipV="1">
              <a:off x="160020" y="1115147"/>
              <a:ext cx="822960" cy="709448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2020/2/22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2435"/>
            <a:ext cx="10515600" cy="447484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60020" y="159932"/>
            <a:ext cx="982277" cy="630643"/>
            <a:chOff x="160020" y="320040"/>
            <a:chExt cx="2537460" cy="1629103"/>
          </a:xfrm>
        </p:grpSpPr>
        <p:sp>
          <p:nvSpPr>
            <p:cNvPr id="12" name="等腰三角形 11"/>
            <p:cNvSpPr/>
            <p:nvPr/>
          </p:nvSpPr>
          <p:spPr>
            <a:xfrm flipV="1">
              <a:off x="365760" y="320040"/>
              <a:ext cx="1889760" cy="1629103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flipV="1">
              <a:off x="1508760" y="445113"/>
              <a:ext cx="1188720" cy="1024758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flipV="1">
              <a:off x="160020" y="1115147"/>
              <a:ext cx="822960" cy="709448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59100"/>
            <a:ext cx="10515600" cy="2781300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722120"/>
            <a:ext cx="10515600" cy="1102995"/>
          </a:xfrm>
        </p:spPr>
        <p:txBody>
          <a:bodyPr lIns="144145" anchor="b" anchorCtr="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8001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470" y="1482090"/>
            <a:ext cx="5220970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2368550"/>
            <a:ext cx="5222240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655" y="1482090"/>
            <a:ext cx="5097145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655" y="2368550"/>
            <a:ext cx="5097145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 +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12700" y="-1905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0125" y="457200"/>
            <a:ext cx="4392295" cy="105537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49490" y="1694180"/>
            <a:ext cx="439356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本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505" y="-7620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575" y="457200"/>
            <a:ext cx="4279900" cy="105537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9575" y="1694180"/>
            <a:ext cx="428053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bg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effectLst>
            <a:outerShdw blurRad="88900" dist="101600" dir="5400000" algn="ctr" rotWithShape="0">
              <a:srgbClr val="000000">
                <a:alpha val="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82F288E0-7875-42C4-84C8-98DBBD3BF4D2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202020"/>
          </a:solidFill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5000"/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5759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0077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‒"/>
        <a:defRPr sz="2000" kern="1200">
          <a:solidFill>
            <a:schemeClr val="tx1">
              <a:lumMod val="65000"/>
              <a:lumOff val="3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511935" indent="-228600" algn="l" defTabSz="914400" rtl="0" eaLnBrk="1" fontAlgn="auto" latinLnBrk="0" hangingPunct="1">
        <a:lnSpc>
          <a:spcPct val="10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1943735" indent="-228600" algn="l" defTabSz="914400" rtl="0" eaLnBrk="1" fontAlgn="auto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notesSlide" Target="../notesSlides/notesSlide10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slideLayout" Target="../slideLayouts/slideLayout13.xml"/><Relationship Id="rId5" Type="http://schemas.openxmlformats.org/officeDocument/2006/relationships/tags" Target="../tags/tag37.xml"/><Relationship Id="rId4" Type="http://schemas.openxmlformats.org/officeDocument/2006/relationships/tags" Target="../tags/tag3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tags" Target="../tags/tag43.xml"/><Relationship Id="rId7" Type="http://schemas.openxmlformats.org/officeDocument/2006/relationships/tags" Target="../tags/tag47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9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7" Type="http://schemas.openxmlformats.org/officeDocument/2006/relationships/notesSlide" Target="../notesSlides/notesSlide9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slideLayout" Target="../slideLayouts/slideLayout13.xml"/><Relationship Id="rId5" Type="http://schemas.openxmlformats.org/officeDocument/2006/relationships/tags" Target="../tags/tag32.xml"/><Relationship Id="rId4" Type="http://schemas.openxmlformats.org/officeDocument/2006/relationships/tags" Target="../tags/tag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成龙历险记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 fontScale="97500"/>
          </a:bodyPr>
          <a:lstStyle/>
          <a:p>
            <a:r>
              <a:rPr lang="en-US" altLang="zh-CN" dirty="0"/>
              <a:t>JCgogo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dirty="0">
                <a:solidFill>
                  <a:schemeClr val="tx1"/>
                </a:solidFill>
              </a:rPr>
              <a:t>读档时的处理</a:t>
            </a:r>
          </a:p>
        </p:txBody>
      </p:sp>
      <p:sp>
        <p:nvSpPr>
          <p:cNvPr id="9" name="内容占位符 8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838200" y="1570990"/>
            <a:ext cx="10515600" cy="1368425"/>
          </a:xfrm>
        </p:spPr>
        <p:txBody>
          <a:bodyPr>
            <a:normAutofit lnSpcReduction="2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altLang="zh-CN" sz="2000" dirty="0"/>
              <a:t>pk</a:t>
            </a:r>
            <a:r>
              <a:rPr lang="zh-CN" altLang="en-US" sz="2000" dirty="0"/>
              <a:t>模式的</a:t>
            </a:r>
            <a:r>
              <a:rPr lang="en-US" altLang="zh-CN" sz="2000" dirty="0"/>
              <a:t>world</a:t>
            </a:r>
            <a:r>
              <a:rPr lang="zh-CN" altLang="en-US" sz="2000" dirty="0"/>
              <a:t>和正常场景的</a:t>
            </a:r>
            <a:r>
              <a:rPr lang="en-US" altLang="zh-CN" sz="2000" dirty="0"/>
              <a:t>world</a:t>
            </a:r>
            <a:r>
              <a:rPr lang="zh-CN" altLang="en-US" sz="2000" dirty="0"/>
              <a:t>有诸多属性不同，所以在写场景文件的时候如果是</a:t>
            </a:r>
            <a:r>
              <a:rPr lang="en-US" altLang="zh-CN" sz="2000" dirty="0"/>
              <a:t>pk</a:t>
            </a:r>
            <a:r>
              <a:rPr lang="zh-CN" altLang="en-US" sz="2000" dirty="0"/>
              <a:t>场景就在第一行写个</a:t>
            </a:r>
            <a:r>
              <a:rPr lang="en-US" altLang="zh-CN" sz="2000" dirty="0"/>
              <a:t>A</a:t>
            </a:r>
            <a:r>
              <a:rPr lang="zh-CN" altLang="en-US" sz="2000" dirty="0"/>
              <a:t>，如果读档时读到</a:t>
            </a:r>
            <a:r>
              <a:rPr lang="en-US" altLang="zh-CN" sz="2000" dirty="0"/>
              <a:t>A</a:t>
            </a:r>
            <a:r>
              <a:rPr lang="zh-CN" altLang="en-US" sz="2000" dirty="0"/>
              <a:t>就会把</a:t>
            </a:r>
            <a:r>
              <a:rPr lang="en-US" altLang="zh-CN" sz="2000" dirty="0"/>
              <a:t>world</a:t>
            </a:r>
            <a:r>
              <a:rPr lang="zh-CN" altLang="en-US" sz="2000" dirty="0"/>
              <a:t>的</a:t>
            </a:r>
            <a:r>
              <a:rPr lang="en-US" altLang="zh-CN" sz="2000" dirty="0"/>
              <a:t>PK</a:t>
            </a:r>
            <a:r>
              <a:rPr lang="zh-CN" altLang="en-US" sz="2000" dirty="0"/>
              <a:t>属性设为</a:t>
            </a:r>
            <a:r>
              <a:rPr lang="en-US" altLang="zh-CN" sz="2000" dirty="0"/>
              <a:t>1</a:t>
            </a:r>
            <a:r>
              <a:rPr lang="zh-CN" altLang="en-US" sz="2000" dirty="0"/>
              <a:t>。同理，在读取存档文件的时候如果读到</a:t>
            </a:r>
            <a:r>
              <a:rPr lang="en-US" altLang="zh-CN" sz="2000" dirty="0"/>
              <a:t>“SceneNo”</a:t>
            </a:r>
            <a:r>
              <a:rPr lang="zh-CN" altLang="en-US" sz="2000" dirty="0"/>
              <a:t>字符串，就自动把该行的第二个数字设为</a:t>
            </a:r>
            <a:r>
              <a:rPr lang="en-US" altLang="zh-CN" sz="2000" dirty="0"/>
              <a:t>SceneNo</a:t>
            </a:r>
            <a:r>
              <a:rPr lang="zh-CN" altLang="en-US" sz="2000" dirty="0"/>
              <a:t>，第三个数字设为人物</a:t>
            </a:r>
            <a:r>
              <a:rPr lang="en-US" altLang="zh-CN" sz="2000" dirty="0"/>
              <a:t>HP</a:t>
            </a:r>
            <a:r>
              <a:rPr lang="zh-CN" altLang="en-US" sz="2000" dirty="0"/>
              <a:t>。</a:t>
            </a:r>
          </a:p>
        </p:txBody>
      </p:sp>
      <p:sp>
        <p:nvSpPr>
          <p:cNvPr id="10" name="标题 7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838200" y="3515360"/>
            <a:ext cx="10515600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dirty="0">
                <a:solidFill>
                  <a:schemeClr val="tx1"/>
                </a:solidFill>
              </a:rPr>
              <a:t>游戏中的随机</a:t>
            </a:r>
          </a:p>
        </p:txBody>
      </p:sp>
      <p:sp>
        <p:nvSpPr>
          <p:cNvPr id="11" name="内容占位符 8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838200" y="4721225"/>
            <a:ext cx="10515600" cy="10464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None/>
            </a:pPr>
            <a:r>
              <a:rPr lang="zh-CN" altLang="en-US" sz="2000" dirty="0"/>
              <a:t>不同回红道具、</a:t>
            </a:r>
            <a:r>
              <a:rPr lang="en-US" altLang="zh-CN" sz="2000" dirty="0"/>
              <a:t>pk</a:t>
            </a:r>
            <a:r>
              <a:rPr lang="zh-CN" altLang="en-US" sz="2000" dirty="0"/>
              <a:t>过程中的失血都是由在一定范围内的随机数控制，形如</a:t>
            </a:r>
            <a:r>
              <a:rPr lang="en-US" altLang="zh-CN" sz="2000" dirty="0"/>
              <a:t>A=A</a:t>
            </a:r>
            <a:r>
              <a:rPr lang="zh-CN" altLang="en-US" sz="2000" dirty="0"/>
              <a:t>（原来值）-300（确定基数）-rand()%20（确定基数上随机变化的范围）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383314" y="2470876"/>
            <a:ext cx="6964136" cy="1456418"/>
          </a:xfrm>
        </p:spPr>
        <p:txBody>
          <a:bodyPr/>
          <a:lstStyle/>
          <a:p>
            <a:r>
              <a:rPr lang="zh-CN" altLang="en-US">
                <a:solidFill>
                  <a:schemeClr val="bg1"/>
                </a:solidFill>
              </a:rPr>
              <a:t>问题以及解决方法</a:t>
            </a: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14239" y="1851645"/>
            <a:ext cx="2496342" cy="315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9900" b="1">
                <a:solidFill>
                  <a:schemeClr val="bg1"/>
                </a:solidFill>
              </a:rPr>
              <a:t>5</a:t>
            </a: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如何实现</a:t>
            </a:r>
            <a:r>
              <a:rPr lang="zh-CN" dirty="0">
                <a:solidFill>
                  <a:schemeClr val="tx1"/>
                </a:solidFill>
              </a:rPr>
              <a:t>同一窗口不同场景的转换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838200" y="1570990"/>
            <a:ext cx="10515600" cy="1368425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000" dirty="0">
                <a:sym typeface="+mn-ea"/>
              </a:rPr>
              <a:t>_crnt_world</a:t>
            </a:r>
            <a:r>
              <a:rPr lang="zh-CN" altLang="en-US" sz="2000" dirty="0">
                <a:sym typeface="+mn-ea"/>
              </a:rPr>
              <a:t>为</a:t>
            </a:r>
            <a:r>
              <a:rPr lang="en-US" altLang="zh-CN" sz="2000" dirty="0">
                <a:sym typeface="+mn-ea"/>
              </a:rPr>
              <a:t>world</a:t>
            </a:r>
            <a:r>
              <a:rPr lang="zh-CN" altLang="en-US" sz="2000" dirty="0">
                <a:sym typeface="+mn-ea"/>
              </a:rPr>
              <a:t>类的指针，</a:t>
            </a:r>
            <a:r>
              <a:rPr lang="zh-CN" sz="2000" dirty="0"/>
              <a:t>全局变量</a:t>
            </a:r>
            <a:r>
              <a:rPr lang="en-US" altLang="zh-CN" sz="2000" dirty="0"/>
              <a:t>SceneNo</a:t>
            </a:r>
            <a:r>
              <a:rPr lang="zh-CN" altLang="en-US" sz="2000" dirty="0"/>
              <a:t>控制场景，不同条件导致</a:t>
            </a:r>
            <a:r>
              <a:rPr lang="en-US" altLang="zh-CN" sz="2000" dirty="0"/>
              <a:t>ChangeSce</a:t>
            </a:r>
            <a:r>
              <a:rPr lang="zh-CN" altLang="en-US" sz="2000" dirty="0"/>
              <a:t>变化，</a:t>
            </a:r>
            <a:r>
              <a:rPr lang="en-US" altLang="zh-CN" sz="2000" dirty="0"/>
              <a:t>ChangeSce</a:t>
            </a:r>
            <a:r>
              <a:rPr lang="zh-CN" altLang="en-US" sz="2000" dirty="0"/>
              <a:t>引起</a:t>
            </a:r>
            <a:r>
              <a:rPr lang="en-US" altLang="zh-CN" sz="2000" dirty="0"/>
              <a:t>SceneNo</a:t>
            </a:r>
            <a:r>
              <a:rPr lang="zh-CN" altLang="en-US" sz="2000" dirty="0"/>
              <a:t>变化，从而在</a:t>
            </a:r>
            <a:r>
              <a:rPr lang="en-US" altLang="zh-CN" sz="2000" dirty="0"/>
              <a:t>MW</a:t>
            </a:r>
            <a:r>
              <a:rPr lang="zh-CN" altLang="en-US" sz="2000" dirty="0"/>
              <a:t>函数里调用以</a:t>
            </a:r>
            <a:r>
              <a:rPr lang="en-US" altLang="zh-CN" sz="2000" dirty="0"/>
              <a:t>SceneNo</a:t>
            </a:r>
            <a:r>
              <a:rPr lang="zh-CN" altLang="en-US" sz="2000" dirty="0"/>
              <a:t>为参数的函数</a:t>
            </a:r>
            <a:r>
              <a:rPr lang="en-US" altLang="zh-CN" sz="2000" dirty="0"/>
              <a:t>SceneControl</a:t>
            </a:r>
            <a:r>
              <a:rPr lang="zh-CN" altLang="en-US" sz="2000" dirty="0"/>
              <a:t>控制</a:t>
            </a:r>
            <a:r>
              <a:rPr lang="en-US" altLang="zh-CN" sz="2000" dirty="0"/>
              <a:t>_crnt_world</a:t>
            </a:r>
            <a:r>
              <a:rPr lang="zh-CN" altLang="en-US" sz="2000" dirty="0"/>
              <a:t>指向哪个场景，从而呈现出不同场景。</a:t>
            </a:r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838200" y="2766060"/>
            <a:ext cx="10515600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如何实现贯穿游戏的血量计算</a:t>
            </a:r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838200" y="3971925"/>
            <a:ext cx="10515600" cy="624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altLang="zh-CN" sz="2000" dirty="0"/>
              <a:t>JC</a:t>
            </a:r>
            <a:r>
              <a:rPr lang="zh-CN" altLang="en-US" sz="2000" dirty="0"/>
              <a:t>类中将血量设为静态变量，这样就不会每加载一遍</a:t>
            </a:r>
            <a:r>
              <a:rPr lang="en-US" altLang="zh-CN" sz="2000" dirty="0"/>
              <a:t>world</a:t>
            </a:r>
            <a:r>
              <a:rPr lang="zh-CN" altLang="en-US" sz="2000" dirty="0"/>
              <a:t>都把</a:t>
            </a:r>
            <a:r>
              <a:rPr lang="en-US" altLang="zh-CN" sz="2000" dirty="0"/>
              <a:t>JC</a:t>
            </a:r>
            <a:r>
              <a:rPr lang="zh-CN" altLang="en-US" sz="2000" dirty="0"/>
              <a:t>的</a:t>
            </a:r>
            <a:r>
              <a:rPr lang="en-US" altLang="zh-CN" sz="2000" dirty="0"/>
              <a:t>HP</a:t>
            </a:r>
            <a:r>
              <a:rPr lang="zh-CN" altLang="en-US" sz="2000" dirty="0"/>
              <a:t>重置。</a:t>
            </a:r>
          </a:p>
        </p:txBody>
      </p:sp>
      <p:sp>
        <p:nvSpPr>
          <p:cNvPr id="6" name="标题 1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838200" y="4596765"/>
            <a:ext cx="10515600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如何控制对话进行到哪一步</a:t>
            </a:r>
          </a:p>
        </p:txBody>
      </p:sp>
      <p:sp>
        <p:nvSpPr>
          <p:cNvPr id="7" name="内容占位符 2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838200" y="5802630"/>
            <a:ext cx="10515600" cy="624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altLang="zh-CN" sz="2000" dirty="0"/>
              <a:t>npc</a:t>
            </a:r>
            <a:r>
              <a:rPr lang="zh-CN" altLang="en-US" sz="2000" dirty="0"/>
              <a:t>类中将</a:t>
            </a:r>
            <a:r>
              <a:rPr lang="en-US" altLang="zh-CN" sz="2000" dirty="0"/>
              <a:t>SpeakPro</a:t>
            </a:r>
            <a:r>
              <a:rPr lang="zh-CN" altLang="en-US" sz="2000" dirty="0"/>
              <a:t>设为静态变量，将对话框</a:t>
            </a:r>
            <a:r>
              <a:rPr lang="en-US" altLang="zh-CN" sz="2000" dirty="0"/>
              <a:t>vector</a:t>
            </a:r>
            <a:r>
              <a:rPr lang="zh-CN" altLang="en-US" sz="2000" dirty="0"/>
              <a:t>数组的下标和</a:t>
            </a:r>
            <a:r>
              <a:rPr lang="en-US" altLang="zh-CN" sz="2000" dirty="0"/>
              <a:t>SpeakPro</a:t>
            </a:r>
            <a:r>
              <a:rPr lang="zh-CN" altLang="en-US" sz="2000" dirty="0"/>
              <a:t>联系在一起。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383314" y="2470876"/>
            <a:ext cx="6964136" cy="1456418"/>
          </a:xfrm>
        </p:spPr>
        <p:txBody>
          <a:bodyPr/>
          <a:lstStyle/>
          <a:p>
            <a:r>
              <a:rPr lang="zh-CN" altLang="en-US">
                <a:solidFill>
                  <a:schemeClr val="bg1"/>
                </a:solidFill>
              </a:rPr>
              <a:t>总结与建议</a:t>
            </a: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-5446" y="1852280"/>
            <a:ext cx="2496342" cy="315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9900" b="1">
                <a:solidFill>
                  <a:schemeClr val="bg1"/>
                </a:solidFill>
              </a:rPr>
              <a:t>6</a:t>
            </a: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895985"/>
            <a:ext cx="10515600" cy="536956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zh-CN" altLang="en-US" sz="2800" dirty="0"/>
              <a:t>此次游戏制作过程较高地提升了我们</a:t>
            </a:r>
            <a:r>
              <a:rPr lang="en-US" altLang="zh-CN" sz="2800" dirty="0"/>
              <a:t>C++</a:t>
            </a:r>
            <a:r>
              <a:rPr lang="zh-CN" altLang="en-US" sz="2800" dirty="0"/>
              <a:t>语言的熟练度和</a:t>
            </a:r>
            <a:r>
              <a:rPr lang="en-US" altLang="zh-CN" sz="2800" dirty="0"/>
              <a:t>debug</a:t>
            </a:r>
            <a:r>
              <a:rPr lang="zh-CN" altLang="en-US" sz="2800" dirty="0"/>
              <a:t>能力，使我们对</a:t>
            </a:r>
            <a:r>
              <a:rPr lang="en-US" altLang="zh-CN" sz="2800" dirty="0"/>
              <a:t>“</a:t>
            </a:r>
            <a:r>
              <a:rPr lang="zh-CN" altLang="en-US" sz="2800" dirty="0"/>
              <a:t>面向对象程序设计</a:t>
            </a:r>
            <a:r>
              <a:rPr lang="en-US" altLang="zh-CN" sz="2800" dirty="0"/>
              <a:t>”</a:t>
            </a:r>
            <a:r>
              <a:rPr lang="zh-CN" altLang="en-US" sz="2800" dirty="0"/>
              <a:t>有了更深的理解。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zh-CN" altLang="en-US" sz="2800" dirty="0"/>
              <a:t>从游戏的角度，游戏内容还可以做得丰富些，比如</a:t>
            </a:r>
            <a:r>
              <a:rPr lang="en-US" altLang="zh-CN" sz="2800" dirty="0"/>
              <a:t>PK</a:t>
            </a:r>
            <a:r>
              <a:rPr lang="zh-CN" altLang="en-US" sz="2800" dirty="0"/>
              <a:t>模式中怪兽和人可以加上相应的动作等等。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zh-CN" altLang="en-US" sz="2800" dirty="0"/>
              <a:t>从课程学习的角度，感到我们对代码整体框架的把握能力有待加强，重载运算符使用较少，代码可以更加简洁。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谢谢观看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CN"/>
              <a:t>THANKS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383314" y="2470876"/>
            <a:ext cx="6964136" cy="1456418"/>
          </a:xfrm>
        </p:spPr>
        <p:txBody>
          <a:bodyPr/>
          <a:lstStyle/>
          <a:p>
            <a:r>
              <a:rPr lang="zh-CN" altLang="en-US">
                <a:solidFill>
                  <a:schemeClr val="bg1"/>
                </a:solidFill>
              </a:rPr>
              <a:t>游戏介绍</a:t>
            </a: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14239" y="1851645"/>
            <a:ext cx="2496342" cy="315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9900" b="1">
                <a:solidFill>
                  <a:schemeClr val="bg1"/>
                </a:solidFill>
              </a:rPr>
              <a:t>2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275590"/>
            <a:ext cx="4653915" cy="1325880"/>
          </a:xfr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Objects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838200" y="1825625"/>
            <a:ext cx="4371340" cy="4351655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dirty="0"/>
              <a:t>成龙</a:t>
            </a:r>
          </a:p>
          <a:p>
            <a:pPr algn="just">
              <a:lnSpc>
                <a:spcPct val="120000"/>
              </a:lnSpc>
            </a:pPr>
            <a:r>
              <a:rPr lang="zh-CN" altLang="en-US" sz="2000" dirty="0"/>
              <a:t>怪兽</a:t>
            </a:r>
          </a:p>
          <a:p>
            <a:pPr algn="just">
              <a:lnSpc>
                <a:spcPct val="120000"/>
              </a:lnSpc>
            </a:pPr>
            <a:r>
              <a:rPr lang="en-US" altLang="zh-CN" sz="2000" dirty="0"/>
              <a:t>NPC</a:t>
            </a:r>
            <a:r>
              <a:rPr lang="zh-CN" altLang="en-US" sz="2000" dirty="0"/>
              <a:t>：布莱克警长</a:t>
            </a:r>
          </a:p>
          <a:p>
            <a:pPr algn="just">
              <a:lnSpc>
                <a:spcPct val="120000"/>
              </a:lnSpc>
            </a:pPr>
            <a:endParaRPr lang="zh-CN" altLang="en-US" sz="2000" dirty="0"/>
          </a:p>
          <a:p>
            <a:pPr algn="just">
              <a:lnSpc>
                <a:spcPct val="120000"/>
              </a:lnSpc>
            </a:pPr>
            <a:r>
              <a:rPr lang="zh-CN" altLang="en-US" sz="2000" dirty="0"/>
              <a:t>十二生肖符咒</a:t>
            </a:r>
          </a:p>
          <a:p>
            <a:pPr algn="just">
              <a:lnSpc>
                <a:spcPct val="120000"/>
              </a:lnSpc>
            </a:pPr>
            <a:r>
              <a:rPr lang="zh-CN" altLang="en-US" sz="2000" dirty="0"/>
              <a:t>水果</a:t>
            </a:r>
            <a:r>
              <a:rPr lang="en-US" altLang="zh-CN" sz="2000" dirty="0"/>
              <a:t>/</a:t>
            </a:r>
            <a:r>
              <a:rPr lang="zh-CN" altLang="en-US" sz="2000" dirty="0"/>
              <a:t>蘑菇</a:t>
            </a:r>
            <a:r>
              <a:rPr lang="en-US" altLang="zh-CN" sz="2000" dirty="0"/>
              <a:t>/</a:t>
            </a:r>
            <a:r>
              <a:rPr lang="zh-CN" altLang="en-US" sz="2000" dirty="0"/>
              <a:t>酒：可吃</a:t>
            </a:r>
          </a:p>
          <a:p>
            <a:pPr algn="just">
              <a:lnSpc>
                <a:spcPct val="120000"/>
              </a:lnSpc>
            </a:pPr>
            <a:r>
              <a:rPr lang="zh-CN" altLang="en-US" sz="2000" dirty="0"/>
              <a:t>箱子：牛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871845" y="1601470"/>
            <a:ext cx="502475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sym typeface="+mn-ea"/>
              </a:rPr>
              <a:t>道具界面：</a:t>
            </a:r>
          </a:p>
          <a:p>
            <a:r>
              <a:rPr lang="zh-CN" altLang="en-US">
                <a:solidFill>
                  <a:schemeClr val="bg1"/>
                </a:solidFill>
                <a:sym typeface="+mn-ea"/>
              </a:rPr>
              <a:t>收集了几枚符咒。悬挂在主窗口下方。</a:t>
            </a:r>
          </a:p>
          <a:p>
            <a:endParaRPr lang="zh-CN" altLang="en-US">
              <a:solidFill>
                <a:schemeClr val="bg1"/>
              </a:solidFill>
              <a:sym typeface="+mn-ea"/>
            </a:endParaRPr>
          </a:p>
          <a:p>
            <a:r>
              <a:rPr lang="zh-CN" altLang="en-US">
                <a:solidFill>
                  <a:schemeClr val="bg1"/>
                </a:solidFill>
                <a:sym typeface="+mn-ea"/>
              </a:rPr>
              <a:t>PK界面：</a:t>
            </a:r>
          </a:p>
          <a:p>
            <a:r>
              <a:rPr lang="zh-CN" altLang="en-US">
                <a:solidFill>
                  <a:schemeClr val="bg1"/>
                </a:solidFill>
                <a:sym typeface="+mn-ea"/>
              </a:rPr>
              <a:t>另外出来一个窗口。</a:t>
            </a:r>
          </a:p>
          <a:p>
            <a:endParaRPr lang="zh-CN" altLang="en-US">
              <a:solidFill>
                <a:schemeClr val="bg1"/>
              </a:solidFill>
              <a:sym typeface="+mn-ea"/>
            </a:endParaRPr>
          </a:p>
          <a:p>
            <a:r>
              <a:rPr lang="zh-CN" altLang="en-US">
                <a:solidFill>
                  <a:schemeClr val="bg1"/>
                </a:solidFill>
                <a:sym typeface="+mn-ea"/>
              </a:rPr>
              <a:t>血槽：</a:t>
            </a:r>
          </a:p>
          <a:p>
            <a:r>
              <a:rPr lang="zh-CN" altLang="en-US">
                <a:solidFill>
                  <a:schemeClr val="bg1"/>
                </a:solidFill>
                <a:sym typeface="+mn-ea"/>
              </a:rPr>
              <a:t>悬挂在场景1、2、3的下方。血量是游戏结束的控制之一。</a:t>
            </a:r>
          </a:p>
          <a:p>
            <a:endParaRPr lang="zh-CN" altLang="en-US">
              <a:solidFill>
                <a:schemeClr val="bg1"/>
              </a:solidFill>
              <a:sym typeface="+mn-ea"/>
            </a:endParaRPr>
          </a:p>
          <a:p>
            <a:r>
              <a:rPr lang="zh-CN" altLang="en-US">
                <a:solidFill>
                  <a:schemeClr val="bg1"/>
                </a:solidFill>
                <a:sym typeface="+mn-ea"/>
              </a:rPr>
              <a:t>对话功能：通过对话框呈现。</a:t>
            </a:r>
          </a:p>
          <a:p>
            <a:endParaRPr lang="zh-CN" altLang="en-US">
              <a:solidFill>
                <a:schemeClr val="bg1"/>
              </a:solidFill>
              <a:sym typeface="+mn-ea"/>
            </a:endParaRPr>
          </a:p>
          <a:p>
            <a:r>
              <a:rPr lang="zh-CN" altLang="en-US">
                <a:solidFill>
                  <a:schemeClr val="bg1"/>
                </a:solidFill>
                <a:sym typeface="+mn-ea"/>
              </a:rPr>
              <a:t>拓展功能：</a:t>
            </a:r>
          </a:p>
          <a:p>
            <a:r>
              <a:rPr lang="en-US" altLang="zh-CN">
                <a:solidFill>
                  <a:schemeClr val="bg1"/>
                </a:solidFill>
                <a:sym typeface="+mn-ea"/>
              </a:rPr>
              <a:t>1.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存档</a:t>
            </a:r>
          </a:p>
          <a:p>
            <a:r>
              <a:rPr lang="en-US" altLang="zh-CN">
                <a:solidFill>
                  <a:schemeClr val="bg1"/>
                </a:solidFill>
                <a:sym typeface="+mn-ea"/>
              </a:rPr>
              <a:t>2.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游戏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AI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：怪兽向成龙移动。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3.</a:t>
            </a:r>
            <a:r>
              <a:rPr lang="zh-CN" altLang="en-US">
                <a:solidFill>
                  <a:schemeClr val="bg1"/>
                </a:solidFill>
              </a:rPr>
              <a:t>音乐</a:t>
            </a:r>
          </a:p>
          <a:p>
            <a:endParaRPr lang="zh-CN" altLang="en-US"/>
          </a:p>
        </p:txBody>
      </p:sp>
      <p:sp>
        <p:nvSpPr>
          <p:cNvPr id="9" name="标题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5871845" y="275590"/>
            <a:ext cx="4653915" cy="132588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Function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130810"/>
            <a:ext cx="10515600" cy="1325563"/>
          </a:xfr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Plots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43560" y="1050290"/>
            <a:ext cx="11407140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界面1：游戏进入界面，自动播放音乐。选择“继续上次游戏”or“重新开始游戏”。</a:t>
            </a: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界面2：游戏背景介绍。</a:t>
            </a:r>
          </a:p>
          <a:p>
            <a:r>
              <a:rPr lang="zh-CN" altLang="en-US">
                <a:solidFill>
                  <a:schemeClr val="bg1"/>
                </a:solidFill>
              </a:rPr>
              <a:t>对话功能：布莱克警长和成龙对话</a:t>
            </a: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界面3：</a:t>
            </a:r>
            <a:r>
              <a:rPr lang="en-US" altLang="zh-CN">
                <a:solidFill>
                  <a:schemeClr val="bg1"/>
                </a:solidFill>
              </a:rPr>
              <a:t>scene3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和布莱克对话，布莱克告诉成龙，这里有怪兽A，必须在拿到牛符咒之后才能打倒怪兽A，得到A守护的虎石头。场景1出现的生肖石头：鼠牛虎兔。</a:t>
            </a: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界面4：</a:t>
            </a:r>
            <a:r>
              <a:rPr lang="en-US" altLang="zh-CN">
                <a:solidFill>
                  <a:schemeClr val="bg1"/>
                </a:solidFill>
              </a:rPr>
              <a:t>scene 4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和布莱克对话，布莱克警长告诉成龙，这里有怪兽B，生肖符咒有马、龙、羊，通过怪兽</a:t>
            </a:r>
            <a:r>
              <a:rPr lang="en-US" altLang="zh-CN">
                <a:solidFill>
                  <a:schemeClr val="bg1"/>
                </a:solidFill>
              </a:rPr>
              <a:t>B</a:t>
            </a:r>
            <a:r>
              <a:rPr lang="zh-CN" altLang="en-US">
                <a:solidFill>
                  <a:schemeClr val="bg1"/>
                </a:solidFill>
              </a:rPr>
              <a:t>后进入下一个场景。</a:t>
            </a: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界面5：</a:t>
            </a:r>
            <a:r>
              <a:rPr lang="en-US" altLang="zh-CN">
                <a:solidFill>
                  <a:schemeClr val="bg1"/>
                </a:solidFill>
              </a:rPr>
              <a:t>scene 5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猴、鸡、狗、猪。成龙先吃掉了猴子和狗、猪，打败看守鸡的怪兽</a:t>
            </a:r>
            <a:r>
              <a:rPr lang="en-US" altLang="zh-CN">
                <a:solidFill>
                  <a:schemeClr val="bg1"/>
                </a:solidFill>
              </a:rPr>
              <a:t>C</a:t>
            </a:r>
            <a:r>
              <a:rPr lang="zh-CN" altLang="en-US">
                <a:solidFill>
                  <a:schemeClr val="bg1"/>
                </a:solidFill>
              </a:rPr>
              <a:t>，拿到鸡之后，成功通关。</a:t>
            </a: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界面6：结束。</a:t>
            </a:r>
          </a:p>
          <a:p>
            <a:r>
              <a:rPr lang="zh-CN" altLang="en-US">
                <a:solidFill>
                  <a:schemeClr val="bg1"/>
                </a:solidFill>
              </a:rPr>
              <a:t>布莱克警长告知游戏结果，游戏结束。</a:t>
            </a: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//</a:t>
            </a:r>
            <a:r>
              <a:rPr lang="zh-CN" altLang="en-US">
                <a:solidFill>
                  <a:schemeClr val="bg1"/>
                </a:solidFill>
              </a:rPr>
              <a:t>各主界面之间穿插</a:t>
            </a:r>
            <a:r>
              <a:rPr lang="en-US" altLang="zh-CN">
                <a:solidFill>
                  <a:schemeClr val="bg1"/>
                </a:solidFill>
              </a:rPr>
              <a:t>PK</a:t>
            </a:r>
            <a:r>
              <a:rPr lang="zh-CN" altLang="en-US">
                <a:solidFill>
                  <a:schemeClr val="bg1"/>
                </a:solidFill>
              </a:rPr>
              <a:t>界面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383314" y="2470876"/>
            <a:ext cx="6964136" cy="1456418"/>
          </a:xfrm>
        </p:spPr>
        <p:txBody>
          <a:bodyPr/>
          <a:lstStyle/>
          <a:p>
            <a:r>
              <a:rPr lang="zh-CN" altLang="en-US">
                <a:solidFill>
                  <a:schemeClr val="bg1"/>
                </a:solidFill>
              </a:rPr>
              <a:t>实现方案</a:t>
            </a: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14239" y="1851645"/>
            <a:ext cx="2496342" cy="315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9900" b="1">
                <a:solidFill>
                  <a:schemeClr val="bg1"/>
                </a:solidFill>
              </a:rPr>
              <a:t>3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1343025"/>
            <a:ext cx="10515600" cy="1325563"/>
          </a:xfr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继承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838200" y="2373630"/>
            <a:ext cx="10515600" cy="34417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zh-CN" altLang="en-US" sz="2000" dirty="0"/>
              <a:t>基类</a:t>
            </a:r>
            <a:r>
              <a:rPr lang="en-US" altLang="zh-CN" sz="2000" dirty="0">
                <a:sym typeface="+mn-ea"/>
              </a:rPr>
              <a:t>Rpgobj</a:t>
            </a:r>
            <a:r>
              <a:rPr lang="zh-CN" altLang="en-US" sz="2000" dirty="0">
                <a:sym typeface="+mn-ea"/>
              </a:rPr>
              <a:t>：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altLang="zh-CN" sz="2000" dirty="0">
                <a:sym typeface="+mn-ea"/>
              </a:rPr>
              <a:t>	</a:t>
            </a:r>
            <a:r>
              <a:rPr lang="zh-CN" altLang="en-US" sz="2000" dirty="0">
                <a:sym typeface="+mn-ea"/>
              </a:rPr>
              <a:t>读入所有基于自带图片的内容，包含能否被覆盖、能否覆盖一切以及能否被吃掉。</a:t>
            </a:r>
          </a:p>
          <a:p>
            <a:pPr marL="0" indent="0" algn="just">
              <a:lnSpc>
                <a:spcPct val="120000"/>
              </a:lnSpc>
              <a:buFont typeface="+mj-lt"/>
              <a:buNone/>
            </a:pPr>
            <a:r>
              <a:rPr lang="zh-CN" altLang="en-US" sz="2000" dirty="0"/>
              <a:t>第一层继承：①</a:t>
            </a:r>
            <a:r>
              <a:rPr lang="en-US" altLang="zh-CN" sz="2000" dirty="0"/>
              <a:t>MovableObjs</a:t>
            </a:r>
            <a:r>
              <a:rPr lang="zh-CN" altLang="en-US" sz="2000" dirty="0"/>
              <a:t>运动类    ②</a:t>
            </a:r>
            <a:r>
              <a:rPr lang="en-US" altLang="zh-CN" sz="2000" dirty="0"/>
              <a:t>StillObjs</a:t>
            </a:r>
            <a:r>
              <a:rPr lang="zh-CN" altLang="en-US" sz="2000" dirty="0"/>
              <a:t>静止类   ③</a:t>
            </a:r>
            <a:r>
              <a:rPr lang="en-US" altLang="zh-CN" sz="2000" dirty="0"/>
              <a:t>NPC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zh-CN" altLang="en-US" sz="2000" dirty="0"/>
              <a:t>第二层继承：（</a:t>
            </a:r>
            <a:r>
              <a:rPr lang="en-US" altLang="zh-CN" sz="2000" dirty="0"/>
              <a:t>1</a:t>
            </a:r>
            <a:r>
              <a:rPr lang="zh-CN" altLang="en-US" sz="2000" dirty="0"/>
              <a:t>）继承</a:t>
            </a:r>
            <a:r>
              <a:rPr lang="en-US" altLang="zh-CN" sz="2000" dirty="0">
                <a:sym typeface="+mn-ea"/>
              </a:rPr>
              <a:t>MovableObjs</a:t>
            </a:r>
            <a:r>
              <a:rPr lang="zh-CN" altLang="en-US" sz="2000" dirty="0">
                <a:sym typeface="+mn-ea"/>
              </a:rPr>
              <a:t>的类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altLang="zh-CN" sz="2000" dirty="0">
                <a:sym typeface="+mn-ea"/>
              </a:rPr>
              <a:t>		</a:t>
            </a:r>
            <a:r>
              <a:rPr lang="zh-CN" altLang="en-US" sz="2000" dirty="0"/>
              <a:t>①</a:t>
            </a:r>
            <a:r>
              <a:rPr lang="en-US" altLang="zh-CN" sz="2000" dirty="0"/>
              <a:t>JC   </a:t>
            </a:r>
            <a:r>
              <a:rPr lang="zh-CN" altLang="en-US" sz="2000" dirty="0"/>
              <a:t>②</a:t>
            </a:r>
            <a:r>
              <a:rPr lang="en-US" altLang="zh-CN" sz="2000" dirty="0"/>
              <a:t>Monsters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altLang="zh-CN" sz="2000" dirty="0"/>
              <a:t>	        </a:t>
            </a:r>
            <a:r>
              <a:rPr lang="zh-CN" altLang="en-US" sz="2000" dirty="0"/>
              <a:t>（</a:t>
            </a:r>
            <a:r>
              <a:rPr lang="en-US" altLang="zh-CN" sz="2000" dirty="0"/>
              <a:t>2)</a:t>
            </a:r>
            <a:r>
              <a:rPr lang="zh-CN" altLang="en-US" sz="2000" dirty="0"/>
              <a:t>继承</a:t>
            </a:r>
            <a:r>
              <a:rPr lang="en-US" altLang="zh-CN" sz="2000" dirty="0">
                <a:sym typeface="+mn-ea"/>
              </a:rPr>
              <a:t>StillObjs</a:t>
            </a:r>
            <a:r>
              <a:rPr lang="zh-CN" altLang="en-US" sz="2000" dirty="0">
                <a:sym typeface="+mn-ea"/>
              </a:rPr>
              <a:t>的类</a:t>
            </a:r>
            <a:r>
              <a:rPr lang="en-US" altLang="zh-CN" sz="2000" dirty="0"/>
              <a:t> 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altLang="zh-CN" sz="2000" dirty="0"/>
              <a:t>		   FuZhou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zh-CN" altLang="en-US" sz="2000" dirty="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838200" y="443865"/>
            <a:ext cx="10515600" cy="1129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封装</a:t>
            </a: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2071370" y="741045"/>
            <a:ext cx="5751830" cy="722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详见各类成员。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多态性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altLang="zh-CN" sz="2000" dirty="0"/>
              <a:t>1 RPGObj: virtual void setInfo(string type);  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altLang="zh-CN" sz="2000" dirty="0"/>
              <a:t>   Monsters/StillObjs </a:t>
            </a:r>
            <a:r>
              <a:rPr lang="zh-CN" altLang="en-US" sz="2000" dirty="0"/>
              <a:t>定义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altLang="zh-CN" sz="2000" dirty="0">
                <a:sym typeface="+mn-ea"/>
              </a:rPr>
              <a:t>2 StillObjs:</a:t>
            </a:r>
            <a:r>
              <a:rPr lang="en-US" altLang="zh-CN" sz="2000" dirty="0"/>
              <a:t>virtual void onErase();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altLang="zh-CN" sz="2000" dirty="0"/>
              <a:t>  Fuzhou/</a:t>
            </a:r>
            <a:r>
              <a:rPr lang="en-US" altLang="zh-CN" sz="2000" dirty="0">
                <a:sym typeface="+mn-ea"/>
              </a:rPr>
              <a:t>StillObjs </a:t>
            </a:r>
            <a:r>
              <a:rPr lang="zh-CN" altLang="en-US" sz="2000" dirty="0">
                <a:sym typeface="+mn-ea"/>
              </a:rPr>
              <a:t>定义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altLang="zh-CN" sz="2000" dirty="0">
                <a:sym typeface="+mn-ea"/>
              </a:rPr>
              <a:t>3   MovableObjs: virtual void attack(int x)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altLang="zh-CN" sz="2000" dirty="0">
                <a:sym typeface="+mn-ea"/>
              </a:rPr>
              <a:t>  JC/Monsters </a:t>
            </a:r>
            <a:r>
              <a:rPr lang="zh-CN" altLang="en-US" sz="2000" dirty="0">
                <a:sym typeface="+mn-ea"/>
              </a:rPr>
              <a:t>定义</a:t>
            </a:r>
            <a:endParaRPr lang="en-US" altLang="zh-CN" sz="2000" dirty="0">
              <a:sym typeface="+mn-ea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US" altLang="zh-CN" sz="2000" dirty="0">
                <a:sym typeface="+mn-ea"/>
              </a:rPr>
              <a:t>4    MovableObjs: virtual void death() 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altLang="zh-CN" sz="2000" dirty="0">
                <a:sym typeface="+mn-ea"/>
              </a:rPr>
              <a:t>  JC/Monsters </a:t>
            </a:r>
            <a:r>
              <a:rPr lang="zh-CN" altLang="en-US" sz="2000" dirty="0">
                <a:sym typeface="+mn-ea"/>
              </a:rPr>
              <a:t>定义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zh-CN" altLang="en-US" sz="2000" dirty="0">
                <a:sym typeface="+mn-ea"/>
              </a:rPr>
              <a:t>重用：</a:t>
            </a:r>
            <a:r>
              <a:rPr lang="en-US" altLang="zh-CN" sz="2000" dirty="0">
                <a:sym typeface="+mn-ea"/>
              </a:rPr>
              <a:t>MovableObjs::move</a:t>
            </a:r>
            <a:r>
              <a:rPr lang="zh-CN" altLang="en-US" sz="2000" dirty="0">
                <a:sym typeface="+mn-ea"/>
              </a:rPr>
              <a:t>函数，</a:t>
            </a:r>
            <a:r>
              <a:rPr lang="en-US" altLang="zh-CN" sz="2000" dirty="0">
                <a:sym typeface="+mn-ea"/>
              </a:rPr>
              <a:t>RPGObj</a:t>
            </a:r>
            <a:r>
              <a:rPr lang="zh-CN" altLang="en-US" sz="2000" dirty="0">
                <a:sym typeface="+mn-ea"/>
              </a:rPr>
              <a:t>中的各种函数等。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383314" y="2470876"/>
            <a:ext cx="6964136" cy="1456418"/>
          </a:xfrm>
        </p:spPr>
        <p:txBody>
          <a:bodyPr/>
          <a:lstStyle/>
          <a:p>
            <a:r>
              <a:rPr lang="zh-CN" altLang="en-US">
                <a:solidFill>
                  <a:schemeClr val="bg1"/>
                </a:solidFill>
              </a:rPr>
              <a:t>亮点介绍</a:t>
            </a: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14239" y="1851645"/>
            <a:ext cx="2496342" cy="315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9900" b="1">
                <a:solidFill>
                  <a:schemeClr val="bg1"/>
                </a:solidFill>
              </a:rPr>
              <a:t>4</a:t>
            </a: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99440" y="5206365"/>
            <a:ext cx="2258695" cy="1325880"/>
          </a:xfr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简单</a:t>
            </a:r>
            <a:r>
              <a:rPr lang="en-US" altLang="zh-CN" dirty="0">
                <a:solidFill>
                  <a:schemeClr val="tx1"/>
                </a:solidFill>
              </a:rPr>
              <a:t>AI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599440" y="1441450"/>
            <a:ext cx="10932160" cy="117475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zh-CN" altLang="en-US" dirty="0"/>
              <a:t>点击存档按钮时生成存档文件，记录此刻游戏中的各种状态（如人物坐标、血量、</a:t>
            </a:r>
            <a:r>
              <a:rPr lang="en-US" altLang="zh-CN" dirty="0"/>
              <a:t>obj</a:t>
            </a:r>
            <a:r>
              <a:rPr lang="zh-CN" altLang="en-US" dirty="0"/>
              <a:t>位置等等），读档时依次建立画面。</a:t>
            </a:r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965200" y="21062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音乐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98780" y="3112135"/>
            <a:ext cx="944943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进入游戏时开始播放背景音乐；</a:t>
            </a:r>
          </a:p>
          <a:p>
            <a:r>
              <a:rPr lang="zh-CN" altLang="en-US" sz="2000">
                <a:solidFill>
                  <a:schemeClr val="bg1"/>
                </a:solidFill>
              </a:rPr>
              <a:t>使用</a:t>
            </a:r>
            <a:r>
              <a:rPr lang="en-US" altLang="zh-CN" sz="2000">
                <a:solidFill>
                  <a:schemeClr val="bg1"/>
                </a:solidFill>
              </a:rPr>
              <a:t>QMediaplaylist</a:t>
            </a:r>
            <a:r>
              <a:rPr lang="zh-CN" altLang="en-US" sz="2000">
                <a:solidFill>
                  <a:schemeClr val="bg1"/>
                </a:solidFill>
              </a:rPr>
              <a:t>头文件辅助实现背景音乐的循环播放。</a:t>
            </a:r>
          </a:p>
          <a:p>
            <a:r>
              <a:rPr lang="zh-CN" altLang="en-US" sz="2000">
                <a:solidFill>
                  <a:schemeClr val="bg1"/>
                </a:solidFill>
              </a:rPr>
              <a:t>    QMediaPlaylist * playlist = new QMediaPlaylist;</a:t>
            </a:r>
          </a:p>
          <a:p>
            <a:r>
              <a:rPr lang="zh-CN" altLang="en-US" sz="2000">
                <a:solidFill>
                  <a:schemeClr val="bg1"/>
                </a:solidFill>
              </a:rPr>
              <a:t>    playlist-&gt;setCurrentIndex(1);</a:t>
            </a:r>
          </a:p>
          <a:p>
            <a:r>
              <a:rPr lang="zh-CN" altLang="en-US" sz="2000">
                <a:solidFill>
                  <a:schemeClr val="bg1"/>
                </a:solidFill>
              </a:rPr>
              <a:t>    playlist-&gt;addMedia(QUrl::fromLocalFile(_path));</a:t>
            </a:r>
          </a:p>
          <a:p>
            <a:r>
              <a:rPr lang="zh-CN" altLang="en-US" sz="2000">
                <a:solidFill>
                  <a:schemeClr val="bg1"/>
                </a:solidFill>
              </a:rPr>
              <a:t>    playlist-&gt;addMedia(QUrl::fromLocalFile(_path));</a:t>
            </a:r>
          </a:p>
          <a:p>
            <a:r>
              <a:rPr lang="zh-CN" altLang="en-US" sz="2000">
                <a:solidFill>
                  <a:schemeClr val="bg1"/>
                </a:solidFill>
              </a:rPr>
              <a:t>    playlist-&gt;setPlaybackMode(QMediaPlaylist::Loop);</a:t>
            </a:r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965200" y="492125"/>
            <a:ext cx="10515600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存档</a:t>
            </a:r>
          </a:p>
        </p:txBody>
      </p:sp>
      <p:sp>
        <p:nvSpPr>
          <p:cNvPr id="7" name="内容占位符 2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2646045" y="5572125"/>
            <a:ext cx="395732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None/>
            </a:pPr>
            <a:r>
              <a:rPr lang="zh-CN" dirty="0"/>
              <a:t>怪兽朝人移动。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80939_2"/>
  <p:tag name="KSO_WM_TEMPLATE_CATEGORY" val="custom"/>
  <p:tag name="KSO_WM_TEMPLATE_INDEX" val="20184559"/>
  <p:tag name="KSO_WM_SLIDE_ID" val="custom20184559_2"/>
  <p:tag name="KSO_WM_SLIDE_INDEX" val="2"/>
  <p:tag name="KSO_WM_TEMPLATE_SUBCATEGORY" val="combine"/>
  <p:tag name="KSO_WM_SLIDE_SUBTYPE" val="pureTxt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59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4"/>
  <p:tag name="KSO_WM_UNIT_LAYERLEVEL" val="1"/>
  <p:tag name="KSO_WM_UNIT_INDEX" val="1"/>
  <p:tag name="KSO_WM_UNIT_TYPE" val="a"/>
  <p:tag name="KSO_WM_UNIT_ID" val="custom20184559_2*a*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59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440"/>
  <p:tag name="KSO_WM_UNIT_LAYERLEVEL" val="1"/>
  <p:tag name="KSO_WM_UNIT_INDEX" val="1"/>
  <p:tag name="KSO_WM_UNIT_TYPE" val="f"/>
  <p:tag name="KSO_WM_UNIT_ID" val="custom20184559_2*f*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59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4"/>
  <p:tag name="KSO_WM_UNIT_LAYERLEVEL" val="1"/>
  <p:tag name="KSO_WM_UNIT_INDEX" val="1"/>
  <p:tag name="KSO_WM_UNIT_TYPE" val="a"/>
  <p:tag name="KSO_WM_UNIT_ID" val="custom20184559_2*a*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80939_2"/>
  <p:tag name="KSO_WM_TEMPLATE_CATEGORY" val="custom"/>
  <p:tag name="KSO_WM_TEMPLATE_INDEX" val="20184559"/>
  <p:tag name="KSO_WM_SLIDE_ID" val="custom20184559_2"/>
  <p:tag name="KSO_WM_SLIDE_INDEX" val="2"/>
  <p:tag name="KSO_WM_TEMPLATE_SUBCATEGORY" val="combine"/>
  <p:tag name="KSO_WM_SLIDE_SUBTYPE" val="pureTxt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59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4"/>
  <p:tag name="KSO_WM_UNIT_LAYERLEVEL" val="1"/>
  <p:tag name="KSO_WM_UNIT_INDEX" val="1"/>
  <p:tag name="KSO_WM_UNIT_TYPE" val="a"/>
  <p:tag name="KSO_WM_UNIT_ID" val="custom20184559_2*a*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2"/>
  <p:tag name="KSO_WM_SLIDE_LAYOUT" val="a_b_e"/>
  <p:tag name="KSO_WM_SLIDE_LAYOUT_CNT" val="1_1_1"/>
  <p:tag name="KSO_WM_SLIDE_TYPE" val="sectionTitle"/>
  <p:tag name="KSO_WM_BEAUTIFY_FLAG" val="#wm#"/>
  <p:tag name="KSO_WM_COMBINE_RELATE_SLIDE_ID" val="background20180939_6"/>
  <p:tag name="KSO_WM_TEMPLATE_CATEGORY" val="custom"/>
  <p:tag name="KSO_WM_TEMPLATE_INDEX" val="20184559"/>
  <p:tag name="KSO_WM_SLIDE_ID" val="custom20184559_11"/>
  <p:tag name="KSO_WM_SLIDE_INDEX" val="11"/>
  <p:tag name="KSO_WM_TEMPLATE_SUBCATEGORY" val="combine"/>
  <p:tag name="KSO_WM_SLIDE_SUBTYPE" val="pureTxt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59"/>
  <p:tag name="KSO_WM_TAG_VERSION" val="1.0"/>
  <p:tag name="KSO_WM_BEAUTIFY_FLAG" val="#wm#"/>
  <p:tag name="KSO_WM_UNIT_TYPE" val="a"/>
  <p:tag name="KSO_WM_UNIT_INDEX" val="1"/>
  <p:tag name="KSO_WM_UNIT_LAYERLEVEL" val="1"/>
  <p:tag name="KSO_WM_UNIT_VALUE" val="9"/>
  <p:tag name="KSO_WM_UNIT_ISCONTENTSTITLE" val="0"/>
  <p:tag name="KSO_WM_UNIT_HIGHLIGHT" val="0"/>
  <p:tag name="KSO_WM_UNIT_COMPATIBLE" val="0"/>
  <p:tag name="KSO_WM_UNIT_CLEAR" val="0"/>
  <p:tag name="KSO_WM_UNIT_ID" val="custom20184559_11*a*1"/>
  <p:tag name="KSO_WM_UNIT_PRESET_TEXT" val="SECTION TITL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59"/>
  <p:tag name="KSO_WM_TAG_VERSION" val="1.0"/>
  <p:tag name="KSO_WM_BEAUTIFY_FLAG" val="#wm#"/>
  <p:tag name="KSO_WM_UNIT_TYPE" val="e"/>
  <p:tag name="KSO_WM_UNIT_INDEX" val="1"/>
  <p:tag name="KSO_WM_UNIT_ID" val="custom20184559_11*e*1"/>
  <p:tag name="KSO_WM_UNIT_LAYERLEVEL" val="1"/>
  <p:tag name="KSO_WM_UNIT_VALUE" val="2"/>
  <p:tag name="KSO_WM_UNIT_HIGHLIGHT" val="0"/>
  <p:tag name="KSO_WM_UNIT_COMPATIBLE" val="1"/>
  <p:tag name="KSO_WM_UNIT_CLEAR" val="0"/>
  <p:tag name="KSO_WM_UNIT_PRESET_TEXT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80939_2"/>
  <p:tag name="KSO_WM_TEMPLATE_CATEGORY" val="custom"/>
  <p:tag name="KSO_WM_TEMPLATE_INDEX" val="20184559"/>
  <p:tag name="KSO_WM_SLIDE_ID" val="custom20184559_2"/>
  <p:tag name="KSO_WM_SLIDE_INDEX" val="2"/>
  <p:tag name="KSO_WM_TEMPLATE_SUBCATEGORY" val="combine"/>
  <p:tag name="KSO_WM_SLIDE_SUBTYPE" val="pureTxt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59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4"/>
  <p:tag name="KSO_WM_UNIT_LAYERLEVEL" val="1"/>
  <p:tag name="KSO_WM_UNIT_INDEX" val="1"/>
  <p:tag name="KSO_WM_UNIT_TYPE" val="a"/>
  <p:tag name="KSO_WM_UNIT_ID" val="custom20184559_2*a*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59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440"/>
  <p:tag name="KSO_WM_UNIT_LAYERLEVEL" val="1"/>
  <p:tag name="KSO_WM_UNIT_INDEX" val="1"/>
  <p:tag name="KSO_WM_UNIT_TYPE" val="f"/>
  <p:tag name="KSO_WM_UNIT_ID" val="custom20184559_2*f*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80939_2"/>
  <p:tag name="KSO_WM_TEMPLATE_CATEGORY" val="custom"/>
  <p:tag name="KSO_WM_TEMPLATE_INDEX" val="20184559"/>
  <p:tag name="KSO_WM_SLIDE_ID" val="custom20184559_2"/>
  <p:tag name="KSO_WM_SLIDE_INDEX" val="2"/>
  <p:tag name="KSO_WM_TEMPLATE_SUBCATEGORY" val="combine"/>
  <p:tag name="KSO_WM_SLIDE_SUBTYPE" val="pureTxt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59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4"/>
  <p:tag name="KSO_WM_UNIT_LAYERLEVEL" val="1"/>
  <p:tag name="KSO_WM_UNIT_INDEX" val="1"/>
  <p:tag name="KSO_WM_UNIT_TYPE" val="a"/>
  <p:tag name="KSO_WM_UNIT_ID" val="custom20184559_2*a*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59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440"/>
  <p:tag name="KSO_WM_UNIT_LAYERLEVEL" val="1"/>
  <p:tag name="KSO_WM_UNIT_INDEX" val="1"/>
  <p:tag name="KSO_WM_UNIT_TYPE" val="f"/>
  <p:tag name="KSO_WM_UNIT_ID" val="custom20184559_2*f*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2"/>
  <p:tag name="KSO_WM_SLIDE_LAYOUT" val="a_b_e"/>
  <p:tag name="KSO_WM_SLIDE_LAYOUT_CNT" val="1_1_1"/>
  <p:tag name="KSO_WM_SLIDE_TYPE" val="sectionTitle"/>
  <p:tag name="KSO_WM_BEAUTIFY_FLAG" val="#wm#"/>
  <p:tag name="KSO_WM_COMBINE_RELATE_SLIDE_ID" val="background20180939_6"/>
  <p:tag name="KSO_WM_TEMPLATE_CATEGORY" val="custom"/>
  <p:tag name="KSO_WM_TEMPLATE_INDEX" val="20184559"/>
  <p:tag name="KSO_WM_SLIDE_ID" val="custom20184559_11"/>
  <p:tag name="KSO_WM_SLIDE_INDEX" val="11"/>
  <p:tag name="KSO_WM_TEMPLATE_SUBCATEGORY" val="combine"/>
  <p:tag name="KSO_WM_SLIDE_SUBTYPE" val="pureTxt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59"/>
  <p:tag name="KSO_WM_TAG_VERSION" val="1.0"/>
  <p:tag name="KSO_WM_BEAUTIFY_FLAG" val="#wm#"/>
  <p:tag name="KSO_WM_UNIT_TYPE" val="a"/>
  <p:tag name="KSO_WM_UNIT_INDEX" val="1"/>
  <p:tag name="KSO_WM_UNIT_LAYERLEVEL" val="1"/>
  <p:tag name="KSO_WM_UNIT_VALUE" val="9"/>
  <p:tag name="KSO_WM_UNIT_ISCONTENTSTITLE" val="0"/>
  <p:tag name="KSO_WM_UNIT_HIGHLIGHT" val="0"/>
  <p:tag name="KSO_WM_UNIT_COMPATIBLE" val="0"/>
  <p:tag name="KSO_WM_UNIT_CLEAR" val="0"/>
  <p:tag name="KSO_WM_UNIT_ID" val="custom20184559_11*a*1"/>
  <p:tag name="KSO_WM_UNIT_PRESET_TEXT" val="SECTION TITL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59"/>
  <p:tag name="KSO_WM_TAG_VERSION" val="1.0"/>
  <p:tag name="KSO_WM_BEAUTIFY_FLAG" val="#wm#"/>
  <p:tag name="KSO_WM_UNIT_TYPE" val="e"/>
  <p:tag name="KSO_WM_UNIT_INDEX" val="1"/>
  <p:tag name="KSO_WM_UNIT_ID" val="custom20184559_11*e*1"/>
  <p:tag name="KSO_WM_UNIT_LAYERLEVEL" val="1"/>
  <p:tag name="KSO_WM_UNIT_VALUE" val="2"/>
  <p:tag name="KSO_WM_UNIT_HIGHLIGHT" val="0"/>
  <p:tag name="KSO_WM_UNIT_COMPATIBLE" val="1"/>
  <p:tag name="KSO_WM_UNIT_CLEAR" val="0"/>
  <p:tag name="KSO_WM_UNIT_PRESET_TEXT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80939_2"/>
  <p:tag name="KSO_WM_TEMPLATE_CATEGORY" val="custom"/>
  <p:tag name="KSO_WM_TEMPLATE_INDEX" val="20184559"/>
  <p:tag name="KSO_WM_SLIDE_ID" val="custom20184559_2"/>
  <p:tag name="KSO_WM_SLIDE_INDEX" val="2"/>
  <p:tag name="KSO_WM_TEMPLATE_SUBCATEGORY" val="combine"/>
  <p:tag name="KSO_WM_SLIDE_SUBTYPE" val="pureTxt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59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4"/>
  <p:tag name="KSO_WM_UNIT_LAYERLEVEL" val="1"/>
  <p:tag name="KSO_WM_UNIT_INDEX" val="1"/>
  <p:tag name="KSO_WM_UNIT_TYPE" val="a"/>
  <p:tag name="KSO_WM_UNIT_ID" val="custom20184559_2*a*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COMBINE_RELATE_SLIDE_ID" val="background20180939_1"/>
  <p:tag name="KSO_WM_TEMPLATE_CATEGORY" val="custom"/>
  <p:tag name="KSO_WM_TEMPLATE_INDEX" val="20184559"/>
  <p:tag name="KSO_WM_TEMPLATE_SUBCATEGORY" val="combine"/>
  <p:tag name="KSO_WM_TEMPLATE_THUMBS_INDEX" val="1、7、11、14、19、2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59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440"/>
  <p:tag name="KSO_WM_UNIT_LAYERLEVEL" val="1"/>
  <p:tag name="KSO_WM_UNIT_INDEX" val="1"/>
  <p:tag name="KSO_WM_UNIT_TYPE" val="f"/>
  <p:tag name="KSO_WM_UNIT_ID" val="custom20184559_2*f*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59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4"/>
  <p:tag name="KSO_WM_UNIT_LAYERLEVEL" val="1"/>
  <p:tag name="KSO_WM_UNIT_INDEX" val="1"/>
  <p:tag name="KSO_WM_UNIT_TYPE" val="a"/>
  <p:tag name="KSO_WM_UNIT_ID" val="custom20184559_2*a*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59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440"/>
  <p:tag name="KSO_WM_UNIT_LAYERLEVEL" val="1"/>
  <p:tag name="KSO_WM_UNIT_INDEX" val="1"/>
  <p:tag name="KSO_WM_UNIT_TYPE" val="f"/>
  <p:tag name="KSO_WM_UNIT_ID" val="custom20184559_2*f*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80939_2"/>
  <p:tag name="KSO_WM_TEMPLATE_CATEGORY" val="custom"/>
  <p:tag name="KSO_WM_TEMPLATE_INDEX" val="20184559"/>
  <p:tag name="KSO_WM_SLIDE_ID" val="custom20184559_2"/>
  <p:tag name="KSO_WM_SLIDE_INDEX" val="2"/>
  <p:tag name="KSO_WM_TEMPLATE_SUBCATEGORY" val="combine"/>
  <p:tag name="KSO_WM_SLIDE_SUBTYPE" val="pureTxt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59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4"/>
  <p:tag name="KSO_WM_UNIT_LAYERLEVEL" val="1"/>
  <p:tag name="KSO_WM_UNIT_INDEX" val="1"/>
  <p:tag name="KSO_WM_UNIT_TYPE" val="a"/>
  <p:tag name="KSO_WM_UNIT_ID" val="custom20184559_2*a*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59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440"/>
  <p:tag name="KSO_WM_UNIT_LAYERLEVEL" val="1"/>
  <p:tag name="KSO_WM_UNIT_INDEX" val="1"/>
  <p:tag name="KSO_WM_UNIT_TYPE" val="f"/>
  <p:tag name="KSO_WM_UNIT_ID" val="custom20184559_2*f*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59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4"/>
  <p:tag name="KSO_WM_UNIT_LAYERLEVEL" val="1"/>
  <p:tag name="KSO_WM_UNIT_INDEX" val="1"/>
  <p:tag name="KSO_WM_UNIT_TYPE" val="a"/>
  <p:tag name="KSO_WM_UNIT_ID" val="custom20184559_2*a*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59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440"/>
  <p:tag name="KSO_WM_UNIT_LAYERLEVEL" val="1"/>
  <p:tag name="KSO_WM_UNIT_INDEX" val="1"/>
  <p:tag name="KSO_WM_UNIT_TYPE" val="f"/>
  <p:tag name="KSO_WM_UNIT_ID" val="custom20184559_2*f*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2"/>
  <p:tag name="KSO_WM_SLIDE_LAYOUT" val="a_b_e"/>
  <p:tag name="KSO_WM_SLIDE_LAYOUT_CNT" val="1_1_1"/>
  <p:tag name="KSO_WM_SLIDE_TYPE" val="sectionTitle"/>
  <p:tag name="KSO_WM_BEAUTIFY_FLAG" val="#wm#"/>
  <p:tag name="KSO_WM_COMBINE_RELATE_SLIDE_ID" val="background20180939_6"/>
  <p:tag name="KSO_WM_TEMPLATE_CATEGORY" val="custom"/>
  <p:tag name="KSO_WM_TEMPLATE_INDEX" val="20184559"/>
  <p:tag name="KSO_WM_SLIDE_ID" val="custom20184559_11"/>
  <p:tag name="KSO_WM_SLIDE_INDEX" val="11"/>
  <p:tag name="KSO_WM_TEMPLATE_SUBCATEGORY" val="combine"/>
  <p:tag name="KSO_WM_SLIDE_SUBTYPE" val="pureTxt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59"/>
  <p:tag name="KSO_WM_TAG_VERSION" val="1.0"/>
  <p:tag name="KSO_WM_BEAUTIFY_FLAG" val="#wm#"/>
  <p:tag name="KSO_WM_UNIT_TYPE" val="a"/>
  <p:tag name="KSO_WM_UNIT_INDEX" val="1"/>
  <p:tag name="KSO_WM_UNIT_LAYERLEVEL" val="1"/>
  <p:tag name="KSO_WM_UNIT_VALUE" val="9"/>
  <p:tag name="KSO_WM_UNIT_ISCONTENTSTITLE" val="0"/>
  <p:tag name="KSO_WM_UNIT_HIGHLIGHT" val="0"/>
  <p:tag name="KSO_WM_UNIT_COMPATIBLE" val="0"/>
  <p:tag name="KSO_WM_UNIT_CLEAR" val="0"/>
  <p:tag name="KSO_WM_UNIT_ID" val="custom20184559_11*a*1"/>
  <p:tag name="KSO_WM_UNIT_PRESET_TEXT" val="SECTION TITL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2"/>
  <p:tag name="KSO_WM_SLIDE_LAYOUT" val="a_b_c"/>
  <p:tag name="KSO_WM_SLIDE_LAYOUT_CNT" val="1_1_1"/>
  <p:tag name="KSO_WM_SLIDE_TYPE" val="title"/>
  <p:tag name="KSO_WM_BEAUTIFY_FLAG" val="#wm#"/>
  <p:tag name="KSO_WM_COMBINE_RELATE_SLIDE_ID" val="background20180939_1"/>
  <p:tag name="KSO_WM_TEMPLATE_CATEGORY" val="custom"/>
  <p:tag name="KSO_WM_TEMPLATE_INDEX" val="20184559"/>
  <p:tag name="KSO_WM_SLIDE_ID" val="custom20184559_1"/>
  <p:tag name="KSO_WM_SLIDE_INDEX" val="1"/>
  <p:tag name="KSO_WM_TEMPLATE_SUBCATEGORY" val="combine"/>
  <p:tag name="KSO_WM_TEMPLATE_THUMBS_INDEX" val="1、7、11、14、19、22、"/>
  <p:tag name="KSO_WM_SLIDE_SUBTYPE" val="pureTxt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59"/>
  <p:tag name="KSO_WM_TAG_VERSION" val="1.0"/>
  <p:tag name="KSO_WM_BEAUTIFY_FLAG" val="#wm#"/>
  <p:tag name="KSO_WM_UNIT_TYPE" val="e"/>
  <p:tag name="KSO_WM_UNIT_INDEX" val="1"/>
  <p:tag name="KSO_WM_UNIT_ID" val="custom20184559_11*e*1"/>
  <p:tag name="KSO_WM_UNIT_LAYERLEVEL" val="1"/>
  <p:tag name="KSO_WM_UNIT_VALUE" val="2"/>
  <p:tag name="KSO_WM_UNIT_HIGHLIGHT" val="0"/>
  <p:tag name="KSO_WM_UNIT_COMPATIBLE" val="1"/>
  <p:tag name="KSO_WM_UNIT_CLEAR" val="0"/>
  <p:tag name="KSO_WM_UNIT_PRESET_TEXT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80939_2"/>
  <p:tag name="KSO_WM_TEMPLATE_CATEGORY" val="custom"/>
  <p:tag name="KSO_WM_TEMPLATE_INDEX" val="20184559"/>
  <p:tag name="KSO_WM_SLIDE_ID" val="custom20184559_2"/>
  <p:tag name="KSO_WM_SLIDE_INDEX" val="2"/>
  <p:tag name="KSO_WM_TEMPLATE_SUBCATEGORY" val="combine"/>
  <p:tag name="KSO_WM_SLIDE_SUBTYPE" val="pureTxt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59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4"/>
  <p:tag name="KSO_WM_UNIT_LAYERLEVEL" val="1"/>
  <p:tag name="KSO_WM_UNIT_INDEX" val="1"/>
  <p:tag name="KSO_WM_UNIT_TYPE" val="a"/>
  <p:tag name="KSO_WM_UNIT_ID" val="custom20184559_2*a*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59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440"/>
  <p:tag name="KSO_WM_UNIT_LAYERLEVEL" val="1"/>
  <p:tag name="KSO_WM_UNIT_INDEX" val="1"/>
  <p:tag name="KSO_WM_UNIT_TYPE" val="f"/>
  <p:tag name="KSO_WM_UNIT_ID" val="custom20184559_2*f*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59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4"/>
  <p:tag name="KSO_WM_UNIT_LAYERLEVEL" val="1"/>
  <p:tag name="KSO_WM_UNIT_INDEX" val="1"/>
  <p:tag name="KSO_WM_UNIT_TYPE" val="a"/>
  <p:tag name="KSO_WM_UNIT_ID" val="custom20184559_2*a*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59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440"/>
  <p:tag name="KSO_WM_UNIT_LAYERLEVEL" val="1"/>
  <p:tag name="KSO_WM_UNIT_INDEX" val="1"/>
  <p:tag name="KSO_WM_UNIT_TYPE" val="f"/>
  <p:tag name="KSO_WM_UNIT_ID" val="custom20184559_2*f*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59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4"/>
  <p:tag name="KSO_WM_UNIT_LAYERLEVEL" val="1"/>
  <p:tag name="KSO_WM_UNIT_INDEX" val="1"/>
  <p:tag name="KSO_WM_UNIT_TYPE" val="a"/>
  <p:tag name="KSO_WM_UNIT_ID" val="custom20184559_2*a*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59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440"/>
  <p:tag name="KSO_WM_UNIT_LAYERLEVEL" val="1"/>
  <p:tag name="KSO_WM_UNIT_INDEX" val="1"/>
  <p:tag name="KSO_WM_UNIT_TYPE" val="f"/>
  <p:tag name="KSO_WM_UNIT_ID" val="custom20184559_2*f*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2"/>
  <p:tag name="KSO_WM_SLIDE_LAYOUT" val="a_b_e"/>
  <p:tag name="KSO_WM_SLIDE_LAYOUT_CNT" val="1_1_1"/>
  <p:tag name="KSO_WM_SLIDE_TYPE" val="sectionTitle"/>
  <p:tag name="KSO_WM_BEAUTIFY_FLAG" val="#wm#"/>
  <p:tag name="KSO_WM_COMBINE_RELATE_SLIDE_ID" val="background20180939_6"/>
  <p:tag name="KSO_WM_TEMPLATE_CATEGORY" val="custom"/>
  <p:tag name="KSO_WM_TEMPLATE_INDEX" val="20184559"/>
  <p:tag name="KSO_WM_SLIDE_ID" val="custom20184559_11"/>
  <p:tag name="KSO_WM_SLIDE_INDEX" val="11"/>
  <p:tag name="KSO_WM_TEMPLATE_SUBCATEGORY" val="combine"/>
  <p:tag name="KSO_WM_SLIDE_SUBTYPE" val="pureTxt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59"/>
  <p:tag name="KSO_WM_TAG_VERSION" val="1.0"/>
  <p:tag name="KSO_WM_BEAUTIFY_FLAG" val="#wm#"/>
  <p:tag name="KSO_WM_UNIT_TYPE" val="a"/>
  <p:tag name="KSO_WM_UNIT_INDEX" val="1"/>
  <p:tag name="KSO_WM_UNIT_LAYERLEVEL" val="1"/>
  <p:tag name="KSO_WM_UNIT_VALUE" val="9"/>
  <p:tag name="KSO_WM_UNIT_ISCONTENTSTITLE" val="0"/>
  <p:tag name="KSO_WM_UNIT_HIGHLIGHT" val="0"/>
  <p:tag name="KSO_WM_UNIT_COMPATIBLE" val="0"/>
  <p:tag name="KSO_WM_UNIT_CLEAR" val="0"/>
  <p:tag name="KSO_WM_UNIT_ID" val="custom20184559_11*a*1"/>
  <p:tag name="KSO_WM_UNIT_PRESET_TEXT" val="SECTION TITL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59"/>
  <p:tag name="KSO_WM_TAG_VERSION" val="1.0"/>
  <p:tag name="KSO_WM_BEAUTIFY_FLAG" val="#wm#"/>
  <p:tag name="KSO_WM_UNIT_TYPE" val="a"/>
  <p:tag name="KSO_WM_UNIT_INDEX" val="1"/>
  <p:tag name="KSO_WM_UNIT_ID" val="custom20184559_1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UNIT_PRESET_TEXT" val="简约时尚商务通用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59"/>
  <p:tag name="KSO_WM_TAG_VERSION" val="1.0"/>
  <p:tag name="KSO_WM_BEAUTIFY_FLAG" val="#wm#"/>
  <p:tag name="KSO_WM_UNIT_TYPE" val="e"/>
  <p:tag name="KSO_WM_UNIT_INDEX" val="1"/>
  <p:tag name="KSO_WM_UNIT_ID" val="custom20184559_11*e*1"/>
  <p:tag name="KSO_WM_UNIT_LAYERLEVEL" val="1"/>
  <p:tag name="KSO_WM_UNIT_VALUE" val="2"/>
  <p:tag name="KSO_WM_UNIT_HIGHLIGHT" val="0"/>
  <p:tag name="KSO_WM_UNIT_COMPATIBLE" val="1"/>
  <p:tag name="KSO_WM_UNIT_CLEAR" val="0"/>
  <p:tag name="KSO_WM_UNIT_PRESET_TEXT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80939_2"/>
  <p:tag name="KSO_WM_TEMPLATE_CATEGORY" val="custom"/>
  <p:tag name="KSO_WM_TEMPLATE_INDEX" val="20184559"/>
  <p:tag name="KSO_WM_SLIDE_ID" val="custom20184559_2"/>
  <p:tag name="KSO_WM_SLIDE_INDEX" val="2"/>
  <p:tag name="KSO_WM_TEMPLATE_SUBCATEGORY" val="combine"/>
  <p:tag name="KSO_WM_SLIDE_SUBTYPE" val="pureTxt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59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440"/>
  <p:tag name="KSO_WM_UNIT_LAYERLEVEL" val="1"/>
  <p:tag name="KSO_WM_UNIT_INDEX" val="1"/>
  <p:tag name="KSO_WM_UNIT_TYPE" val="f"/>
  <p:tag name="KSO_WM_UNIT_ID" val="custom20184559_2*f*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2"/>
  <p:tag name="KSO_WM_SLIDE_LAYOUT" val="a_f"/>
  <p:tag name="KSO_WM_SLIDE_LAYOUT_CNT" val="1_1"/>
  <p:tag name="KSO_WM_SLIDE_TYPE" val="endPage"/>
  <p:tag name="KSO_WM_BEAUTIFY_FLAG" val="#wm#"/>
  <p:tag name="KSO_WM_COMBINE_RELATE_SLIDE_ID" val="background20180939_11"/>
  <p:tag name="KSO_WM_TEMPLATE_CATEGORY" val="custom"/>
  <p:tag name="KSO_WM_TEMPLATE_INDEX" val="20184559"/>
  <p:tag name="KSO_WM_SLIDE_ID" val="custom20184559_22"/>
  <p:tag name="KSO_WM_SLIDE_INDEX" val="22"/>
  <p:tag name="KSO_WM_TEMPLATE_SUBCATEGORY" val="combine"/>
  <p:tag name="KSO_WM_SLIDE_SUBTYPE" val="pureTxt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59"/>
  <p:tag name="KSO_WM_TAG_VERSION" val="1.0"/>
  <p:tag name="KSO_WM_BEAUTIFY_FLAG" val="#wm#"/>
  <p:tag name="KSO_WM_UNIT_TYPE" val="a"/>
  <p:tag name="KSO_WM_UNIT_INDEX" val="1"/>
  <p:tag name="KSO_WM_UNIT_ID" val="custom20184559_22*a*1"/>
  <p:tag name="KSO_WM_UNIT_LAYERLEVEL" val="1"/>
  <p:tag name="KSO_WM_UNIT_VALUE" val="8"/>
  <p:tag name="KSO_WM_UNIT_ISCONTENTSTITLE" val="0"/>
  <p:tag name="KSO_WM_UNIT_HIGHLIGHT" val="0"/>
  <p:tag name="KSO_WM_UNIT_COMPATIBLE" val="0"/>
  <p:tag name="KSO_WM_UNIT_CLEAR" val="0"/>
  <p:tag name="KSO_WM_UNIT_PRESET_TEXT" val="谢谢观看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59"/>
  <p:tag name="KSO_WM_TAG_VERSION" val="1.0"/>
  <p:tag name="KSO_WM_BEAUTIFY_FLAG" val="#wm#"/>
  <p:tag name="KSO_WM_UNIT_TYPE" val="f"/>
  <p:tag name="KSO_WM_UNIT_INDEX" val="1"/>
  <p:tag name="KSO_WM_UNIT_ID" val="custom20184559_22*f*1"/>
  <p:tag name="KSO_WM_UNIT_LAYERLEVEL" val="1"/>
  <p:tag name="KSO_WM_UNIT_VALUE" val="72"/>
  <p:tag name="KSO_WM_UNIT_HIGHLIGHT" val="0"/>
  <p:tag name="KSO_WM_UNIT_COMPATIBLE" val="0"/>
  <p:tag name="KSO_WM_UNIT_CLEAR" val="0"/>
  <p:tag name="KSO_WM_UNIT_PRESET_TEXT" val="THANKS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59"/>
  <p:tag name="KSO_WM_TAG_VERSION" val="1.0"/>
  <p:tag name="KSO_WM_BEAUTIFY_FLAG" val="#wm#"/>
  <p:tag name="KSO_WM_UNIT_TYPE" val="b"/>
  <p:tag name="KSO_WM_UNIT_INDEX" val="1"/>
  <p:tag name="KSO_WM_UNIT_ID" val="custom20184559_1*b*1"/>
  <p:tag name="KSO_WM_UNIT_LAYERLEVEL" val="1"/>
  <p:tag name="KSO_WM_UNIT_VALUE" val="32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2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2"/>
  <p:tag name="KSO_WM_SLIDE_LAYOUT" val="a_b_e"/>
  <p:tag name="KSO_WM_SLIDE_LAYOUT_CNT" val="1_1_1"/>
  <p:tag name="KSO_WM_SLIDE_TYPE" val="sectionTitle"/>
  <p:tag name="KSO_WM_BEAUTIFY_FLAG" val="#wm#"/>
  <p:tag name="KSO_WM_COMBINE_RELATE_SLIDE_ID" val="background20180939_6"/>
  <p:tag name="KSO_WM_TEMPLATE_CATEGORY" val="custom"/>
  <p:tag name="KSO_WM_TEMPLATE_INDEX" val="20184559"/>
  <p:tag name="KSO_WM_SLIDE_ID" val="custom20184559_11"/>
  <p:tag name="KSO_WM_SLIDE_INDEX" val="11"/>
  <p:tag name="KSO_WM_TEMPLATE_SUBCATEGORY" val="combine"/>
  <p:tag name="KSO_WM_SLIDE_SUBTYPE" val="pureTxt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59"/>
  <p:tag name="KSO_WM_TAG_VERSION" val="1.0"/>
  <p:tag name="KSO_WM_BEAUTIFY_FLAG" val="#wm#"/>
  <p:tag name="KSO_WM_UNIT_TYPE" val="a"/>
  <p:tag name="KSO_WM_UNIT_INDEX" val="1"/>
  <p:tag name="KSO_WM_UNIT_LAYERLEVEL" val="1"/>
  <p:tag name="KSO_WM_UNIT_VALUE" val="9"/>
  <p:tag name="KSO_WM_UNIT_ISCONTENTSTITLE" val="0"/>
  <p:tag name="KSO_WM_UNIT_HIGHLIGHT" val="0"/>
  <p:tag name="KSO_WM_UNIT_COMPATIBLE" val="0"/>
  <p:tag name="KSO_WM_UNIT_CLEAR" val="0"/>
  <p:tag name="KSO_WM_UNIT_ID" val="custom20184559_11*a*1"/>
  <p:tag name="KSO_WM_UNIT_PRESET_TEXT" val="SECTION TITL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59"/>
  <p:tag name="KSO_WM_TAG_VERSION" val="1.0"/>
  <p:tag name="KSO_WM_BEAUTIFY_FLAG" val="#wm#"/>
  <p:tag name="KSO_WM_UNIT_TYPE" val="e"/>
  <p:tag name="KSO_WM_UNIT_INDEX" val="1"/>
  <p:tag name="KSO_WM_UNIT_ID" val="custom20184559_11*e*1"/>
  <p:tag name="KSO_WM_UNIT_LAYERLEVEL" val="1"/>
  <p:tag name="KSO_WM_UNIT_VALUE" val="2"/>
  <p:tag name="KSO_WM_UNIT_HIGHLIGHT" val="0"/>
  <p:tag name="KSO_WM_UNIT_COMPATIBLE" val="1"/>
  <p:tag name="KSO_WM_UNIT_CLEAR" val="0"/>
  <p:tag name="KSO_WM_UNIT_PRESET_TEXT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06">
      <a:dk1>
        <a:srgbClr val="2BB8AA"/>
      </a:dk1>
      <a:lt1>
        <a:srgbClr val="FFFFFF"/>
      </a:lt1>
      <a:dk2>
        <a:srgbClr val="000000"/>
      </a:dk2>
      <a:lt2>
        <a:srgbClr val="FFFFFF"/>
      </a:lt2>
      <a:accent1>
        <a:srgbClr val="2BB8AA"/>
      </a:accent1>
      <a:accent2>
        <a:srgbClr val="2BB8AA"/>
      </a:accent2>
      <a:accent3>
        <a:srgbClr val="2BB8AA"/>
      </a:accent3>
      <a:accent4>
        <a:srgbClr val="2BB8AA"/>
      </a:accent4>
      <a:accent5>
        <a:srgbClr val="FFFFFF"/>
      </a:accent5>
      <a:accent6>
        <a:srgbClr val="000000"/>
      </a:accent6>
      <a:hlink>
        <a:srgbClr val="FFFFFF"/>
      </a:hlink>
      <a:folHlink>
        <a:srgbClr val="8C8C8C"/>
      </a:folHlink>
    </a:clrScheme>
    <a:fontScheme name="自定义 7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923</Words>
  <Application>Microsoft Office PowerPoint</Application>
  <PresentationFormat>宽屏</PresentationFormat>
  <Paragraphs>117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微软雅黑</vt:lpstr>
      <vt:lpstr>微软雅黑 Light</vt:lpstr>
      <vt:lpstr>Arial</vt:lpstr>
      <vt:lpstr>Calibri</vt:lpstr>
      <vt:lpstr>Office 主题</vt:lpstr>
      <vt:lpstr>1_Office 主题​​</vt:lpstr>
      <vt:lpstr>成龙历险记</vt:lpstr>
      <vt:lpstr>游戏介绍</vt:lpstr>
      <vt:lpstr>Objects</vt:lpstr>
      <vt:lpstr>Plots</vt:lpstr>
      <vt:lpstr>实现方案</vt:lpstr>
      <vt:lpstr>继承</vt:lpstr>
      <vt:lpstr>多态性</vt:lpstr>
      <vt:lpstr>亮点介绍</vt:lpstr>
      <vt:lpstr>简单AI</vt:lpstr>
      <vt:lpstr>读档时的处理</vt:lpstr>
      <vt:lpstr>问题以及解决方法</vt:lpstr>
      <vt:lpstr>如何实现同一窗口不同场景的转换</vt:lpstr>
      <vt:lpstr>总结与建议</vt:lpstr>
      <vt:lpstr>PowerPoint 演示文稿</vt:lpstr>
      <vt:lpstr>谢谢观看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lesley</dc:creator>
  <cp:lastModifiedBy>李 梓童</cp:lastModifiedBy>
  <cp:revision>128</cp:revision>
  <dcterms:created xsi:type="dcterms:W3CDTF">2017-08-03T09:01:00Z</dcterms:created>
  <dcterms:modified xsi:type="dcterms:W3CDTF">2020-02-22T00:59:26Z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