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67"/>
  </p:notesMasterIdLst>
  <p:sldIdLst>
    <p:sldId id="256" r:id="rId3"/>
    <p:sldId id="317" r:id="rId4"/>
    <p:sldId id="318" r:id="rId5"/>
    <p:sldId id="351" r:id="rId6"/>
    <p:sldId id="278" r:id="rId7"/>
    <p:sldId id="340" r:id="rId8"/>
    <p:sldId id="367" r:id="rId9"/>
    <p:sldId id="368" r:id="rId10"/>
    <p:sldId id="369" r:id="rId11"/>
    <p:sldId id="370" r:id="rId12"/>
    <p:sldId id="373" r:id="rId13"/>
    <p:sldId id="371" r:id="rId14"/>
    <p:sldId id="372" r:id="rId15"/>
    <p:sldId id="319" r:id="rId16"/>
    <p:sldId id="292" r:id="rId17"/>
    <p:sldId id="295" r:id="rId18"/>
    <p:sldId id="331" r:id="rId19"/>
    <p:sldId id="332" r:id="rId20"/>
    <p:sldId id="330" r:id="rId21"/>
    <p:sldId id="333" r:id="rId22"/>
    <p:sldId id="334" r:id="rId23"/>
    <p:sldId id="338" r:id="rId24"/>
    <p:sldId id="343" r:id="rId25"/>
    <p:sldId id="335" r:id="rId26"/>
    <p:sldId id="336" r:id="rId27"/>
    <p:sldId id="337" r:id="rId28"/>
    <p:sldId id="344" r:id="rId29"/>
    <p:sldId id="345" r:id="rId30"/>
    <p:sldId id="322" r:id="rId31"/>
    <p:sldId id="276" r:id="rId32"/>
    <p:sldId id="273" r:id="rId33"/>
    <p:sldId id="359" r:id="rId34"/>
    <p:sldId id="274" r:id="rId35"/>
    <p:sldId id="360" r:id="rId36"/>
    <p:sldId id="361" r:id="rId37"/>
    <p:sldId id="365" r:id="rId38"/>
    <p:sldId id="362" r:id="rId39"/>
    <p:sldId id="358" r:id="rId40"/>
    <p:sldId id="366" r:id="rId41"/>
    <p:sldId id="355" r:id="rId42"/>
    <p:sldId id="356" r:id="rId43"/>
    <p:sldId id="325" r:id="rId44"/>
    <p:sldId id="377" r:id="rId45"/>
    <p:sldId id="375" r:id="rId46"/>
    <p:sldId id="376" r:id="rId47"/>
    <p:sldId id="378" r:id="rId48"/>
    <p:sldId id="357" r:id="rId49"/>
    <p:sldId id="315" r:id="rId50"/>
    <p:sldId id="260" r:id="rId51"/>
    <p:sldId id="341" r:id="rId52"/>
    <p:sldId id="281" r:id="rId53"/>
    <p:sldId id="342" r:id="rId54"/>
    <p:sldId id="350" r:id="rId55"/>
    <p:sldId id="352" r:id="rId56"/>
    <p:sldId id="353" r:id="rId57"/>
    <p:sldId id="354" r:id="rId58"/>
    <p:sldId id="270" r:id="rId59"/>
    <p:sldId id="308" r:id="rId60"/>
    <p:sldId id="313" r:id="rId61"/>
    <p:sldId id="283" r:id="rId62"/>
    <p:sldId id="284" r:id="rId63"/>
    <p:sldId id="327" r:id="rId64"/>
    <p:sldId id="312" r:id="rId65"/>
    <p:sldId id="309" r:id="rId66"/>
  </p:sldIdLst>
  <p:sldSz cx="9144000" cy="6858000" type="screen4x3"/>
  <p:notesSz cx="6858000" cy="9144000"/>
  <p:custDataLst>
    <p:tags r:id="rId6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sz="3200" kern="1200">
        <a:solidFill>
          <a:srgbClr val="001C3D"/>
        </a:solidFill>
        <a:latin typeface="Verdana" pitchFamily="-65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1344">
          <p15:clr>
            <a:srgbClr val="A4A3A4"/>
          </p15:clr>
        </p15:guide>
        <p15:guide id="4" orient="horz" pos="2592">
          <p15:clr>
            <a:srgbClr val="A4A3A4"/>
          </p15:clr>
        </p15:guide>
        <p15:guide id="5" pos="2880">
          <p15:clr>
            <a:srgbClr val="A4A3A4"/>
          </p15:clr>
        </p15:guide>
        <p15:guide id="6" pos="192">
          <p15:clr>
            <a:srgbClr val="A4A3A4"/>
          </p15:clr>
        </p15:guide>
        <p15:guide id="7" pos="5664">
          <p15:clr>
            <a:srgbClr val="A4A3A4"/>
          </p15:clr>
        </p15:guide>
        <p15:guide id="8" pos="96">
          <p15:clr>
            <a:srgbClr val="A4A3A4"/>
          </p15:clr>
        </p15:guide>
        <p15:guide id="9" pos="5472">
          <p15:clr>
            <a:srgbClr val="A4A3A4"/>
          </p15:clr>
        </p15:guide>
        <p15:guide id="10" pos="2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 Lubascher" initials="BL" lastIdx="2" clrIdx="0">
    <p:extLst>
      <p:ext uri="{19B8F6BF-5375-455C-9EA6-DF929625EA0E}">
        <p15:presenceInfo xmlns:p15="http://schemas.microsoft.com/office/powerpoint/2012/main" userId="04d8527fd8d89c36" providerId="Windows Live"/>
      </p:ext>
    </p:extLst>
  </p:cmAuthor>
  <p:cmAuthor id="2" name="Guest" initials="G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C32"/>
    <a:srgbClr val="92D050"/>
    <a:srgbClr val="F4FE72"/>
    <a:srgbClr val="001C3D"/>
    <a:srgbClr val="00A2DB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5990D-CA27-4FDF-AA11-8053443B3CD5}" v="4797" dt="2017-06-29T16:56:43.318"/>
    <p1510:client id="{8DCAC9D5-2F52-4033-A1E0-D6D5693DA92C}" v="1001" dt="2017-06-29T14:06:25.759"/>
    <p1510:client id="{98F5B0DE-B655-4ACF-AFEB-E2A8787E6BCD}" v="318" dt="2017-06-29T18:43:05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103" autoAdjust="0"/>
  </p:normalViewPr>
  <p:slideViewPr>
    <p:cSldViewPr>
      <p:cViewPr varScale="1">
        <p:scale>
          <a:sx n="89" d="100"/>
          <a:sy n="89" d="100"/>
        </p:scale>
        <p:origin x="2280" y="90"/>
      </p:cViewPr>
      <p:guideLst>
        <p:guide orient="horz" pos="2112"/>
        <p:guide orient="horz" pos="3600"/>
        <p:guide orient="horz" pos="1344"/>
        <p:guide orient="horz" pos="2592"/>
        <p:guide pos="2880"/>
        <p:guide pos="192"/>
        <p:guide pos="5664"/>
        <p:guide pos="96"/>
        <p:guide pos="5472"/>
        <p:guide pos="240"/>
      </p:guideLst>
    </p:cSldViewPr>
  </p:slideViewPr>
  <p:outlineViewPr>
    <p:cViewPr>
      <p:scale>
        <a:sx n="33" d="100"/>
        <a:sy n="33" d="100"/>
      </p:scale>
      <p:origin x="0" y="-813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9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8CC03-2FEB-46E4-9916-C94F1D8DABC5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6849F-050B-4259-9246-242643A3F5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1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20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47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78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22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86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36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86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Bruno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36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Bruno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5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Bruno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00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Bruno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97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60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Bruno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Bruno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35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Bruno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07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Bruno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26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Bruno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0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Pieter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059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Pieter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19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Pieter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913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Pieter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4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Pieter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1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64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Pieter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792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Pieter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120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Pieter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700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Pieter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82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847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62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177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3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3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4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2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6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70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6849F-050B-4259-9246-242643A3F5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4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00A2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UMA29156_ppt_kwad2_D#2BA9C2.gif                                002BA636Macintosh HD                   C4E2E1E0: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3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391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02413" y="1219200"/>
            <a:ext cx="2084387" cy="4989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49250" y="1219200"/>
            <a:ext cx="6100763" cy="49895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001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00A2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UMA29156_ppt_kwad2_D#2BA9C2.gif                                002BA636Macintosh HD                   C4E2E1E0: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033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3968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618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49250" y="2093913"/>
            <a:ext cx="40925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94225" y="2093913"/>
            <a:ext cx="40925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2079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5950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7269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440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937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0819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9472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8439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02413" y="1219200"/>
            <a:ext cx="2084387" cy="4989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49250" y="1219200"/>
            <a:ext cx="6100763" cy="49895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15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298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49250" y="2093913"/>
            <a:ext cx="40925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94225" y="2093913"/>
            <a:ext cx="40925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315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51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140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85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699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68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8" descr="UMA29156_ppt_kwad2_D#2BA9C2.gif                                002BA636Macintosh HD                   C4E2E1E0: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0" y="1219200"/>
            <a:ext cx="8337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0" y="2093913"/>
            <a:ext cx="83375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37" descr="UMA29156_balk_onder.gif                                        002BA636Macintosh HD                   C4E2E1E0: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3" name="Text Box 39"/>
          <p:cNvSpPr txBox="1">
            <a:spLocks noChangeArrowheads="1"/>
          </p:cNvSpPr>
          <p:nvPr userDrawn="1"/>
        </p:nvSpPr>
        <p:spPr bwMode="auto">
          <a:xfrm>
            <a:off x="349250" y="6411913"/>
            <a:ext cx="81089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2pPr>
            <a:lvl3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3pPr>
            <a:lvl4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4pPr>
            <a:lvl5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Department of</a:t>
            </a:r>
            <a:r>
              <a:rPr lang="en-US" sz="1200" b="1" baseline="0" dirty="0">
                <a:solidFill>
                  <a:schemeClr val="bg1"/>
                </a:solidFill>
              </a:rPr>
              <a:t> Knowledge Engineering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7772400" y="6369050"/>
            <a:ext cx="9906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2pPr>
            <a:lvl3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3pPr>
            <a:lvl4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4pPr>
            <a:lvl5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algn="r"/>
            <a:fld id="{C5833657-6A6A-48CE-8437-003776600681}" type="slidenum">
              <a:rPr lang="nl-NL" sz="1200">
                <a:solidFill>
                  <a:schemeClr val="bg1"/>
                </a:solidFill>
              </a:rPr>
              <a:pPr algn="r"/>
              <a:t>‹Nr.›</a:t>
            </a:fld>
            <a:endParaRPr lang="nl-NL"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1C3D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1C3D"/>
          </a:solidFill>
          <a:latin typeface="+mn-lt"/>
          <a:ea typeface="ＭＳ Ｐゴシック" pitchFamily="-106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1C3D"/>
          </a:solidFill>
          <a:latin typeface="+mn-lt"/>
          <a:ea typeface="ＭＳ Ｐゴシック" pitchFamily="-106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1C3D"/>
          </a:solidFill>
          <a:latin typeface="+mn-lt"/>
          <a:ea typeface="ＭＳ Ｐゴシック" pitchFamily="-106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8" descr="UMA29156_ppt_kwad2_D#2BA9C2.gif                                002BA636Macintosh HD                   C4E2E1E0: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0" y="1219200"/>
            <a:ext cx="8337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0" y="2093913"/>
            <a:ext cx="83375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37" descr="UMA29156_balk_onder.gif                                        002BA636Macintosh HD                   C4E2E1E0: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3" name="Text Box 39"/>
          <p:cNvSpPr txBox="1">
            <a:spLocks noChangeArrowheads="1"/>
          </p:cNvSpPr>
          <p:nvPr userDrawn="1"/>
        </p:nvSpPr>
        <p:spPr bwMode="auto">
          <a:xfrm>
            <a:off x="349250" y="6411913"/>
            <a:ext cx="81089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2pPr>
            <a:lvl3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3pPr>
            <a:lvl4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4pPr>
            <a:lvl5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Department of</a:t>
            </a:r>
            <a:r>
              <a:rPr lang="en-US" sz="1200" b="1" baseline="0" dirty="0">
                <a:solidFill>
                  <a:schemeClr val="bg1"/>
                </a:solidFill>
              </a:rPr>
              <a:t> Knowledge Engineering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7772400" y="6369050"/>
            <a:ext cx="9906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2pPr>
            <a:lvl3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3pPr>
            <a:lvl4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4pPr>
            <a:lvl5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pPr algn="r"/>
            <a:fld id="{C5833657-6A6A-48CE-8437-003776600681}" type="slidenum">
              <a:rPr lang="nl-NL" sz="1200">
                <a:solidFill>
                  <a:schemeClr val="bg1"/>
                </a:solidFill>
              </a:rPr>
              <a:pPr algn="r"/>
              <a:t>‹Nr.›</a:t>
            </a:fld>
            <a:endParaRPr lang="nl-NL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0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1C3D"/>
          </a:solidFill>
          <a:latin typeface="Verdana" pitchFamily="-10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1C3D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1C3D"/>
          </a:solidFill>
          <a:latin typeface="+mn-lt"/>
          <a:ea typeface="ＭＳ Ｐゴシック" pitchFamily="-106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1C3D"/>
          </a:solidFill>
          <a:latin typeface="+mn-lt"/>
          <a:ea typeface="ＭＳ Ｐゴシック" pitchFamily="-106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1C3D"/>
          </a:solidFill>
          <a:latin typeface="+mn-lt"/>
          <a:ea typeface="ＭＳ Ｐゴシック" pitchFamily="-106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1C3D"/>
          </a:solidFill>
          <a:latin typeface="+mn-lt"/>
          <a:ea typeface="ＭＳ Ｐゴシック" pitchFamily="-106" charset="-128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42.xml"/><Relationship Id="rId21" Type="http://schemas.openxmlformats.org/officeDocument/2006/relationships/slide" Target="slide38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slide" Target="slide3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slide" Target="slide57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slide" Target="slide6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slide" Target="slide14.xml"/><Relationship Id="rId10" Type="http://schemas.openxmlformats.org/officeDocument/2006/relationships/tags" Target="../tags/tag49.xml"/><Relationship Id="rId19" Type="http://schemas.openxmlformats.org/officeDocument/2006/relationships/slide" Target="slide60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slide" Target="slide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" Target="slide57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" Target="slide60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6.xml"/><Relationship Id="rId15" Type="http://schemas.openxmlformats.org/officeDocument/2006/relationships/slide" Target="slide3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59.xml"/><Relationship Id="rId21" Type="http://schemas.openxmlformats.org/officeDocument/2006/relationships/slide" Target="slide37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5" Type="http://schemas.openxmlformats.org/officeDocument/2006/relationships/slide" Target="slide3.xml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20" Type="http://schemas.openxmlformats.org/officeDocument/2006/relationships/slide" Target="slide57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24" Type="http://schemas.openxmlformats.org/officeDocument/2006/relationships/slide" Target="slide6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23" Type="http://schemas.openxmlformats.org/officeDocument/2006/relationships/slide" Target="slide14.xml"/><Relationship Id="rId10" Type="http://schemas.openxmlformats.org/officeDocument/2006/relationships/tags" Target="../tags/tag66.xml"/><Relationship Id="rId19" Type="http://schemas.openxmlformats.org/officeDocument/2006/relationships/slide" Target="slide60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Relationship Id="rId22" Type="http://schemas.openxmlformats.org/officeDocument/2006/relationships/slide" Target="slide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slide" Target="slide60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6" Type="http://schemas.openxmlformats.org/officeDocument/2006/relationships/slide" Target="slide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slide" Target="slide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slide" Target="slide5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18" Type="http://schemas.openxmlformats.org/officeDocument/2006/relationships/slideLayout" Target="../slideLayouts/slideLayout6.xml"/><Relationship Id="rId26" Type="http://schemas.openxmlformats.org/officeDocument/2006/relationships/slide" Target="slide3.xml"/><Relationship Id="rId3" Type="http://schemas.openxmlformats.org/officeDocument/2006/relationships/tags" Target="../tags/tag76.xml"/><Relationship Id="rId21" Type="http://schemas.openxmlformats.org/officeDocument/2006/relationships/slide" Target="slide57.xml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tags" Target="../tags/tag90.xml"/><Relationship Id="rId25" Type="http://schemas.openxmlformats.org/officeDocument/2006/relationships/slide" Target="slide6.xml"/><Relationship Id="rId2" Type="http://schemas.openxmlformats.org/officeDocument/2006/relationships/tags" Target="../tags/tag75.xml"/><Relationship Id="rId16" Type="http://schemas.openxmlformats.org/officeDocument/2006/relationships/tags" Target="../tags/tag89.xml"/><Relationship Id="rId20" Type="http://schemas.openxmlformats.org/officeDocument/2006/relationships/slide" Target="slide60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24" Type="http://schemas.openxmlformats.org/officeDocument/2006/relationships/slide" Target="slide14.xml"/><Relationship Id="rId5" Type="http://schemas.openxmlformats.org/officeDocument/2006/relationships/tags" Target="../tags/tag78.xml"/><Relationship Id="rId15" Type="http://schemas.openxmlformats.org/officeDocument/2006/relationships/tags" Target="../tags/tag88.xml"/><Relationship Id="rId23" Type="http://schemas.openxmlformats.org/officeDocument/2006/relationships/slide" Target="slide29.xml"/><Relationship Id="rId10" Type="http://schemas.openxmlformats.org/officeDocument/2006/relationships/tags" Target="../tags/tag83.xml"/><Relationship Id="rId19" Type="http://schemas.openxmlformats.org/officeDocument/2006/relationships/notesSlide" Target="../notesSlides/notesSlide22.xml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tags" Target="../tags/tag87.xml"/><Relationship Id="rId22" Type="http://schemas.openxmlformats.org/officeDocument/2006/relationships/slide" Target="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notesSlide" Target="../notesSlides/notesSlide25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slideLayout" Target="../slideLayouts/slideLayout6.xml"/><Relationship Id="rId17" Type="http://schemas.openxmlformats.org/officeDocument/2006/relationships/slide" Target="slide3.xml"/><Relationship Id="rId2" Type="http://schemas.openxmlformats.org/officeDocument/2006/relationships/tags" Target="../tags/tag92.xml"/><Relationship Id="rId16" Type="http://schemas.openxmlformats.org/officeDocument/2006/relationships/slide" Target="slide6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5" Type="http://schemas.openxmlformats.org/officeDocument/2006/relationships/tags" Target="../tags/tag95.xml"/><Relationship Id="rId15" Type="http://schemas.openxmlformats.org/officeDocument/2006/relationships/slide" Target="slide57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slide" Target="slide6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notesSlide" Target="../notesSlides/notesSlide28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slideLayout" Target="../slideLayouts/slideLayout6.xml"/><Relationship Id="rId17" Type="http://schemas.openxmlformats.org/officeDocument/2006/relationships/slide" Target="slide3.xml"/><Relationship Id="rId2" Type="http://schemas.openxmlformats.org/officeDocument/2006/relationships/tags" Target="../tags/tag103.xml"/><Relationship Id="rId16" Type="http://schemas.openxmlformats.org/officeDocument/2006/relationships/slide" Target="slide6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5" Type="http://schemas.openxmlformats.org/officeDocument/2006/relationships/slide" Target="slide57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slide" Target="slide6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25.xml"/><Relationship Id="rId21" Type="http://schemas.openxmlformats.org/officeDocument/2006/relationships/slide" Target="slide38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openxmlformats.org/officeDocument/2006/relationships/slide" Target="slide3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slide" Target="slide57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slide" Target="slide6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slide" Target="slide14.xml"/><Relationship Id="rId10" Type="http://schemas.openxmlformats.org/officeDocument/2006/relationships/tags" Target="../tags/tag32.xml"/><Relationship Id="rId19" Type="http://schemas.openxmlformats.org/officeDocument/2006/relationships/slide" Target="slide60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slide" Target="slide3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Afbeelding 7" descr="UMA29479_powerpoint_kwad2_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6488"/>
            <a:ext cx="9144000" cy="575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7"/>
          <p:cNvSpPr>
            <a:spLocks noChangeArrowheads="1"/>
          </p:cNvSpPr>
          <p:nvPr/>
        </p:nvSpPr>
        <p:spPr bwMode="auto">
          <a:xfrm>
            <a:off x="0" y="1752600"/>
            <a:ext cx="152400" cy="1981200"/>
          </a:xfrm>
          <a:prstGeom prst="rect">
            <a:avLst/>
          </a:prstGeom>
          <a:solidFill>
            <a:srgbClr val="E84E1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152400" y="1752600"/>
            <a:ext cx="8839200" cy="1981200"/>
          </a:xfrm>
          <a:prstGeom prst="rect">
            <a:avLst/>
          </a:prstGeom>
          <a:solidFill>
            <a:srgbClr val="00A2D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3317" name="Line 10"/>
          <p:cNvSpPr>
            <a:spLocks noChangeShapeType="1"/>
          </p:cNvSpPr>
          <p:nvPr/>
        </p:nvSpPr>
        <p:spPr bwMode="auto">
          <a:xfrm>
            <a:off x="8793163" y="1104900"/>
            <a:ext cx="0" cy="56769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3318" name="Text Box 11"/>
          <p:cNvSpPr txBox="1">
            <a:spLocks noChangeArrowheads="1"/>
          </p:cNvSpPr>
          <p:nvPr/>
        </p:nvSpPr>
        <p:spPr bwMode="auto">
          <a:xfrm>
            <a:off x="533399" y="1890713"/>
            <a:ext cx="8229601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normAutofit fontScale="55000" lnSpcReduction="20000"/>
          </a:bodyPr>
          <a:lstStyle>
            <a:lvl1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2pPr>
            <a:lvl3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3pPr>
            <a:lvl4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4pPr>
            <a:lvl5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r>
              <a:rPr lang="en-GB" sz="5700" b="1" dirty="0">
                <a:solidFill>
                  <a:srgbClr val="FFFFFF"/>
                </a:solidFill>
              </a:rPr>
              <a:t>Social emotion mining techniques for Facebook reaction prediction</a:t>
            </a:r>
            <a:endParaRPr lang="en-US" sz="4400" b="1" dirty="0">
              <a:solidFill>
                <a:srgbClr val="FFFFFF"/>
              </a:solidFill>
            </a:endParaRPr>
          </a:p>
        </p:txBody>
      </p:sp>
      <p:sp>
        <p:nvSpPr>
          <p:cNvPr id="13319" name="Text Box 12"/>
          <p:cNvSpPr txBox="1">
            <a:spLocks noChangeArrowheads="1"/>
          </p:cNvSpPr>
          <p:nvPr/>
        </p:nvSpPr>
        <p:spPr bwMode="auto">
          <a:xfrm>
            <a:off x="533400" y="2971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2500" lnSpcReduction="20000"/>
          </a:bodyPr>
          <a:lstStyle>
            <a:lvl1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2pPr>
            <a:lvl3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3pPr>
            <a:lvl4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4pPr>
            <a:lvl5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r>
              <a:rPr lang="nl-NL" sz="3000" dirty="0">
                <a:solidFill>
                  <a:srgbClr val="FFFFFF"/>
                </a:solidFill>
              </a:rPr>
              <a:t>Florian Krebs, Bruno G. Lubascher,</a:t>
            </a:r>
            <a:br>
              <a:rPr lang="nl-NL" sz="3000" dirty="0">
                <a:solidFill>
                  <a:srgbClr val="FFFFFF"/>
                </a:solidFill>
              </a:rPr>
            </a:br>
            <a:r>
              <a:rPr lang="nl-NL" sz="3000" dirty="0">
                <a:solidFill>
                  <a:srgbClr val="FFFFFF"/>
                </a:solidFill>
              </a:rPr>
              <a:t>Tobias Moers, Pieter Schaap</a:t>
            </a:r>
            <a:endParaRPr lang="en-US" sz="3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051734698"/>
              </p:ext>
            </p:extLst>
          </p:nvPr>
        </p:nvSpPr>
        <p:spPr/>
        <p:txBody>
          <a:bodyPr/>
          <a:lstStyle/>
          <a:p>
            <a:r>
              <a:rPr lang="de-DE" dirty="0">
                <a:ea typeface="Verdana"/>
                <a:cs typeface="Verdana"/>
              </a:rPr>
              <a:t>1. Data </a:t>
            </a:r>
            <a:r>
              <a:rPr lang="de-DE" dirty="0" err="1">
                <a:ea typeface="Verdana"/>
                <a:cs typeface="Verdana"/>
              </a:rPr>
              <a:t>contains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no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reactions</a:t>
            </a:r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3" name="Grafik 4" descr="total_post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9309" y="1876425"/>
            <a:ext cx="6546576" cy="44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1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Verdana"/>
                <a:cs typeface="Verdana"/>
              </a:rPr>
              <a:t>1. Data </a:t>
            </a:r>
            <a:r>
              <a:rPr lang="de-DE" dirty="0" err="1">
                <a:ea typeface="Verdana"/>
                <a:cs typeface="Verdana"/>
              </a:rPr>
              <a:t>contains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no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reactions</a:t>
            </a:r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3" name="Grafik 4" descr="total_post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9309" y="1876425"/>
            <a:ext cx="6546576" cy="4427389"/>
          </a:xfrm>
          <a:prstGeom prst="rect">
            <a:avLst/>
          </a:prstGeom>
        </p:spPr>
      </p:pic>
      <p:sp>
        <p:nvSpPr>
          <p:cNvPr id="8" name="Pfeil: nach unten 7"/>
          <p:cNvSpPr/>
          <p:nvPr/>
        </p:nvSpPr>
        <p:spPr bwMode="auto">
          <a:xfrm rot="1020000">
            <a:off x="3161232" y="4343400"/>
            <a:ext cx="484632" cy="978408"/>
          </a:xfrm>
          <a:prstGeom prst="downArrow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23273" y="3429000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 err="1"/>
              <a:t>Decided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use</a:t>
            </a:r>
            <a:r>
              <a:rPr lang="de-DE" sz="2400" dirty="0"/>
              <a:t> </a:t>
            </a:r>
            <a:r>
              <a:rPr lang="de-DE" sz="2400" dirty="0" err="1"/>
              <a:t>threshold</a:t>
            </a:r>
            <a:r>
              <a:rPr lang="de-DE" sz="2400" dirty="0">
                <a:ea typeface="Verdana"/>
                <a:cs typeface="Verdana"/>
              </a:rPr>
              <a:t> = 1</a:t>
            </a:r>
            <a:endParaRPr lang="de-DE" sz="2400" dirty="0">
              <a:solidFill>
                <a:schemeClr val="tx1"/>
              </a:solidFill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1377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67449323"/>
              </p:ext>
            </p:extLst>
          </p:nvPr>
        </p:nvSpPr>
        <p:spPr/>
        <p:txBody>
          <a:bodyPr/>
          <a:lstStyle/>
          <a:p>
            <a:r>
              <a:rPr lang="de-DE" dirty="0">
                <a:ea typeface="Verdana"/>
                <a:cs typeface="Verdana"/>
              </a:rPr>
              <a:t>2. </a:t>
            </a:r>
            <a:r>
              <a:rPr lang="de-DE" dirty="0" err="1">
                <a:ea typeface="Verdana"/>
                <a:cs typeface="Verdana"/>
              </a:rPr>
              <a:t>Equal</a:t>
            </a:r>
            <a:r>
              <a:rPr lang="de-DE" dirty="0">
                <a:ea typeface="Verdana"/>
                <a:cs typeface="Verdana"/>
              </a:rPr>
              <a:t> </a:t>
            </a:r>
            <a:r>
              <a:rPr lang="de-DE" dirty="0" err="1">
                <a:ea typeface="Verdana"/>
                <a:cs typeface="Verdana"/>
              </a:rPr>
              <a:t>usage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frequency</a:t>
            </a:r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7" name="Grafik 4" descr="reaction_distribu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1138" y="1801813"/>
            <a:ext cx="7979557" cy="4485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09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858766883"/>
              </p:ext>
            </p:extLst>
          </p:nvPr>
        </p:nvSpPr>
        <p:spPr/>
        <p:txBody>
          <a:bodyPr/>
          <a:lstStyle/>
          <a:p>
            <a:r>
              <a:rPr lang="de-DE" dirty="0">
                <a:ea typeface="Verdana"/>
                <a:cs typeface="Verdana"/>
              </a:rPr>
              <a:t>3. People </a:t>
            </a:r>
            <a:r>
              <a:rPr lang="de-DE" dirty="0" err="1">
                <a:ea typeface="Verdana"/>
                <a:cs typeface="Verdana"/>
              </a:rPr>
              <a:t>agree</a:t>
            </a:r>
            <a:r>
              <a:rPr lang="de-DE" dirty="0">
                <a:ea typeface="Verdana"/>
                <a:cs typeface="Verdana"/>
              </a:rPr>
              <a:t> on </a:t>
            </a:r>
            <a:r>
              <a:rPr lang="de-DE" dirty="0" err="1">
                <a:ea typeface="Verdana"/>
                <a:cs typeface="Verdana"/>
              </a:rPr>
              <a:t>their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reactions</a:t>
            </a:r>
          </a:p>
        </p:txBody>
      </p:sp>
      <p:pic>
        <p:nvPicPr>
          <p:cNvPr id="3" name="Grafik 3" descr="opinion_match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92" y="1666875"/>
            <a:ext cx="8027233" cy="452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35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hlinkClick r:id="rId19" action="ppaction://hlinksldjump"/>
            <a:extLst>
              <a:ext uri="{FF2B5EF4-FFF2-40B4-BE49-F238E27FC236}">
                <a16:creationId xmlns:a16="http://schemas.microsoft.com/office/drawing/2014/main" id="{B503CFC4-88D9-4BB5-9CB9-B88A0A326BDC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858897" y="448187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 </a:t>
            </a:r>
          </a:p>
        </p:txBody>
      </p:sp>
      <p:sp>
        <p:nvSpPr>
          <p:cNvPr id="17" name="Rechteck 16">
            <a:hlinkClick r:id="rId19" action="ppaction://hlinksldjump"/>
            <a:extLst>
              <a:ext uri="{FF2B5EF4-FFF2-40B4-BE49-F238E27FC236}">
                <a16:creationId xmlns:a16="http://schemas.microsoft.com/office/drawing/2014/main" id="{F646AB7F-F7D6-4A37-9E24-E44B6489BAC2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95288" y="448187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" name="Rechteck 15">
            <a:hlinkClick r:id="rId20" action="ppaction://hlinksldjump"/>
            <a:extLst>
              <a:ext uri="{FF2B5EF4-FFF2-40B4-BE49-F238E27FC236}">
                <a16:creationId xmlns:a16="http://schemas.microsoft.com/office/drawing/2014/main" id="{4F8E8AFE-832B-4FBE-9843-75D782B63543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858897" y="401826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Visualisation</a:t>
            </a:r>
          </a:p>
        </p:txBody>
      </p:sp>
      <p:sp>
        <p:nvSpPr>
          <p:cNvPr id="15" name="Rechteck 14">
            <a:hlinkClick r:id="rId20" action="ppaction://hlinksldjump"/>
            <a:extLst>
              <a:ext uri="{FF2B5EF4-FFF2-40B4-BE49-F238E27FC236}">
                <a16:creationId xmlns:a16="http://schemas.microsoft.com/office/drawing/2014/main" id="{8D86E88E-A1AB-43E6-A4ED-3670966C0A18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95288" y="401826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4" name="Rechteck 13">
            <a:hlinkClick r:id="rId21" action="ppaction://hlinksldjump"/>
            <a:extLst>
              <a:ext uri="{FF2B5EF4-FFF2-40B4-BE49-F238E27FC236}">
                <a16:creationId xmlns:a16="http://schemas.microsoft.com/office/drawing/2014/main" id="{F2911C65-B66F-4932-954A-53F45D9AB35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322507" y="3554653"/>
            <a:ext cx="186749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</a:p>
        </p:txBody>
      </p:sp>
      <p:sp>
        <p:nvSpPr>
          <p:cNvPr id="13" name="Rechteck 12">
            <a:hlinkClick r:id="rId21" action="ppaction://hlinksldjump"/>
            <a:extLst>
              <a:ext uri="{FF2B5EF4-FFF2-40B4-BE49-F238E27FC236}">
                <a16:creationId xmlns:a16="http://schemas.microsoft.com/office/drawing/2014/main" id="{57491464-A1F5-4DB3-ADC6-9BD8FEC87AA7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858897" y="3554653"/>
            <a:ext cx="400110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2.3</a:t>
            </a:r>
          </a:p>
        </p:txBody>
      </p:sp>
      <p:sp>
        <p:nvSpPr>
          <p:cNvPr id="12" name="Rechteck 11">
            <a:hlinkClick r:id="rId22" action="ppaction://hlinksldjump"/>
            <a:extLst>
              <a:ext uri="{FF2B5EF4-FFF2-40B4-BE49-F238E27FC236}">
                <a16:creationId xmlns:a16="http://schemas.microsoft.com/office/drawing/2014/main" id="{0C862197-4B91-47CE-A9D5-6B953A42A29A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1322507" y="3091043"/>
            <a:ext cx="186749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 Networks</a:t>
            </a:r>
          </a:p>
        </p:txBody>
      </p:sp>
      <p:sp>
        <p:nvSpPr>
          <p:cNvPr id="11" name="Rechteck 10">
            <a:hlinkClick r:id="rId22" action="ppaction://hlinksldjump"/>
            <a:extLst>
              <a:ext uri="{FF2B5EF4-FFF2-40B4-BE49-F238E27FC236}">
                <a16:creationId xmlns:a16="http://schemas.microsoft.com/office/drawing/2014/main" id="{CD560FCB-44AB-482C-9AC3-F17617A2871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858897" y="3091043"/>
            <a:ext cx="400110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2.2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9E6B94-98AF-4645-ACB6-9DE02DFD53B3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1322507" y="2627433"/>
            <a:ext cx="7426206" cy="400110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buClrTx/>
              <a:buSzTx/>
              <a:tabLst/>
            </a:pPr>
            <a:endParaRPr kumimoji="0" lang="en-US" sz="16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hteck 8">
            <a:hlinkClick r:id="rId23" action="ppaction://hlinksldjump"/>
            <a:extLst>
              <a:ext uri="{FF2B5EF4-FFF2-40B4-BE49-F238E27FC236}">
                <a16:creationId xmlns:a16="http://schemas.microsoft.com/office/drawing/2014/main" id="{FE94A660-344E-40E5-B47F-CDF4DF2A290C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1322507" y="2627433"/>
            <a:ext cx="186749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Emotion Mining</a:t>
            </a:r>
          </a:p>
        </p:txBody>
      </p:sp>
      <p:sp>
        <p:nvSpPr>
          <p:cNvPr id="8" name="Rechteck 7">
            <a:hlinkClick r:id="rId23" action="ppaction://hlinksldjump"/>
            <a:extLst>
              <a:ext uri="{FF2B5EF4-FFF2-40B4-BE49-F238E27FC236}">
                <a16:creationId xmlns:a16="http://schemas.microsoft.com/office/drawing/2014/main" id="{5DDC4E1E-B455-4055-9A95-5A8825240D0C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858897" y="2627433"/>
            <a:ext cx="400110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2.1</a:t>
            </a:r>
          </a:p>
        </p:txBody>
      </p:sp>
      <p:sp>
        <p:nvSpPr>
          <p:cNvPr id="7" name="Rechteck 6">
            <a:hlinkClick r:id="rId24" action="ppaction://hlinksldjump"/>
            <a:extLst>
              <a:ext uri="{FF2B5EF4-FFF2-40B4-BE49-F238E27FC236}">
                <a16:creationId xmlns:a16="http://schemas.microsoft.com/office/drawing/2014/main" id="{E56EB8B3-C298-45E9-A729-1C91594737E8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858897" y="216382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System</a:t>
            </a:r>
          </a:p>
        </p:txBody>
      </p:sp>
      <p:sp>
        <p:nvSpPr>
          <p:cNvPr id="6" name="Rechteck 5">
            <a:hlinkClick r:id="rId24" action="ppaction://hlinksldjump"/>
            <a:extLst>
              <a:ext uri="{FF2B5EF4-FFF2-40B4-BE49-F238E27FC236}">
                <a16:creationId xmlns:a16="http://schemas.microsoft.com/office/drawing/2014/main" id="{428E061C-D579-4F1F-AC46-6ADD07966CAD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395288" y="216382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" name="Rechteck 4">
            <a:hlinkClick r:id="rId25" action="ppaction://hlinksldjump"/>
            <a:extLst>
              <a:ext uri="{FF2B5EF4-FFF2-40B4-BE49-F238E27FC236}">
                <a16:creationId xmlns:a16="http://schemas.microsoft.com/office/drawing/2014/main" id="{4ACA782F-7FA2-4383-8606-4287D2A0E75A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858897" y="170021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4" name="Rechteck 3">
            <a:hlinkClick r:id="rId25" action="ppaction://hlinksldjump"/>
            <a:extLst>
              <a:ext uri="{FF2B5EF4-FFF2-40B4-BE49-F238E27FC236}">
                <a16:creationId xmlns:a16="http://schemas.microsoft.com/office/drawing/2014/main" id="{E210D01B-5ECB-42BA-BD1B-085FEAB86F11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395288" y="170021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3955C8-A545-4639-A13F-B0D435DE86B2}"/>
              </a:ext>
            </a:extLst>
          </p:cNvPr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63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597279108"/>
              </p:ext>
            </p:extLst>
          </p:nvPr>
        </p:nvSpPr>
        <p:spPr/>
        <p:txBody>
          <a:bodyPr/>
          <a:lstStyle/>
          <a:p>
            <a:r>
              <a:rPr lang="en-US" dirty="0"/>
              <a:t>Sentiment </a:t>
            </a:r>
            <a:r>
              <a:rPr lang="en-US" dirty="0">
                <a:ea typeface="Verdana"/>
                <a:cs typeface="Verdana"/>
              </a:rPr>
              <a:t>analysis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F47D663-0719-4A35-ADFF-8A7E11AB13F6}"/>
              </a:ext>
            </a:extLst>
          </p:cNvPr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212466780"/>
              </p:ext>
            </p:extLst>
          </p:nvPr>
        </p:nvSpPr>
        <p:spPr/>
        <p:txBody>
          <a:bodyPr/>
          <a:lstStyle/>
          <a:p>
            <a:r>
              <a:rPr lang="en-US" sz="2800" dirty="0"/>
              <a:t>Using Stanford </a:t>
            </a:r>
            <a:r>
              <a:rPr lang="en-US" sz="2800" dirty="0" err="1">
                <a:ea typeface="Verdana"/>
                <a:cs typeface="Verdana"/>
              </a:rPr>
              <a:t>CoreNLP</a:t>
            </a:r>
            <a:r>
              <a:rPr lang="en-US" sz="2800" dirty="0">
                <a:ea typeface="Verdana"/>
                <a:cs typeface="Verdana"/>
              </a:rPr>
              <a:t> to calculate sentiment for the post and comments (state of the art)</a:t>
            </a:r>
          </a:p>
          <a:p>
            <a:r>
              <a:rPr lang="en-US" sz="2800" dirty="0">
                <a:ea typeface="Verdana"/>
                <a:cs typeface="Verdana"/>
              </a:rPr>
              <a:t>Techniques: </a:t>
            </a:r>
          </a:p>
          <a:p>
            <a:pPr lvl="1"/>
            <a:r>
              <a:rPr lang="en-US" sz="2400" dirty="0">
                <a:ea typeface="Verdana"/>
                <a:cs typeface="Verdana"/>
              </a:rPr>
              <a:t>tokenize</a:t>
            </a:r>
          </a:p>
          <a:p>
            <a:pPr lvl="1"/>
            <a:r>
              <a:rPr lang="en-US" sz="2400" dirty="0">
                <a:ea typeface="Verdana"/>
                <a:cs typeface="Verdana"/>
              </a:rPr>
              <a:t>sentence-split</a:t>
            </a:r>
          </a:p>
          <a:p>
            <a:pPr lvl="1"/>
            <a:r>
              <a:rPr lang="en-US" sz="2400" dirty="0" err="1">
                <a:ea typeface="Verdana"/>
                <a:cs typeface="Verdana"/>
              </a:rPr>
              <a:t>PoS</a:t>
            </a:r>
            <a:r>
              <a:rPr lang="en-US" sz="2400" dirty="0">
                <a:ea typeface="Verdana"/>
                <a:cs typeface="Verdana"/>
              </a:rPr>
              <a:t>-tagging</a:t>
            </a:r>
          </a:p>
          <a:p>
            <a:pPr lvl="1"/>
            <a:r>
              <a:rPr lang="en-US" sz="2400" dirty="0">
                <a:ea typeface="Verdana"/>
                <a:cs typeface="Verdana"/>
              </a:rPr>
              <a:t>parse (full syntactic analysis)</a:t>
            </a:r>
          </a:p>
          <a:p>
            <a:pPr lvl="1"/>
            <a:r>
              <a:rPr lang="en-US" sz="2400" dirty="0">
                <a:ea typeface="Verdana"/>
                <a:cs typeface="Verdana"/>
              </a:rPr>
              <a:t>sentiment analysis (with negation handling)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33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Verdana"/>
                <a:cs typeface="Verdana"/>
              </a:rPr>
              <a:t>Sentiment Analysis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782376510"/>
              </p:ext>
            </p:extLst>
          </p:nvPr>
        </p:nvSpPr>
        <p:spPr/>
        <p:txBody>
          <a:bodyPr/>
          <a:lstStyle/>
          <a:p>
            <a:r>
              <a:rPr lang="en-US" sz="2400" dirty="0" err="1">
                <a:ea typeface="Verdana"/>
                <a:cs typeface="Verdana"/>
              </a:rPr>
              <a:t>CoreNLP</a:t>
            </a:r>
            <a:r>
              <a:rPr lang="en-US" sz="2400" dirty="0">
                <a:ea typeface="Verdana"/>
                <a:cs typeface="Verdana"/>
              </a:rPr>
              <a:t> calculates a sentiment for each sentence of the input</a:t>
            </a:r>
          </a:p>
          <a:p>
            <a:pPr lvl="1"/>
            <a:r>
              <a:rPr lang="en-US" sz="2000" dirty="0">
                <a:latin typeface="Verdana"/>
                <a:ea typeface="Verdana"/>
                <a:cs typeface="Verdana"/>
              </a:rPr>
              <a:t>Very negative, negative, neutral, positive, Very positive</a:t>
            </a:r>
          </a:p>
          <a:p>
            <a:r>
              <a:rPr lang="en-US" sz="2400" dirty="0">
                <a:latin typeface="Verdana"/>
                <a:ea typeface="Verdana"/>
                <a:cs typeface="Verdana"/>
              </a:rPr>
              <a:t>The sentiments are summed up and normalized by the number of the sentences</a:t>
            </a:r>
          </a:p>
          <a:p>
            <a:r>
              <a:rPr lang="en-US" sz="2400" dirty="0">
                <a:latin typeface="Verdana"/>
                <a:ea typeface="Verdana"/>
                <a:cs typeface="Verdana"/>
              </a:rPr>
              <a:t>Ranges:</a:t>
            </a:r>
          </a:p>
          <a:p>
            <a:pPr lvl="1"/>
            <a:r>
              <a:rPr lang="en-US" sz="2000" dirty="0">
                <a:latin typeface="Verdana"/>
                <a:ea typeface="Verdana"/>
                <a:cs typeface="Verdana"/>
              </a:rPr>
              <a:t>Negative: -2.0 to -0.5</a:t>
            </a:r>
          </a:p>
          <a:p>
            <a:pPr lvl="1"/>
            <a:r>
              <a:rPr lang="en-US" sz="2000" dirty="0">
                <a:latin typeface="Verdana"/>
                <a:ea typeface="Verdana"/>
                <a:cs typeface="Verdana"/>
              </a:rPr>
              <a:t>Neutral: -0.5 to 0.5</a:t>
            </a:r>
          </a:p>
          <a:p>
            <a:pPr lvl="1"/>
            <a:r>
              <a:rPr lang="en-US" sz="2000" dirty="0">
                <a:latin typeface="Verdana"/>
                <a:ea typeface="Verdana"/>
                <a:cs typeface="Verdana"/>
              </a:rPr>
              <a:t>Positive: 0.5 to 2.0</a:t>
            </a:r>
          </a:p>
          <a:p>
            <a:endParaRPr lang="en-US" sz="2400" dirty="0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21024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>
                <a:ea typeface="Verdana"/>
                <a:cs typeface="Verdana"/>
              </a:rPr>
              <a:t>Emotion Mining</a:t>
            </a:r>
          </a:p>
        </p:txBody>
      </p:sp>
      <p:pic>
        <p:nvPicPr>
          <p:cNvPr id="5" name="Grafik 5" descr="bootstrap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6055" y="1828364"/>
            <a:ext cx="7219814" cy="4103377"/>
          </a:xfrm>
          <a:prstGeom prst="rect">
            <a:avLst/>
          </a:prstGeom>
        </p:spPr>
      </p:pic>
      <p:sp>
        <p:nvSpPr>
          <p:cNvPr id="4" name="Textfeld 3"/>
          <p:cNvSpPr txBox="1"/>
          <p:nvPr>
            <p:extLst/>
          </p:nvPr>
        </p:nvSpPr>
        <p:spPr bwMode="auto">
          <a:xfrm>
            <a:off x="349250" y="6141423"/>
            <a:ext cx="8353425" cy="153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de-DE" sz="1000" b="0" dirty="0">
                <a:latin typeface="Arial" panose="020B0604020202020204" pitchFamily="34" charset="0"/>
              </a:rPr>
              <a:t>Source: </a:t>
            </a:r>
            <a:r>
              <a:rPr lang="de-DE" sz="1000" dirty="0">
                <a:latin typeface="Arial"/>
                <a:cs typeface="Arial"/>
              </a:rPr>
              <a:t>(</a:t>
            </a:r>
            <a:r>
              <a:rPr lang="de-DE" sz="1000" dirty="0" err="1">
                <a:latin typeface="Arial"/>
                <a:cs typeface="Arial"/>
              </a:rPr>
              <a:t>Canales</a:t>
            </a:r>
            <a:r>
              <a:rPr lang="de-DE" sz="1000" dirty="0">
                <a:latin typeface="Arial"/>
                <a:cs typeface="Arial"/>
              </a:rPr>
              <a:t>, </a:t>
            </a:r>
            <a:r>
              <a:rPr lang="de-DE" sz="1000" dirty="0" err="1">
                <a:latin typeface="Arial"/>
                <a:cs typeface="Arial"/>
              </a:rPr>
              <a:t>Strapparava</a:t>
            </a:r>
            <a:r>
              <a:rPr lang="de-DE" sz="1000" dirty="0">
                <a:latin typeface="Arial"/>
                <a:cs typeface="Arial"/>
              </a:rPr>
              <a:t>, </a:t>
            </a:r>
            <a:r>
              <a:rPr lang="de-DE" sz="1000" dirty="0" err="1">
                <a:latin typeface="Arial"/>
                <a:cs typeface="Arial"/>
              </a:rPr>
              <a:t>Boldrini</a:t>
            </a:r>
            <a:r>
              <a:rPr lang="de-DE" sz="1000" dirty="0">
                <a:latin typeface="Arial"/>
                <a:cs typeface="Arial"/>
              </a:rPr>
              <a:t> &amp; Martínez-Barco, 2016)</a:t>
            </a:r>
            <a:endParaRPr lang="de-DE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2EF02C9-DD95-483F-B111-FA081136A8B2}"/>
              </a:ext>
            </a:extLst>
          </p:cNvPr>
          <p:cNvSpPr/>
          <p:nvPr/>
        </p:nvSpPr>
        <p:spPr bwMode="auto">
          <a:xfrm>
            <a:off x="1295400" y="1676400"/>
            <a:ext cx="6840469" cy="2286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3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6C53F-2043-4FED-AD9B-9A315A7F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 Mining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66043-D5F8-468A-965C-E11D292A1777}"/>
              </a:ext>
            </a:extLst>
          </p:cNvPr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444418080"/>
              </p:ext>
            </p:extLst>
          </p:nvPr>
        </p:nvSpPr>
        <p:spPr/>
        <p:txBody>
          <a:bodyPr/>
          <a:lstStyle/>
          <a:p>
            <a:r>
              <a:rPr lang="en-US" dirty="0"/>
              <a:t>Data is split into sentences, tokenized and lemmatized </a:t>
            </a:r>
          </a:p>
          <a:p>
            <a:pPr lvl="1"/>
            <a:r>
              <a:rPr lang="en-US" dirty="0"/>
              <a:t>Using Stanford </a:t>
            </a:r>
            <a:r>
              <a:rPr lang="en-US" dirty="0" err="1"/>
              <a:t>CoreNLP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pre-processed data can be classified using a word-based approach with an emotion lexicon</a:t>
            </a:r>
            <a:endParaRPr lang="en-US" dirty="0"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45458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Verdana"/>
                <a:cs typeface="Verdana"/>
              </a:rPr>
              <a:t>NRC-Emotion </a:t>
            </a:r>
            <a:r>
              <a:rPr lang="de-DE" dirty="0" err="1">
                <a:ea typeface="Verdana"/>
                <a:cs typeface="Verdana"/>
              </a:rPr>
              <a:t>Lexicon</a:t>
            </a:r>
            <a:r>
              <a:rPr lang="de-DE" dirty="0">
                <a:ea typeface="Verdana"/>
                <a:cs typeface="Verdana"/>
              </a:rPr>
              <a:t> (</a:t>
            </a:r>
            <a:r>
              <a:rPr lang="de-DE" dirty="0" err="1">
                <a:ea typeface="Verdana"/>
                <a:cs typeface="Verdana"/>
              </a:rPr>
              <a:t>EmoLex</a:t>
            </a:r>
            <a:r>
              <a:rPr lang="de-DE" dirty="0">
                <a:ea typeface="Verdana"/>
                <a:cs typeface="Verdana"/>
              </a:rPr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534159372"/>
              </p:ext>
            </p:extLst>
          </p:nvPr>
        </p:nvSpPr>
        <p:spPr/>
        <p:txBody>
          <a:bodyPr/>
          <a:lstStyle/>
          <a:p>
            <a:r>
              <a:rPr lang="en-US" sz="2800" dirty="0">
                <a:latin typeface="Arial"/>
                <a:ea typeface="Verdana"/>
                <a:cs typeface="Arial"/>
              </a:rPr>
              <a:t>14,181 word-emotion associations</a:t>
            </a:r>
          </a:p>
          <a:p>
            <a:r>
              <a:rPr lang="en-US" sz="2800" dirty="0">
                <a:latin typeface="Arial"/>
                <a:ea typeface="Verdana"/>
                <a:cs typeface="Arial"/>
              </a:rPr>
              <a:t>Emotions:</a:t>
            </a:r>
            <a:endParaRPr lang="en-US" dirty="0">
              <a:latin typeface="Arial"/>
              <a:ea typeface="Verdana"/>
              <a:cs typeface="Arial"/>
            </a:endParaRPr>
          </a:p>
          <a:p>
            <a:pPr lvl="1"/>
            <a:r>
              <a:rPr lang="en-US" sz="2400" dirty="0">
                <a:latin typeface="Arial"/>
                <a:ea typeface="Verdana"/>
                <a:cs typeface="Arial"/>
              </a:rPr>
              <a:t>Anger, Anticipation, Disgust, Fear, Joy, Sadness, Surprise, Trust</a:t>
            </a:r>
          </a:p>
          <a:p>
            <a:r>
              <a:rPr lang="en-US" dirty="0">
                <a:latin typeface="Arial"/>
                <a:ea typeface="Verdana"/>
                <a:cs typeface="Arial"/>
              </a:rPr>
              <a:t>Lexicon-entry</a:t>
            </a:r>
          </a:p>
          <a:p>
            <a:pPr lvl="1"/>
            <a:r>
              <a:rPr lang="en-US" sz="2400" dirty="0">
                <a:latin typeface="Arial"/>
                <a:ea typeface="Verdana"/>
                <a:cs typeface="Arial"/>
              </a:rPr>
              <a:t>"abuse": [1, 0, 1, 1, 0, 1, 0, 0]</a:t>
            </a:r>
          </a:p>
          <a:p>
            <a:pPr lvl="1"/>
            <a:r>
              <a:rPr lang="en-US" sz="2400" dirty="0">
                <a:latin typeface="Arial"/>
                <a:ea typeface="Verdana"/>
                <a:cs typeface="Arial"/>
              </a:rPr>
              <a:t>"shopping": [0, 1, 0, 0, 1, 0, 1, 1]</a:t>
            </a:r>
            <a:endParaRPr lang="en-US" sz="2800" dirty="0">
              <a:latin typeface="Arial"/>
              <a:ea typeface="Verdana"/>
              <a:cs typeface="Arial"/>
            </a:endParaRPr>
          </a:p>
          <a:p>
            <a:pPr marL="57150" indent="0">
              <a:buNone/>
            </a:pPr>
            <a:endParaRPr lang="en-US" sz="2800" dirty="0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9344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hlinkClick r:id="rId12" action="ppaction://hlinksldjump"/>
            <a:extLst>
              <a:ext uri="{FF2B5EF4-FFF2-40B4-BE49-F238E27FC236}">
                <a16:creationId xmlns:a16="http://schemas.microsoft.com/office/drawing/2014/main" id="{169C8C1A-53ED-4E01-9DFA-E9459F162503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858897" y="309104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 </a:t>
            </a:r>
          </a:p>
        </p:txBody>
      </p:sp>
      <p:sp>
        <p:nvSpPr>
          <p:cNvPr id="10" name="Rechteck 9">
            <a:hlinkClick r:id="rId12" action="ppaction://hlinksldjump"/>
            <a:extLst>
              <a:ext uri="{FF2B5EF4-FFF2-40B4-BE49-F238E27FC236}">
                <a16:creationId xmlns:a16="http://schemas.microsoft.com/office/drawing/2014/main" id="{C5B4A7D5-3AA5-4845-8B70-B95165D89358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95288" y="309104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" name="Rechteck 8">
            <a:hlinkClick r:id="rId13" action="ppaction://hlinksldjump"/>
            <a:extLst>
              <a:ext uri="{FF2B5EF4-FFF2-40B4-BE49-F238E27FC236}">
                <a16:creationId xmlns:a16="http://schemas.microsoft.com/office/drawing/2014/main" id="{7366AC53-E82B-4AF0-933D-D46337DD9AD8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858897" y="262743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Visualisation</a:t>
            </a:r>
          </a:p>
        </p:txBody>
      </p:sp>
      <p:sp>
        <p:nvSpPr>
          <p:cNvPr id="8" name="Rechteck 7">
            <a:hlinkClick r:id="rId13" action="ppaction://hlinksldjump"/>
            <a:extLst>
              <a:ext uri="{FF2B5EF4-FFF2-40B4-BE49-F238E27FC236}">
                <a16:creationId xmlns:a16="http://schemas.microsoft.com/office/drawing/2014/main" id="{509DE80B-7150-49F5-A3B5-7762579A1EE1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95288" y="262743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" name="Rechteck 6">
            <a:hlinkClick r:id="rId14" action="ppaction://hlinksldjump"/>
            <a:extLst>
              <a:ext uri="{FF2B5EF4-FFF2-40B4-BE49-F238E27FC236}">
                <a16:creationId xmlns:a16="http://schemas.microsoft.com/office/drawing/2014/main" id="{A326C02D-DE66-40D5-965B-0710387389C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858897" y="216382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System</a:t>
            </a:r>
          </a:p>
        </p:txBody>
      </p:sp>
      <p:sp>
        <p:nvSpPr>
          <p:cNvPr id="6" name="Rechteck 5">
            <a:hlinkClick r:id="rId14" action="ppaction://hlinksldjump"/>
            <a:extLst>
              <a:ext uri="{FF2B5EF4-FFF2-40B4-BE49-F238E27FC236}">
                <a16:creationId xmlns:a16="http://schemas.microsoft.com/office/drawing/2014/main" id="{A5C70C19-25FC-4084-9DAF-1C109D6183D0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95288" y="216382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" name="Rechteck 4">
            <a:hlinkClick r:id="rId15" action="ppaction://hlinksldjump"/>
            <a:extLst>
              <a:ext uri="{FF2B5EF4-FFF2-40B4-BE49-F238E27FC236}">
                <a16:creationId xmlns:a16="http://schemas.microsoft.com/office/drawing/2014/main" id="{0887F81D-37E6-42A1-A366-1D5A7A88516E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858897" y="170021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4" name="Rechteck 3">
            <a:hlinkClick r:id="rId15" action="ppaction://hlinksldjump"/>
            <a:extLst>
              <a:ext uri="{FF2B5EF4-FFF2-40B4-BE49-F238E27FC236}">
                <a16:creationId xmlns:a16="http://schemas.microsoft.com/office/drawing/2014/main" id="{6F2E8312-3991-4882-8ADD-345CA4E48D5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95288" y="170021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6C446D1-1985-463A-A982-C2A3BC9C36C7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5415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03027-2269-46E2-875E-D3B3C773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</a:t>
            </a:r>
            <a:r>
              <a:rPr lang="en-US" dirty="0" err="1"/>
              <a:t>EmoLex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DAA2B1-E534-406D-AF0C-94A1370DDCE7}"/>
              </a:ext>
            </a:extLst>
          </p:cNvPr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560975084"/>
              </p:ext>
            </p:extLst>
          </p:nvPr>
        </p:nvSpPr>
        <p:spPr/>
        <p:txBody>
          <a:bodyPr/>
          <a:lstStyle/>
          <a:p>
            <a:r>
              <a:rPr lang="en-US" dirty="0"/>
              <a:t>Using WordNet synonyms to enhance the NRC-Emotion Lexicon.</a:t>
            </a:r>
          </a:p>
          <a:p>
            <a:pPr lvl="1"/>
            <a:r>
              <a:rPr lang="en-US" sz="2400" dirty="0">
                <a:ea typeface="Verdana"/>
                <a:cs typeface="Verdana"/>
              </a:rPr>
              <a:t>Size increased from 14,181 to 31,485</a:t>
            </a:r>
            <a:endParaRPr lang="en-US" dirty="0">
              <a:ea typeface="Verdana"/>
              <a:cs typeface="Verdana"/>
            </a:endParaRPr>
          </a:p>
          <a:p>
            <a:pPr lvl="1"/>
            <a:endParaRPr lang="en-US" sz="2400" dirty="0"/>
          </a:p>
          <a:p>
            <a:r>
              <a:rPr lang="en-US" dirty="0"/>
              <a:t>Find synonyms with WordNet</a:t>
            </a:r>
            <a:endParaRPr lang="en-US" dirty="0">
              <a:ea typeface="Verdana"/>
              <a:cs typeface="Verdana"/>
            </a:endParaRPr>
          </a:p>
          <a:p>
            <a:endParaRPr lang="en-US" dirty="0"/>
          </a:p>
          <a:p>
            <a:r>
              <a:rPr lang="en-US" dirty="0"/>
              <a:t>Give them the same emotion vector and save in </a:t>
            </a:r>
            <a:r>
              <a:rPr lang="en-US" dirty="0" err="1"/>
              <a:t>EmoLex</a:t>
            </a:r>
            <a:endParaRPr lang="en-US" dirty="0"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80401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9C465-FC44-4688-A1CC-5D9DB08A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Word-based classifier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AFE9C6-14BA-41F9-A91E-46518D81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Find all emotion words and their emotion vectors of a sentence</a:t>
            </a:r>
          </a:p>
          <a:p>
            <a:pPr marL="514350" indent="-514350">
              <a:buAutoNum type="arabicPeriod"/>
            </a:pPr>
            <a:r>
              <a:rPr lang="en-US" dirty="0"/>
              <a:t>Use negation handling to correct the emotion vectors </a:t>
            </a:r>
          </a:p>
          <a:p>
            <a:pPr marL="514350" indent="-514350">
              <a:buAutoNum type="arabicPeriod"/>
            </a:pPr>
            <a:r>
              <a:rPr lang="en-US" dirty="0"/>
              <a:t>Sum up the corrected emotion vectors to get the final emotion score for this sentence</a:t>
            </a:r>
          </a:p>
        </p:txBody>
      </p:sp>
    </p:spTree>
    <p:extLst>
      <p:ext uri="{BB962C8B-B14F-4D97-AF65-F5344CB8AC3E}">
        <p14:creationId xmlns:p14="http://schemas.microsoft.com/office/powerpoint/2010/main" val="1231124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9C465-FC44-4688-A1CC-5D9DB08A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 handling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CA6B624-8B38-4D4C-A51D-929FD614C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created a mapping between an emotion and the negated emotion vector</a:t>
            </a:r>
          </a:p>
          <a:p>
            <a:pPr lvl="1"/>
            <a:r>
              <a:rPr lang="en-US" sz="2000" dirty="0"/>
              <a:t>E.g. anger: [1,0,0,0,0,0,0,0] is mapped to negated anger: [0,0,0,0,1,0,0,0] (Joy)</a:t>
            </a:r>
          </a:p>
          <a:p>
            <a:r>
              <a:rPr lang="en-US" sz="2400" dirty="0"/>
              <a:t>Negation list:</a:t>
            </a:r>
          </a:p>
          <a:p>
            <a:pPr lvl="1"/>
            <a:r>
              <a:rPr lang="en-US" sz="2000" b="1" dirty="0"/>
              <a:t>Negations</a:t>
            </a:r>
            <a:r>
              <a:rPr lang="en-US" sz="2000" dirty="0"/>
              <a:t>: ["no", "not", "rather", "wont", "never", "none", "nobody", "nothing", "neither", "nor", "nowhere", "cannot", "without", "</a:t>
            </a:r>
            <a:r>
              <a:rPr lang="en-US" sz="2000" dirty="0" err="1"/>
              <a:t>n't</a:t>
            </a:r>
            <a:r>
              <a:rPr lang="en-US" sz="2000" dirty="0"/>
              <a:t>"]</a:t>
            </a:r>
          </a:p>
          <a:p>
            <a:pPr lvl="1"/>
            <a:r>
              <a:rPr lang="fr-FR" sz="2000" b="1" dirty="0" err="1"/>
              <a:t>Prefixes</a:t>
            </a:r>
            <a:r>
              <a:rPr lang="fr-FR" sz="2000" dirty="0"/>
              <a:t>: ["a", "de", "dis", "il", "</a:t>
            </a:r>
            <a:r>
              <a:rPr lang="fr-FR" sz="2000" dirty="0" err="1"/>
              <a:t>im</a:t>
            </a:r>
            <a:r>
              <a:rPr lang="fr-FR" sz="2000" dirty="0"/>
              <a:t>", "in", "</a:t>
            </a:r>
            <a:r>
              <a:rPr lang="fr-FR" sz="2000" dirty="0" err="1"/>
              <a:t>ir</a:t>
            </a:r>
            <a:r>
              <a:rPr lang="fr-FR" sz="2000" dirty="0"/>
              <a:t>", "mis", "non", "un"]</a:t>
            </a:r>
          </a:p>
          <a:p>
            <a:pPr lvl="1"/>
            <a:r>
              <a:rPr lang="en-US" sz="2000" b="1" dirty="0" err="1"/>
              <a:t>Sufixes</a:t>
            </a:r>
            <a:r>
              <a:rPr lang="en-US" sz="2000" dirty="0"/>
              <a:t>: ["less"]</a:t>
            </a:r>
          </a:p>
        </p:txBody>
      </p:sp>
    </p:spTree>
    <p:extLst>
      <p:ext uri="{BB962C8B-B14F-4D97-AF65-F5344CB8AC3E}">
        <p14:creationId xmlns:p14="http://schemas.microsoft.com/office/powerpoint/2010/main" val="2636064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1AD94-4EEE-403D-BF65-4C5D21E8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 handling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615042-389A-4224-BD32-E354D1D0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Two rules: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Negation word is directly followed by an emotion word.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Using POS-Tags: a negation word is followed by one or more adverbs/past particle verbs (RB/VBN) and a following emotion word. Example: (“do not really </a:t>
            </a:r>
            <a:r>
              <a:rPr lang="en-US" sz="2400" dirty="0" err="1"/>
              <a:t>really</a:t>
            </a:r>
            <a:r>
              <a:rPr lang="en-US" sz="2400" dirty="0"/>
              <a:t> love”)</a:t>
            </a:r>
          </a:p>
          <a:p>
            <a:pPr marL="571500" indent="-514350"/>
            <a:r>
              <a:rPr lang="en-US" sz="2800" dirty="0"/>
              <a:t>Afterwards: Sum up the new emotion vectors to get the final sentence emotions.</a:t>
            </a:r>
          </a:p>
        </p:txBody>
      </p:sp>
    </p:spTree>
    <p:extLst>
      <p:ext uri="{BB962C8B-B14F-4D97-AF65-F5344CB8AC3E}">
        <p14:creationId xmlns:p14="http://schemas.microsoft.com/office/powerpoint/2010/main" val="2900980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>
                <a:ea typeface="Verdana"/>
                <a:cs typeface="Verdana"/>
              </a:rPr>
              <a:t>Emotion Mining</a:t>
            </a:r>
          </a:p>
        </p:txBody>
      </p:sp>
      <p:pic>
        <p:nvPicPr>
          <p:cNvPr id="5" name="Grafik 5" descr="bootstrap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6055" y="1828364"/>
            <a:ext cx="7219814" cy="4103377"/>
          </a:xfrm>
          <a:prstGeom prst="rect">
            <a:avLst/>
          </a:prstGeom>
        </p:spPr>
      </p:pic>
      <p:sp>
        <p:nvSpPr>
          <p:cNvPr id="4" name="Textfeld 3"/>
          <p:cNvSpPr txBox="1"/>
          <p:nvPr>
            <p:extLst/>
          </p:nvPr>
        </p:nvSpPr>
        <p:spPr bwMode="auto">
          <a:xfrm>
            <a:off x="349250" y="6141423"/>
            <a:ext cx="8353425" cy="153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de-DE" sz="1000" b="0" dirty="0">
                <a:latin typeface="Arial" panose="020B0604020202020204" pitchFamily="34" charset="0"/>
              </a:rPr>
              <a:t>Source: </a:t>
            </a:r>
            <a:r>
              <a:rPr lang="de-DE" sz="1000" dirty="0">
                <a:latin typeface="Arial"/>
                <a:cs typeface="Arial"/>
              </a:rPr>
              <a:t>(</a:t>
            </a:r>
            <a:r>
              <a:rPr lang="de-DE" sz="1000" dirty="0" err="1">
                <a:latin typeface="Arial"/>
                <a:cs typeface="Arial"/>
              </a:rPr>
              <a:t>Canales</a:t>
            </a:r>
            <a:r>
              <a:rPr lang="de-DE" sz="1000" dirty="0">
                <a:latin typeface="Arial"/>
                <a:cs typeface="Arial"/>
              </a:rPr>
              <a:t>, </a:t>
            </a:r>
            <a:r>
              <a:rPr lang="de-DE" sz="1000" dirty="0" err="1">
                <a:latin typeface="Arial"/>
                <a:cs typeface="Arial"/>
              </a:rPr>
              <a:t>Strapparava</a:t>
            </a:r>
            <a:r>
              <a:rPr lang="de-DE" sz="1000" dirty="0">
                <a:latin typeface="Arial"/>
                <a:cs typeface="Arial"/>
              </a:rPr>
              <a:t>, </a:t>
            </a:r>
            <a:r>
              <a:rPr lang="de-DE" sz="1000" dirty="0" err="1">
                <a:latin typeface="Arial"/>
                <a:cs typeface="Arial"/>
              </a:rPr>
              <a:t>Boldrini</a:t>
            </a:r>
            <a:r>
              <a:rPr lang="de-DE" sz="1000" dirty="0">
                <a:latin typeface="Arial"/>
                <a:cs typeface="Arial"/>
              </a:rPr>
              <a:t> &amp; Martínez-Barco, 2016)</a:t>
            </a:r>
            <a:endParaRPr lang="de-DE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2EF02C9-DD95-483F-B111-FA081136A8B2}"/>
              </a:ext>
            </a:extLst>
          </p:cNvPr>
          <p:cNvSpPr/>
          <p:nvPr/>
        </p:nvSpPr>
        <p:spPr bwMode="auto">
          <a:xfrm>
            <a:off x="927404" y="3855423"/>
            <a:ext cx="6840469" cy="2286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29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6BBDF-3E5E-468B-B581-D8E297BB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Similarity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4E7789-D9F7-4913-A792-E2C0E6CF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Calculating sentence similarities:</a:t>
            </a:r>
          </a:p>
          <a:p>
            <a:pPr lvl="1"/>
            <a:r>
              <a:rPr lang="en-US" dirty="0"/>
              <a:t> Annotate non-annotated sentences that are similar (&gt;0.8 similarity) with the same emotion vector</a:t>
            </a:r>
          </a:p>
          <a:p>
            <a:r>
              <a:rPr lang="en-US" dirty="0"/>
              <a:t>Example (using Word2Vec):</a:t>
            </a:r>
          </a:p>
          <a:p>
            <a:pPr lvl="1"/>
            <a:r>
              <a:rPr lang="en-US" dirty="0"/>
              <a:t>Sentence 1: “I really love your car.”</a:t>
            </a:r>
          </a:p>
          <a:p>
            <a:pPr lvl="1"/>
            <a:r>
              <a:rPr lang="en-US" dirty="0"/>
              <a:t>Sentence 2: I really hate your car.”</a:t>
            </a:r>
          </a:p>
          <a:p>
            <a:pPr lvl="1"/>
            <a:r>
              <a:rPr lang="en-US" dirty="0"/>
              <a:t>Average vector similarity: 0.9269</a:t>
            </a:r>
          </a:p>
        </p:txBody>
      </p:sp>
      <p:sp>
        <p:nvSpPr>
          <p:cNvPr id="4" name="Minuszeichen 3">
            <a:extLst>
              <a:ext uri="{FF2B5EF4-FFF2-40B4-BE49-F238E27FC236}">
                <a16:creationId xmlns:a16="http://schemas.microsoft.com/office/drawing/2014/main" id="{3F9A12F2-F38F-43C4-B55D-3E34B8B6CAD3}"/>
              </a:ext>
            </a:extLst>
          </p:cNvPr>
          <p:cNvSpPr/>
          <p:nvPr/>
        </p:nvSpPr>
        <p:spPr bwMode="auto">
          <a:xfrm rot="-720000">
            <a:off x="-1172362" y="2729762"/>
            <a:ext cx="10810184" cy="2541476"/>
          </a:xfrm>
          <a:prstGeom prst="mathMinus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5" name="Minuszeichen 4">
            <a:extLst>
              <a:ext uri="{FF2B5EF4-FFF2-40B4-BE49-F238E27FC236}">
                <a16:creationId xmlns:a16="http://schemas.microsoft.com/office/drawing/2014/main" id="{63FA84D7-47E0-4C10-994E-C5EB48CE1950}"/>
              </a:ext>
            </a:extLst>
          </p:cNvPr>
          <p:cNvSpPr/>
          <p:nvPr/>
        </p:nvSpPr>
        <p:spPr bwMode="auto">
          <a:xfrm rot="641145">
            <a:off x="-1167553" y="2656588"/>
            <a:ext cx="10810184" cy="2541480"/>
          </a:xfrm>
          <a:prstGeom prst="mathMinus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6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>
                <a:ea typeface="Verdana"/>
                <a:cs typeface="Verdana"/>
              </a:rPr>
              <a:t>Emotion Mining</a:t>
            </a:r>
          </a:p>
        </p:txBody>
      </p:sp>
      <p:pic>
        <p:nvPicPr>
          <p:cNvPr id="5" name="Grafik 5" descr="bootstrap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6055" y="1828364"/>
            <a:ext cx="7219814" cy="4103377"/>
          </a:xfrm>
          <a:prstGeom prst="rect">
            <a:avLst/>
          </a:prstGeom>
        </p:spPr>
      </p:pic>
      <p:sp>
        <p:nvSpPr>
          <p:cNvPr id="4" name="Textfeld 3"/>
          <p:cNvSpPr txBox="1"/>
          <p:nvPr>
            <p:extLst/>
          </p:nvPr>
        </p:nvSpPr>
        <p:spPr bwMode="auto">
          <a:xfrm>
            <a:off x="349250" y="6141423"/>
            <a:ext cx="8353425" cy="153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de-DE" sz="1000" b="0" dirty="0">
                <a:latin typeface="Arial" panose="020B0604020202020204" pitchFamily="34" charset="0"/>
              </a:rPr>
              <a:t>Source: </a:t>
            </a:r>
            <a:r>
              <a:rPr lang="de-DE" sz="1000" dirty="0">
                <a:latin typeface="Arial"/>
                <a:cs typeface="Arial"/>
              </a:rPr>
              <a:t>(</a:t>
            </a:r>
            <a:r>
              <a:rPr lang="de-DE" sz="1000" dirty="0" err="1">
                <a:latin typeface="Arial"/>
                <a:cs typeface="Arial"/>
              </a:rPr>
              <a:t>Canales</a:t>
            </a:r>
            <a:r>
              <a:rPr lang="de-DE" sz="1000" dirty="0">
                <a:latin typeface="Arial"/>
                <a:cs typeface="Arial"/>
              </a:rPr>
              <a:t>, </a:t>
            </a:r>
            <a:r>
              <a:rPr lang="de-DE" sz="1000" dirty="0" err="1">
                <a:latin typeface="Arial"/>
                <a:cs typeface="Arial"/>
              </a:rPr>
              <a:t>Strapparava</a:t>
            </a:r>
            <a:r>
              <a:rPr lang="de-DE" sz="1000" dirty="0">
                <a:latin typeface="Arial"/>
                <a:cs typeface="Arial"/>
              </a:rPr>
              <a:t>, </a:t>
            </a:r>
            <a:r>
              <a:rPr lang="de-DE" sz="1000" dirty="0" err="1">
                <a:latin typeface="Arial"/>
                <a:cs typeface="Arial"/>
              </a:rPr>
              <a:t>Boldrini</a:t>
            </a:r>
            <a:r>
              <a:rPr lang="de-DE" sz="1000" dirty="0">
                <a:latin typeface="Arial"/>
                <a:cs typeface="Arial"/>
              </a:rPr>
              <a:t> &amp; Martínez-Barco, 2016)</a:t>
            </a:r>
            <a:endParaRPr lang="de-DE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2EF02C9-DD95-483F-B111-FA081136A8B2}"/>
              </a:ext>
            </a:extLst>
          </p:cNvPr>
          <p:cNvSpPr/>
          <p:nvPr/>
        </p:nvSpPr>
        <p:spPr bwMode="auto">
          <a:xfrm>
            <a:off x="927404" y="3855423"/>
            <a:ext cx="6840469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Using a one versus rest classifier with a linear SVM (multilabel) to annotate</a:t>
            </a:r>
          </a:p>
          <a:p>
            <a:r>
              <a:rPr lang="en-US" dirty="0"/>
              <a:t>the non-annotated sentences.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55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53F6B-1B56-4C54-B6EE-7339FD9A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255EBE-6A26-490A-B4FB-2392D8EBA397}"/>
              </a:ext>
            </a:extLst>
          </p:cNvPr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03621468"/>
              </p:ext>
            </p:extLst>
          </p:nvPr>
        </p:nvSpPr>
        <p:spPr/>
        <p:txBody>
          <a:bodyPr/>
          <a:lstStyle/>
          <a:p>
            <a:r>
              <a:rPr lang="en-US" dirty="0"/>
              <a:t>Use a linear SVM (with TF-IDF) and train it with the annotated sentences</a:t>
            </a:r>
            <a:r>
              <a:rPr lang="en-US" dirty="0">
                <a:ea typeface="Verdana"/>
                <a:cs typeface="Verdana"/>
              </a:rPr>
              <a:t>.</a:t>
            </a:r>
            <a:endParaRPr lang="de-DE" dirty="0"/>
          </a:p>
          <a:p>
            <a:endParaRPr lang="en-US" dirty="0">
              <a:ea typeface="Verdana"/>
              <a:cs typeface="Verdana"/>
            </a:endParaRPr>
          </a:p>
          <a:p>
            <a:r>
              <a:rPr lang="en-US" dirty="0"/>
              <a:t>Using only the annotated sentences with a 95%-5% split for training and evaluating, we were able to achieve 93% average precision-recall.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02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C01E5-E826-4CE8-813F-53C0F125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 Mining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47203E-65F3-437C-B2EC-B14F5EF2D218}"/>
              </a:ext>
            </a:extLst>
          </p:cNvPr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834143249"/>
              </p:ext>
            </p:extLst>
          </p:nvPr>
        </p:nvSpPr>
        <p:spPr/>
        <p:txBody>
          <a:bodyPr/>
          <a:lstStyle/>
          <a:p>
            <a:r>
              <a:rPr lang="en-US" dirty="0">
                <a:ea typeface="Verdana"/>
                <a:cs typeface="Verdana"/>
              </a:rPr>
              <a:t>The SVM was able to detect the emotions of the non-annotated sentences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Finally, the emotions to the Facebook posts of the dataset were able to be determined by summing up the sentence emotions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471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hlinkClick r:id="rId19" action="ppaction://hlinksldjump"/>
            <a:extLst>
              <a:ext uri="{FF2B5EF4-FFF2-40B4-BE49-F238E27FC236}">
                <a16:creationId xmlns:a16="http://schemas.microsoft.com/office/drawing/2014/main" id="{395653FB-E57A-4A11-B30F-DEAD447F267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858897" y="448187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 </a:t>
            </a:r>
          </a:p>
        </p:txBody>
      </p:sp>
      <p:sp>
        <p:nvSpPr>
          <p:cNvPr id="17" name="Rechteck 16">
            <a:hlinkClick r:id="rId19" action="ppaction://hlinksldjump"/>
            <a:extLst>
              <a:ext uri="{FF2B5EF4-FFF2-40B4-BE49-F238E27FC236}">
                <a16:creationId xmlns:a16="http://schemas.microsoft.com/office/drawing/2014/main" id="{B5827AB3-1E64-481C-B559-6D8EDA4DE437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95288" y="448187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" name="Rechteck 15">
            <a:hlinkClick r:id="rId20" action="ppaction://hlinksldjump"/>
            <a:extLst>
              <a:ext uri="{FF2B5EF4-FFF2-40B4-BE49-F238E27FC236}">
                <a16:creationId xmlns:a16="http://schemas.microsoft.com/office/drawing/2014/main" id="{7840E1C6-8C55-471F-8F59-39A214DBC20A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858897" y="401826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Visualisation</a:t>
            </a:r>
          </a:p>
        </p:txBody>
      </p:sp>
      <p:sp>
        <p:nvSpPr>
          <p:cNvPr id="15" name="Rechteck 14">
            <a:hlinkClick r:id="rId20" action="ppaction://hlinksldjump"/>
            <a:extLst>
              <a:ext uri="{FF2B5EF4-FFF2-40B4-BE49-F238E27FC236}">
                <a16:creationId xmlns:a16="http://schemas.microsoft.com/office/drawing/2014/main" id="{C5738ECC-087A-4C6C-9664-D85E9C83D0F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95288" y="401826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4" name="Rechteck 13">
            <a:hlinkClick r:id="rId21" action="ppaction://hlinksldjump"/>
            <a:extLst>
              <a:ext uri="{FF2B5EF4-FFF2-40B4-BE49-F238E27FC236}">
                <a16:creationId xmlns:a16="http://schemas.microsoft.com/office/drawing/2014/main" id="{0A491C3B-FA5A-416E-B032-EAA4AFD9A8C8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322507" y="3554653"/>
            <a:ext cx="186749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</a:p>
        </p:txBody>
      </p:sp>
      <p:sp>
        <p:nvSpPr>
          <p:cNvPr id="13" name="Rechteck 12">
            <a:hlinkClick r:id="rId21" action="ppaction://hlinksldjump"/>
            <a:extLst>
              <a:ext uri="{FF2B5EF4-FFF2-40B4-BE49-F238E27FC236}">
                <a16:creationId xmlns:a16="http://schemas.microsoft.com/office/drawing/2014/main" id="{43D64870-A3B8-4641-BC92-651780D98BCB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858897" y="3554653"/>
            <a:ext cx="400110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7FAB38C-7F58-4D77-8480-47FA4CA0F930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1322507" y="3091043"/>
            <a:ext cx="7426206" cy="400110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buClrTx/>
              <a:buSzTx/>
              <a:tabLst/>
            </a:pPr>
            <a:endParaRPr kumimoji="0" lang="en-US" sz="16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hteck 10">
            <a:hlinkClick r:id="rId22" action="ppaction://hlinksldjump"/>
            <a:extLst>
              <a:ext uri="{FF2B5EF4-FFF2-40B4-BE49-F238E27FC236}">
                <a16:creationId xmlns:a16="http://schemas.microsoft.com/office/drawing/2014/main" id="{F0086C3C-C944-4243-AC26-E6342ADD81E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322507" y="3091043"/>
            <a:ext cx="186749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 Networks</a:t>
            </a:r>
          </a:p>
        </p:txBody>
      </p:sp>
      <p:sp>
        <p:nvSpPr>
          <p:cNvPr id="10" name="Rechteck 9">
            <a:hlinkClick r:id="rId22" action="ppaction://hlinksldjump"/>
            <a:extLst>
              <a:ext uri="{FF2B5EF4-FFF2-40B4-BE49-F238E27FC236}">
                <a16:creationId xmlns:a16="http://schemas.microsoft.com/office/drawing/2014/main" id="{4E0B4A77-92CE-4D9C-8FB4-92D8680CB424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858897" y="3091043"/>
            <a:ext cx="400110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2.2</a:t>
            </a:r>
          </a:p>
        </p:txBody>
      </p:sp>
      <p:sp>
        <p:nvSpPr>
          <p:cNvPr id="9" name="Rechteck 8">
            <a:hlinkClick r:id="rId23" action="ppaction://hlinksldjump"/>
            <a:extLst>
              <a:ext uri="{FF2B5EF4-FFF2-40B4-BE49-F238E27FC236}">
                <a16:creationId xmlns:a16="http://schemas.microsoft.com/office/drawing/2014/main" id="{F28CF001-7D79-453A-8257-616CEB57A4F2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1322507" y="2627433"/>
            <a:ext cx="186749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Emotion Mining</a:t>
            </a:r>
          </a:p>
        </p:txBody>
      </p:sp>
      <p:sp>
        <p:nvSpPr>
          <p:cNvPr id="8" name="Rechteck 7">
            <a:hlinkClick r:id="rId23" action="ppaction://hlinksldjump"/>
            <a:extLst>
              <a:ext uri="{FF2B5EF4-FFF2-40B4-BE49-F238E27FC236}">
                <a16:creationId xmlns:a16="http://schemas.microsoft.com/office/drawing/2014/main" id="{FA9A14F8-5B83-4F4E-86E4-29E288887236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858897" y="2627433"/>
            <a:ext cx="400110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2.1</a:t>
            </a:r>
          </a:p>
        </p:txBody>
      </p:sp>
      <p:sp>
        <p:nvSpPr>
          <p:cNvPr id="7" name="Rechteck 6">
            <a:hlinkClick r:id="rId24" action="ppaction://hlinksldjump"/>
            <a:extLst>
              <a:ext uri="{FF2B5EF4-FFF2-40B4-BE49-F238E27FC236}">
                <a16:creationId xmlns:a16="http://schemas.microsoft.com/office/drawing/2014/main" id="{4954A4AB-56EE-4347-A635-0D861212ED97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858897" y="216382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System</a:t>
            </a:r>
          </a:p>
        </p:txBody>
      </p:sp>
      <p:sp>
        <p:nvSpPr>
          <p:cNvPr id="6" name="Rechteck 5">
            <a:hlinkClick r:id="rId24" action="ppaction://hlinksldjump"/>
            <a:extLst>
              <a:ext uri="{FF2B5EF4-FFF2-40B4-BE49-F238E27FC236}">
                <a16:creationId xmlns:a16="http://schemas.microsoft.com/office/drawing/2014/main" id="{F8D08E15-4F60-4884-B69F-D33A9271780E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395288" y="216382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" name="Rechteck 4">
            <a:hlinkClick r:id="rId25" action="ppaction://hlinksldjump"/>
            <a:extLst>
              <a:ext uri="{FF2B5EF4-FFF2-40B4-BE49-F238E27FC236}">
                <a16:creationId xmlns:a16="http://schemas.microsoft.com/office/drawing/2014/main" id="{F5053F43-4550-4C2B-8B42-522F1DA898CD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858897" y="170021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4" name="Rechteck 3">
            <a:hlinkClick r:id="rId25" action="ppaction://hlinksldjump"/>
            <a:extLst>
              <a:ext uri="{FF2B5EF4-FFF2-40B4-BE49-F238E27FC236}">
                <a16:creationId xmlns:a16="http://schemas.microsoft.com/office/drawing/2014/main" id="{C6E693DE-CB29-4163-9BD9-E2A85E18A97E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395288" y="170021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6F8280-F9BD-4642-884C-335CB91943CA}"/>
              </a:ext>
            </a:extLst>
          </p:cNvPr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987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hlinkClick r:id="rId13" action="ppaction://hlinksldjump"/>
            <a:extLst>
              <a:ext uri="{FF2B5EF4-FFF2-40B4-BE49-F238E27FC236}">
                <a16:creationId xmlns:a16="http://schemas.microsoft.com/office/drawing/2014/main" id="{C8E51A45-E050-4686-AE87-63CAB341079C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858897" y="309104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 </a:t>
            </a:r>
          </a:p>
        </p:txBody>
      </p:sp>
      <p:sp>
        <p:nvSpPr>
          <p:cNvPr id="11" name="Rechteck 10">
            <a:hlinkClick r:id="rId13" action="ppaction://hlinksldjump"/>
            <a:extLst>
              <a:ext uri="{FF2B5EF4-FFF2-40B4-BE49-F238E27FC236}">
                <a16:creationId xmlns:a16="http://schemas.microsoft.com/office/drawing/2014/main" id="{831A85F8-DFB0-4A44-8781-393D28DA7C37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95288" y="309104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0" name="Rechteck 9">
            <a:hlinkClick r:id="rId14" action="ppaction://hlinksldjump"/>
            <a:extLst>
              <a:ext uri="{FF2B5EF4-FFF2-40B4-BE49-F238E27FC236}">
                <a16:creationId xmlns:a16="http://schemas.microsoft.com/office/drawing/2014/main" id="{10C8BDA8-A0DF-463D-9FB1-A625FF173080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858897" y="262743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Visualisation</a:t>
            </a:r>
          </a:p>
        </p:txBody>
      </p:sp>
      <p:sp>
        <p:nvSpPr>
          <p:cNvPr id="9" name="Rechteck 8">
            <a:hlinkClick r:id="rId14" action="ppaction://hlinksldjump"/>
            <a:extLst>
              <a:ext uri="{FF2B5EF4-FFF2-40B4-BE49-F238E27FC236}">
                <a16:creationId xmlns:a16="http://schemas.microsoft.com/office/drawing/2014/main" id="{1D9E6C61-4B31-42CE-BC60-EE16CD076EBC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95288" y="262743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8" name="Rechteck 7">
            <a:hlinkClick r:id="rId15" action="ppaction://hlinksldjump"/>
            <a:extLst>
              <a:ext uri="{FF2B5EF4-FFF2-40B4-BE49-F238E27FC236}">
                <a16:creationId xmlns:a16="http://schemas.microsoft.com/office/drawing/2014/main" id="{DF5134F2-5A67-43D6-BE9D-E0BBDFC68591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858897" y="216382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System</a:t>
            </a:r>
          </a:p>
        </p:txBody>
      </p:sp>
      <p:sp>
        <p:nvSpPr>
          <p:cNvPr id="7" name="Rechteck 6">
            <a:hlinkClick r:id="rId15" action="ppaction://hlinksldjump"/>
            <a:extLst>
              <a:ext uri="{FF2B5EF4-FFF2-40B4-BE49-F238E27FC236}">
                <a16:creationId xmlns:a16="http://schemas.microsoft.com/office/drawing/2014/main" id="{4DA656B9-0AD0-4750-BD02-3F6FA34BC8B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95288" y="216382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9A349F-1D55-4C20-A541-DBD3E4899E92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858897" y="1700213"/>
            <a:ext cx="7889816" cy="400109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buClrTx/>
              <a:buSzTx/>
              <a:tabLst/>
            </a:pPr>
            <a:endParaRPr kumimoji="0" lang="en-US" sz="16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hteck 4">
            <a:hlinkClick r:id="rId16" action="ppaction://hlinksldjump"/>
            <a:extLst>
              <a:ext uri="{FF2B5EF4-FFF2-40B4-BE49-F238E27FC236}">
                <a16:creationId xmlns:a16="http://schemas.microsoft.com/office/drawing/2014/main" id="{0ACBDF01-D475-4C44-B331-8A7841388A68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858897" y="170021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4" name="Rechteck 3">
            <a:hlinkClick r:id="rId16" action="ppaction://hlinksldjump"/>
            <a:extLst>
              <a:ext uri="{FF2B5EF4-FFF2-40B4-BE49-F238E27FC236}">
                <a16:creationId xmlns:a16="http://schemas.microsoft.com/office/drawing/2014/main" id="{94B9C1CF-28B9-41FC-95DC-404F3C191CCB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95288" y="170021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98A8072-7609-449C-A72E-5491182197F6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0550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  <a:cs typeface="Verdana"/>
              </a:rPr>
              <a:t>Approach 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  <a:p>
            <a:pPr lvl="1"/>
            <a:r>
              <a:rPr lang="en-US" dirty="0"/>
              <a:t>Filtering posts</a:t>
            </a:r>
          </a:p>
          <a:p>
            <a:pPr lvl="1"/>
            <a:r>
              <a:rPr lang="en-US" dirty="0"/>
              <a:t>Duplicate Characters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Recurrent Neural Network (RNN)</a:t>
            </a:r>
          </a:p>
          <a:p>
            <a:pPr lvl="1"/>
            <a:r>
              <a:rPr lang="en-US" dirty="0"/>
              <a:t>Convolutional Neural Network (CNN)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3622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 - RNN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106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/>
              <a:t>I</a:t>
            </a:r>
          </a:p>
          <a:p>
            <a:pPr algn="r"/>
            <a:r>
              <a:rPr lang="en-GB" sz="2400" dirty="0"/>
              <a:t>Love</a:t>
            </a:r>
          </a:p>
          <a:p>
            <a:pPr algn="r"/>
            <a:r>
              <a:rPr lang="en-GB" sz="2400" dirty="0"/>
              <a:t>To</a:t>
            </a:r>
          </a:p>
          <a:p>
            <a:pPr algn="r"/>
            <a:r>
              <a:rPr lang="en-GB" sz="2400" dirty="0"/>
              <a:t>Shop</a:t>
            </a:r>
          </a:p>
          <a:p>
            <a:pPr algn="r"/>
            <a:r>
              <a:rPr lang="en-GB" sz="2400" dirty="0"/>
              <a:t>At</a:t>
            </a:r>
          </a:p>
          <a:p>
            <a:pPr algn="r"/>
            <a:r>
              <a:rPr lang="en-GB" sz="2400" dirty="0"/>
              <a:t>Tesco</a:t>
            </a:r>
          </a:p>
          <a:p>
            <a:pPr algn="r"/>
            <a:r>
              <a:rPr lang="en-GB" sz="2400" dirty="0"/>
              <a:t>!</a:t>
            </a:r>
          </a:p>
        </p:txBody>
      </p:sp>
      <p:sp>
        <p:nvSpPr>
          <p:cNvPr id="6" name="Rectangle: Rounded Corners 5"/>
          <p:cNvSpPr/>
          <p:nvPr/>
        </p:nvSpPr>
        <p:spPr bwMode="auto">
          <a:xfrm rot="16200000">
            <a:off x="1328172" y="2939028"/>
            <a:ext cx="2677656" cy="13716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Verdana" pitchFamily="-106" charset="0"/>
              </a:rPr>
              <a:t>Word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200" b="0" i="0" u="none" strike="noStrike" cap="none" normalizeH="0" baseline="0" dirty="0">
                <a:ln>
                  <a:noFill/>
                </a:ln>
                <a:solidFill>
                  <a:srgbClr val="001C3D"/>
                </a:solidFill>
                <a:effectLst/>
                <a:latin typeface="Verdana" pitchFamily="-106" charset="0"/>
              </a:rPr>
              <a:t>Embedding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4423948" y="1676400"/>
            <a:ext cx="2133600" cy="32872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200" b="0" i="0" u="none" strike="noStrike" cap="none" normalizeH="0" baseline="0" dirty="0">
                <a:ln>
                  <a:noFill/>
                </a:ln>
                <a:solidFill>
                  <a:srgbClr val="001C3D"/>
                </a:solidFill>
                <a:effectLst/>
                <a:latin typeface="Verdana" pitchFamily="-106" charset="0"/>
              </a:rPr>
              <a:t>RNN</a:t>
            </a:r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4576348" y="2286000"/>
            <a:ext cx="1828800" cy="609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1C3D"/>
                </a:solidFill>
                <a:effectLst/>
                <a:latin typeface="Verdana" pitchFamily="-106" charset="0"/>
              </a:rPr>
              <a:t>LSTM cell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latin typeface="Verdana" pitchFamily="-106" charset="0"/>
              </a:rPr>
              <a:t>Dropout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4576348" y="2967960"/>
            <a:ext cx="1828800" cy="608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1C3D"/>
                </a:solidFill>
                <a:effectLst/>
                <a:latin typeface="Verdana" pitchFamily="-106" charset="0"/>
              </a:rPr>
              <a:t>LSTM cell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latin typeface="Verdana" pitchFamily="-106" charset="0"/>
              </a:rPr>
              <a:t>Dropout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4576348" y="4286222"/>
            <a:ext cx="1828800" cy="4381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1C3D"/>
                </a:solidFill>
                <a:effectLst/>
                <a:latin typeface="Verdana" pitchFamily="-106" charset="0"/>
              </a:rPr>
              <a:t>LSTM cell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414548" y="3651244"/>
            <a:ext cx="148052" cy="1480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414548" y="3863629"/>
            <a:ext cx="148052" cy="1480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414548" y="4073837"/>
            <a:ext cx="148052" cy="1480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16" name="Arrow: Right 15"/>
          <p:cNvSpPr/>
          <p:nvPr/>
        </p:nvSpPr>
        <p:spPr bwMode="auto">
          <a:xfrm>
            <a:off x="1038497" y="2438400"/>
            <a:ext cx="914399" cy="1524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17" name="Arrow: Right 16"/>
          <p:cNvSpPr/>
          <p:nvPr/>
        </p:nvSpPr>
        <p:spPr bwMode="auto">
          <a:xfrm>
            <a:off x="1038496" y="2819400"/>
            <a:ext cx="914399" cy="1524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18" name="Arrow: Right 17"/>
          <p:cNvSpPr/>
          <p:nvPr/>
        </p:nvSpPr>
        <p:spPr bwMode="auto">
          <a:xfrm>
            <a:off x="1036317" y="3219879"/>
            <a:ext cx="914399" cy="1524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19" name="Arrow: Right 18"/>
          <p:cNvSpPr/>
          <p:nvPr/>
        </p:nvSpPr>
        <p:spPr bwMode="auto">
          <a:xfrm>
            <a:off x="1036317" y="3594922"/>
            <a:ext cx="914399" cy="1524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20" name="Arrow: Right 19"/>
          <p:cNvSpPr/>
          <p:nvPr/>
        </p:nvSpPr>
        <p:spPr bwMode="auto">
          <a:xfrm>
            <a:off x="1041762" y="3958503"/>
            <a:ext cx="914399" cy="1524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21" name="Arrow: Right 20"/>
          <p:cNvSpPr/>
          <p:nvPr/>
        </p:nvSpPr>
        <p:spPr bwMode="auto">
          <a:xfrm>
            <a:off x="1036316" y="4306158"/>
            <a:ext cx="914399" cy="1524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22" name="Arrow: Right 21"/>
          <p:cNvSpPr/>
          <p:nvPr/>
        </p:nvSpPr>
        <p:spPr bwMode="auto">
          <a:xfrm>
            <a:off x="1036315" y="4639604"/>
            <a:ext cx="914399" cy="1524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23" name="Arrow: Right 22"/>
          <p:cNvSpPr/>
          <p:nvPr/>
        </p:nvSpPr>
        <p:spPr bwMode="auto">
          <a:xfrm>
            <a:off x="3429543" y="2440577"/>
            <a:ext cx="914399" cy="152400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24" name="Arrow: Right 23"/>
          <p:cNvSpPr/>
          <p:nvPr/>
        </p:nvSpPr>
        <p:spPr bwMode="auto">
          <a:xfrm>
            <a:off x="3429542" y="2821577"/>
            <a:ext cx="914399" cy="152400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25" name="Arrow: Right 24"/>
          <p:cNvSpPr/>
          <p:nvPr/>
        </p:nvSpPr>
        <p:spPr bwMode="auto">
          <a:xfrm>
            <a:off x="3427363" y="3222056"/>
            <a:ext cx="914399" cy="152400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26" name="Arrow: Right 25"/>
          <p:cNvSpPr/>
          <p:nvPr/>
        </p:nvSpPr>
        <p:spPr bwMode="auto">
          <a:xfrm>
            <a:off x="3427363" y="3597099"/>
            <a:ext cx="914399" cy="152400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27" name="Arrow: Right 26"/>
          <p:cNvSpPr/>
          <p:nvPr/>
        </p:nvSpPr>
        <p:spPr bwMode="auto">
          <a:xfrm>
            <a:off x="3432808" y="3960680"/>
            <a:ext cx="914399" cy="152400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28" name="Arrow: Right 27"/>
          <p:cNvSpPr/>
          <p:nvPr/>
        </p:nvSpPr>
        <p:spPr bwMode="auto">
          <a:xfrm>
            <a:off x="3427362" y="4308335"/>
            <a:ext cx="914399" cy="152400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29" name="Arrow: Right 28"/>
          <p:cNvSpPr/>
          <p:nvPr/>
        </p:nvSpPr>
        <p:spPr bwMode="auto">
          <a:xfrm>
            <a:off x="3427361" y="4641781"/>
            <a:ext cx="914399" cy="152400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435" y="3390482"/>
            <a:ext cx="304800" cy="33147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034" y="3654258"/>
            <a:ext cx="304800" cy="30886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561" y="3911140"/>
            <a:ext cx="304800" cy="32539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1034" y="4159205"/>
            <a:ext cx="304800" cy="3087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3803" y="4382358"/>
            <a:ext cx="304800" cy="31623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7803" y="4630651"/>
            <a:ext cx="362545" cy="322705"/>
          </a:xfrm>
          <a:prstGeom prst="rect">
            <a:avLst/>
          </a:prstGeom>
        </p:spPr>
      </p:pic>
      <p:sp>
        <p:nvSpPr>
          <p:cNvPr id="36" name="Arrow: Right 35"/>
          <p:cNvSpPr/>
          <p:nvPr/>
        </p:nvSpPr>
        <p:spPr bwMode="auto">
          <a:xfrm>
            <a:off x="7451859" y="3465070"/>
            <a:ext cx="879575" cy="11129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cxnSp>
        <p:nvCxnSpPr>
          <p:cNvPr id="45" name="Straight Connector 44"/>
          <p:cNvCxnSpPr>
            <a:stCxn id="8" idx="1"/>
          </p:cNvCxnSpPr>
          <p:nvPr/>
        </p:nvCxnSpPr>
        <p:spPr bwMode="auto">
          <a:xfrm>
            <a:off x="4576348" y="2590800"/>
            <a:ext cx="1828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1"/>
          </p:cNvCxnSpPr>
          <p:nvPr/>
        </p:nvCxnSpPr>
        <p:spPr bwMode="auto">
          <a:xfrm flipV="1">
            <a:off x="4576348" y="3263221"/>
            <a:ext cx="1828800" cy="89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: Rounded Corners 47"/>
          <p:cNvSpPr/>
          <p:nvPr/>
        </p:nvSpPr>
        <p:spPr bwMode="auto">
          <a:xfrm rot="16200000">
            <a:off x="6443071" y="4010965"/>
            <a:ext cx="1554853" cy="35052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Verdana" pitchFamily="-106" charset="0"/>
              </a:rPr>
              <a:t>Softmax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Verdana" pitchFamily="-106" charset="0"/>
            </a:endParaRPr>
          </a:p>
        </p:txBody>
      </p:sp>
      <p:sp>
        <p:nvSpPr>
          <p:cNvPr id="49" name="Arrow: Right 48"/>
          <p:cNvSpPr/>
          <p:nvPr/>
        </p:nvSpPr>
        <p:spPr bwMode="auto">
          <a:xfrm>
            <a:off x="6631996" y="4306158"/>
            <a:ext cx="350595" cy="392430"/>
          </a:xfrm>
          <a:prstGeom prst="rightArrow">
            <a:avLst>
              <a:gd name="adj1" fmla="val 41123"/>
              <a:gd name="adj2" fmla="val 52484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50" name="Arrow: Right 49"/>
          <p:cNvSpPr/>
          <p:nvPr/>
        </p:nvSpPr>
        <p:spPr bwMode="auto">
          <a:xfrm>
            <a:off x="7446031" y="4001553"/>
            <a:ext cx="879575" cy="11129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51" name="Arrow: Right 50"/>
          <p:cNvSpPr/>
          <p:nvPr/>
        </p:nvSpPr>
        <p:spPr bwMode="auto">
          <a:xfrm>
            <a:off x="7446031" y="4479037"/>
            <a:ext cx="879575" cy="11129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52" name="Arrow: Right 51"/>
          <p:cNvSpPr/>
          <p:nvPr/>
        </p:nvSpPr>
        <p:spPr bwMode="auto">
          <a:xfrm>
            <a:off x="7446031" y="3747321"/>
            <a:ext cx="655003" cy="10486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53" name="Arrow: Right 52"/>
          <p:cNvSpPr/>
          <p:nvPr/>
        </p:nvSpPr>
        <p:spPr bwMode="auto">
          <a:xfrm>
            <a:off x="7454624" y="4262934"/>
            <a:ext cx="655003" cy="10486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54" name="Arrow: Right 53"/>
          <p:cNvSpPr/>
          <p:nvPr/>
        </p:nvSpPr>
        <p:spPr bwMode="auto">
          <a:xfrm>
            <a:off x="7454624" y="4725900"/>
            <a:ext cx="655003" cy="10486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9250" y="5213735"/>
            <a:ext cx="81552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Word embedding size :  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LSTM cells          : 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LSTM layers         :  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Dropout probability :   0.5</a:t>
            </a:r>
          </a:p>
        </p:txBody>
      </p:sp>
    </p:spTree>
    <p:extLst>
      <p:ext uri="{BB962C8B-B14F-4D97-AF65-F5344CB8AC3E}">
        <p14:creationId xmlns:p14="http://schemas.microsoft.com/office/powerpoint/2010/main" val="398178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6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7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8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9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1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4B4D-7597-45DC-A6DC-FFFB1619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 – RNN Training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15B295-E6E3-47DA-BE96-EDDEABB73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9549" y="1752600"/>
            <a:ext cx="5760000" cy="2362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BEC98E-C215-4AA4-9328-0E1CD271D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549" y="4115362"/>
            <a:ext cx="5760000" cy="2366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7B5B5E-F124-4180-8D8F-5A85C4260527}"/>
              </a:ext>
            </a:extLst>
          </p:cNvPr>
          <p:cNvSpPr txBox="1"/>
          <p:nvPr/>
        </p:nvSpPr>
        <p:spPr>
          <a:xfrm>
            <a:off x="349250" y="2133600"/>
            <a:ext cx="2470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Training vs Validation Mean squared error.</a:t>
            </a:r>
          </a:p>
          <a:p>
            <a:endParaRPr lang="en-GB" sz="1600" dirty="0"/>
          </a:p>
          <a:p>
            <a:r>
              <a:rPr lang="en-GB" sz="1600" dirty="0"/>
              <a:t>Select epoch when MSE started to deviate.</a:t>
            </a:r>
          </a:p>
        </p:txBody>
      </p:sp>
    </p:spTree>
    <p:extLst>
      <p:ext uri="{BB962C8B-B14F-4D97-AF65-F5344CB8AC3E}">
        <p14:creationId xmlns:p14="http://schemas.microsoft.com/office/powerpoint/2010/main" val="3067969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 - CNN</a:t>
            </a:r>
          </a:p>
        </p:txBody>
      </p:sp>
      <p:pic>
        <p:nvPicPr>
          <p:cNvPr id="4" name="Grafik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195" y="2109806"/>
            <a:ext cx="8338605" cy="3903010"/>
          </a:xfrm>
          <a:prstGeom prst="rect">
            <a:avLst/>
          </a:prstGeom>
        </p:spPr>
      </p:pic>
      <p:sp>
        <p:nvSpPr>
          <p:cNvPr id="3" name="Inhaltsplatzhalter 2"/>
          <p:cNvSpPr txBox="1">
            <a:spLocks/>
          </p:cNvSpPr>
          <p:nvPr/>
        </p:nvSpPr>
        <p:spPr bwMode="auto">
          <a:xfrm>
            <a:off x="5562600" y="1524000"/>
            <a:ext cx="3874560" cy="1632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1C3D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1C3D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1C3D"/>
                </a:solidFill>
                <a:latin typeface="+mn-lt"/>
                <a:ea typeface="ＭＳ Ｐゴシック" pitchFamily="-106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1C3D"/>
                </a:solidFill>
                <a:latin typeface="+mn-lt"/>
                <a:ea typeface="ＭＳ Ｐゴシック" pitchFamily="-106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+mn-lt"/>
                <a:ea typeface="ＭＳ Ｐゴシック" pitchFamily="-106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+mn-lt"/>
                <a:ea typeface="ＭＳ Ｐゴシック" pitchFamily="-106" charset="-128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+mn-lt"/>
                <a:ea typeface="ＭＳ Ｐゴシック" pitchFamily="-106" charset="-128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+mn-lt"/>
                <a:ea typeface="ＭＳ Ｐゴシック" pitchFamily="-106" charset="-128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1C3D"/>
                </a:solidFill>
                <a:latin typeface="+mn-lt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e-DE" sz="1600" u="sng" kern="0" dirty="0">
                <a:ea typeface="Verdana"/>
                <a:cs typeface="Verdana"/>
              </a:rPr>
              <a:t>Parameters:</a:t>
            </a:r>
            <a:endParaRPr lang="de-DE" sz="1800" u="sng" kern="0" dirty="0">
              <a:latin typeface="Verdana"/>
              <a:ea typeface="Verdana"/>
              <a:cs typeface="Verdana"/>
            </a:endParaRPr>
          </a:p>
          <a:p>
            <a:r>
              <a:rPr lang="de-DE" sz="1600" kern="0" dirty="0">
                <a:ea typeface="Verdana"/>
                <a:cs typeface="Verdana"/>
              </a:rPr>
              <a:t>Word </a:t>
            </a:r>
            <a:r>
              <a:rPr lang="de-DE" sz="1600" kern="0" dirty="0" err="1">
                <a:ea typeface="Verdana"/>
                <a:cs typeface="Verdana"/>
              </a:rPr>
              <a:t>embedding</a:t>
            </a:r>
            <a:r>
              <a:rPr lang="de-DE" sz="1600" kern="0" dirty="0">
                <a:ea typeface="Verdana"/>
                <a:cs typeface="Verdana"/>
              </a:rPr>
              <a:t> </a:t>
            </a:r>
            <a:r>
              <a:rPr lang="de-DE" sz="1600" kern="0" dirty="0" err="1">
                <a:ea typeface="Verdana"/>
                <a:cs typeface="Verdana"/>
              </a:rPr>
              <a:t>size</a:t>
            </a:r>
            <a:r>
              <a:rPr lang="de-DE" sz="1600" kern="0" dirty="0">
                <a:ea typeface="Verdana"/>
                <a:cs typeface="Verdana"/>
              </a:rPr>
              <a:t>: 50</a:t>
            </a:r>
            <a:endParaRPr lang="de-DE" sz="1600" kern="0" dirty="0">
              <a:solidFill>
                <a:schemeClr val="tx1"/>
              </a:solidFill>
              <a:ea typeface="Verdana"/>
              <a:cs typeface="Verdana"/>
            </a:endParaRPr>
          </a:p>
          <a:p>
            <a:r>
              <a:rPr lang="de-DE" sz="1600" kern="0" dirty="0">
                <a:ea typeface="Verdana"/>
                <a:cs typeface="Verdana"/>
              </a:rPr>
              <a:t>Filter </a:t>
            </a:r>
            <a:r>
              <a:rPr lang="de-DE" sz="1600" kern="0" dirty="0" err="1">
                <a:ea typeface="Verdana"/>
                <a:cs typeface="Verdana"/>
              </a:rPr>
              <a:t>sizes</a:t>
            </a:r>
            <a:r>
              <a:rPr lang="de-DE" sz="1600" kern="0" dirty="0">
                <a:ea typeface="Verdana"/>
                <a:cs typeface="Verdana"/>
              </a:rPr>
              <a:t> : 3,4,5 </a:t>
            </a:r>
            <a:r>
              <a:rPr lang="de-DE" sz="1600" kern="0" dirty="0" err="1">
                <a:ea typeface="Verdana"/>
                <a:cs typeface="Verdana"/>
              </a:rPr>
              <a:t>words</a:t>
            </a:r>
          </a:p>
          <a:p>
            <a:r>
              <a:rPr lang="de-DE" sz="1600" kern="0" err="1">
                <a:ea typeface="Verdana"/>
                <a:cs typeface="Verdana"/>
              </a:rPr>
              <a:t>Number</a:t>
            </a:r>
            <a:r>
              <a:rPr lang="de-DE" sz="1600" kern="0" dirty="0">
                <a:ea typeface="Verdana"/>
                <a:cs typeface="Verdana"/>
              </a:rPr>
              <a:t> of </a:t>
            </a:r>
            <a:r>
              <a:rPr lang="de-DE" sz="1600" kern="0" err="1">
                <a:ea typeface="Verdana"/>
                <a:cs typeface="Verdana"/>
              </a:rPr>
              <a:t>each</a:t>
            </a:r>
            <a:r>
              <a:rPr lang="de-DE" sz="1600" kern="0" dirty="0">
                <a:ea typeface="Verdana"/>
                <a:cs typeface="Verdana"/>
              </a:rPr>
              <a:t> </a:t>
            </a:r>
            <a:r>
              <a:rPr lang="de-DE" sz="1600" kern="0" err="1">
                <a:ea typeface="Verdana"/>
                <a:cs typeface="Verdana"/>
              </a:rPr>
              <a:t>filter</a:t>
            </a:r>
            <a:r>
              <a:rPr lang="de-DE" sz="1600" kern="0" dirty="0">
                <a:ea typeface="Verdana"/>
                <a:cs typeface="Verdana"/>
              </a:rPr>
              <a:t>: 40</a:t>
            </a:r>
          </a:p>
          <a:p>
            <a:r>
              <a:rPr lang="de-DE" sz="1600" kern="0" dirty="0">
                <a:ea typeface="Verdana"/>
                <a:cs typeface="Verdana"/>
              </a:rPr>
              <a:t>Dropout </a:t>
            </a:r>
            <a:r>
              <a:rPr lang="de-DE" sz="1600" kern="0" dirty="0" err="1">
                <a:ea typeface="Verdana"/>
                <a:cs typeface="Verdana"/>
              </a:rPr>
              <a:t>probability</a:t>
            </a:r>
            <a:r>
              <a:rPr lang="de-DE" sz="1600" kern="0" dirty="0">
                <a:ea typeface="Verdana"/>
                <a:cs typeface="Verdana"/>
              </a:rPr>
              <a:t>: 0.5</a:t>
            </a:r>
          </a:p>
          <a:p>
            <a:endParaRPr lang="de-DE" kern="0" dirty="0">
              <a:ea typeface="Verdana"/>
              <a:cs typeface="Verdana"/>
            </a:endParaRPr>
          </a:p>
          <a:p>
            <a:endParaRPr lang="de-DE" kern="0" dirty="0">
              <a:ea typeface="Verdana"/>
              <a:cs typeface="Verdana"/>
            </a:endParaRPr>
          </a:p>
        </p:txBody>
      </p:sp>
      <p:sp>
        <p:nvSpPr>
          <p:cNvPr id="6" name="Textfeld 5"/>
          <p:cNvSpPr txBox="1"/>
          <p:nvPr/>
        </p:nvSpPr>
        <p:spPr bwMode="auto">
          <a:xfrm>
            <a:off x="349250" y="6141423"/>
            <a:ext cx="8353425" cy="153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de-DE" sz="1000" b="0" dirty="0">
                <a:latin typeface="Arial" panose="020B0604020202020204" pitchFamily="34" charset="0"/>
              </a:rPr>
              <a:t>Source: </a:t>
            </a:r>
            <a:r>
              <a:rPr lang="de-DE" sz="1000" dirty="0">
                <a:latin typeface="sans-serif"/>
              </a:rPr>
              <a:t>Kim, Y. (2014). </a:t>
            </a:r>
            <a:r>
              <a:rPr lang="de-DE" sz="1000" dirty="0" err="1">
                <a:latin typeface="sans-serif"/>
              </a:rPr>
              <a:t>Convolutional</a:t>
            </a:r>
            <a:r>
              <a:rPr lang="de-DE" sz="1000" dirty="0">
                <a:latin typeface="sans-serif"/>
              </a:rPr>
              <a:t> </a:t>
            </a:r>
            <a:r>
              <a:rPr lang="de-DE" sz="1000" dirty="0" err="1">
                <a:latin typeface="sans-serif"/>
              </a:rPr>
              <a:t>neural</a:t>
            </a:r>
            <a:r>
              <a:rPr lang="de-DE" sz="1000" dirty="0">
                <a:latin typeface="sans-serif"/>
              </a:rPr>
              <a:t> </a:t>
            </a:r>
            <a:r>
              <a:rPr lang="de-DE" sz="1000" dirty="0" err="1">
                <a:latin typeface="sans-serif"/>
              </a:rPr>
              <a:t>networks</a:t>
            </a:r>
            <a:r>
              <a:rPr lang="de-DE" sz="1000" dirty="0">
                <a:latin typeface="sans-serif"/>
              </a:rPr>
              <a:t> </a:t>
            </a:r>
            <a:r>
              <a:rPr lang="de-DE" sz="1000" dirty="0" err="1">
                <a:latin typeface="sans-serif"/>
              </a:rPr>
              <a:t>for</a:t>
            </a:r>
            <a:r>
              <a:rPr lang="de-DE" sz="1000" dirty="0">
                <a:latin typeface="sans-serif"/>
              </a:rPr>
              <a:t> </a:t>
            </a:r>
            <a:r>
              <a:rPr lang="de-DE" sz="1000" dirty="0" err="1">
                <a:latin typeface="sans-serif"/>
              </a:rPr>
              <a:t>sentence</a:t>
            </a:r>
            <a:r>
              <a:rPr lang="de-DE" sz="1000" dirty="0">
                <a:latin typeface="sans-serif"/>
              </a:rPr>
              <a:t> </a:t>
            </a:r>
            <a:r>
              <a:rPr lang="de-DE" sz="1000" dirty="0" err="1">
                <a:latin typeface="sans-serif"/>
              </a:rPr>
              <a:t>classification</a:t>
            </a:r>
            <a:r>
              <a:rPr lang="de-DE" sz="1000" dirty="0">
                <a:latin typeface="sans-serif"/>
              </a:rPr>
              <a:t>. </a:t>
            </a:r>
            <a:r>
              <a:rPr lang="de-DE" sz="1000" dirty="0" err="1">
                <a:latin typeface="sans-serif"/>
              </a:rPr>
              <a:t>CoRR</a:t>
            </a:r>
            <a:r>
              <a:rPr lang="de-DE" sz="1000" dirty="0">
                <a:latin typeface="sans-serif"/>
              </a:rPr>
              <a:t>, </a:t>
            </a:r>
            <a:r>
              <a:rPr lang="de-DE" sz="1000" dirty="0" err="1">
                <a:latin typeface="sans-serif"/>
              </a:rPr>
              <a:t>abs</a:t>
            </a:r>
            <a:r>
              <a:rPr lang="de-DE" sz="1000" dirty="0">
                <a:latin typeface="sans-serif"/>
              </a:rPr>
              <a:t>/1408.5882.</a:t>
            </a:r>
          </a:p>
        </p:txBody>
      </p:sp>
    </p:spTree>
    <p:extLst>
      <p:ext uri="{BB962C8B-B14F-4D97-AF65-F5344CB8AC3E}">
        <p14:creationId xmlns:p14="http://schemas.microsoft.com/office/powerpoint/2010/main" val="1395727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6E6D-D085-4F63-88AC-FD062A20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 – RNN Training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23FC82-EDD2-4DFA-8CC6-2C748C6CF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2926" y="1777604"/>
            <a:ext cx="5760000" cy="23371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7987ED-109E-49E2-A99A-32FEFF110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926" y="4108269"/>
            <a:ext cx="5760000" cy="23567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149638-E3A5-4083-A940-B4E6DE905605}"/>
              </a:ext>
            </a:extLst>
          </p:cNvPr>
          <p:cNvSpPr txBox="1"/>
          <p:nvPr/>
        </p:nvSpPr>
        <p:spPr>
          <a:xfrm>
            <a:off x="349250" y="2133600"/>
            <a:ext cx="2470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Training vs Validation Mean squared error.</a:t>
            </a:r>
          </a:p>
          <a:p>
            <a:endParaRPr lang="en-GB" sz="1600" dirty="0"/>
          </a:p>
          <a:p>
            <a:r>
              <a:rPr lang="en-GB" sz="1600" dirty="0"/>
              <a:t>Select epoch when MSE started to deviate.</a:t>
            </a:r>
          </a:p>
        </p:txBody>
      </p:sp>
    </p:spTree>
    <p:extLst>
      <p:ext uri="{BB962C8B-B14F-4D97-AF65-F5344CB8AC3E}">
        <p14:creationId xmlns:p14="http://schemas.microsoft.com/office/powerpoint/2010/main" val="683186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45FB-72DC-4EF4-A558-F9752AEC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RNN vs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F7794-21F5-428B-8436-61A68E130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50" y="2093913"/>
            <a:ext cx="8337550" cy="148748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Independently,</a:t>
            </a:r>
            <a:br>
              <a:rPr lang="en-GB" dirty="0"/>
            </a:br>
            <a:r>
              <a:rPr lang="en-GB" dirty="0"/>
              <a:t>the RNN outperforms the CNN.</a:t>
            </a:r>
          </a:p>
          <a:p>
            <a:r>
              <a:rPr lang="en-GB" b="1" dirty="0"/>
              <a:t>Together</a:t>
            </a:r>
            <a:r>
              <a:rPr lang="en-GB" dirty="0"/>
              <a:t>, they are </a:t>
            </a:r>
            <a:r>
              <a:rPr lang="en-GB" b="1" dirty="0"/>
              <a:t>more accurate</a:t>
            </a:r>
            <a:r>
              <a:rPr lang="en-GB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8CEB5-DB37-49CE-8210-85F68B6BE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574869"/>
            <a:ext cx="4643931" cy="269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16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hlinkClick r:id="rId20" action="ppaction://hlinksldjump"/>
            <a:extLst>
              <a:ext uri="{FF2B5EF4-FFF2-40B4-BE49-F238E27FC236}">
                <a16:creationId xmlns:a16="http://schemas.microsoft.com/office/drawing/2014/main" id="{8B612EBE-35B5-45EC-BBCF-27833BFD7C4C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858897" y="448187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 </a:t>
            </a:r>
          </a:p>
        </p:txBody>
      </p:sp>
      <p:sp>
        <p:nvSpPr>
          <p:cNvPr id="16" name="Rechteck 15">
            <a:hlinkClick r:id="rId20" action="ppaction://hlinksldjump"/>
            <a:extLst>
              <a:ext uri="{FF2B5EF4-FFF2-40B4-BE49-F238E27FC236}">
                <a16:creationId xmlns:a16="http://schemas.microsoft.com/office/drawing/2014/main" id="{8F3B117B-B823-46D8-8931-92408DC29837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95288" y="448187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5" name="Rechteck 14">
            <a:hlinkClick r:id="rId21" action="ppaction://hlinksldjump"/>
            <a:extLst>
              <a:ext uri="{FF2B5EF4-FFF2-40B4-BE49-F238E27FC236}">
                <a16:creationId xmlns:a16="http://schemas.microsoft.com/office/drawing/2014/main" id="{8515F805-09FB-44CD-9C2A-E6CF4D09A403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858897" y="401826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Visualisation</a:t>
            </a:r>
          </a:p>
        </p:txBody>
      </p:sp>
      <p:sp>
        <p:nvSpPr>
          <p:cNvPr id="14" name="Rechteck 13">
            <a:hlinkClick r:id="rId21" action="ppaction://hlinksldjump"/>
            <a:extLst>
              <a:ext uri="{FF2B5EF4-FFF2-40B4-BE49-F238E27FC236}">
                <a16:creationId xmlns:a16="http://schemas.microsoft.com/office/drawing/2014/main" id="{014B3581-F69D-47E9-9DFE-A5CDF102E976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95288" y="401826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731CFE0-BD93-490B-885C-4855CD2CCD7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322507" y="3554653"/>
            <a:ext cx="7426206" cy="400110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buClrTx/>
              <a:buSzTx/>
              <a:tabLst/>
            </a:pPr>
            <a:endParaRPr kumimoji="0" lang="en-US" sz="16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hteck 11">
            <a:hlinkClick r:id="rId22" action="ppaction://hlinksldjump"/>
            <a:extLst>
              <a:ext uri="{FF2B5EF4-FFF2-40B4-BE49-F238E27FC236}">
                <a16:creationId xmlns:a16="http://schemas.microsoft.com/office/drawing/2014/main" id="{A3613EA1-C1AB-4A7C-9465-E0DB958796DC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322507" y="3554653"/>
            <a:ext cx="186749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</a:p>
        </p:txBody>
      </p:sp>
      <p:sp>
        <p:nvSpPr>
          <p:cNvPr id="11" name="Rechteck 10">
            <a:hlinkClick r:id="rId22" action="ppaction://hlinksldjump"/>
            <a:extLst>
              <a:ext uri="{FF2B5EF4-FFF2-40B4-BE49-F238E27FC236}">
                <a16:creationId xmlns:a16="http://schemas.microsoft.com/office/drawing/2014/main" id="{72024C7B-53FF-446B-80FF-26B7AEFED532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858897" y="3554653"/>
            <a:ext cx="400110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2.3</a:t>
            </a:r>
          </a:p>
        </p:txBody>
      </p:sp>
      <p:sp>
        <p:nvSpPr>
          <p:cNvPr id="10" name="Rechteck 9">
            <a:hlinkClick r:id="rId23" action="ppaction://hlinksldjump"/>
            <a:extLst>
              <a:ext uri="{FF2B5EF4-FFF2-40B4-BE49-F238E27FC236}">
                <a16:creationId xmlns:a16="http://schemas.microsoft.com/office/drawing/2014/main" id="{589AE2C8-3B33-4D56-81D4-5DA3F074924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322507" y="3091043"/>
            <a:ext cx="186749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 Networks</a:t>
            </a:r>
          </a:p>
        </p:txBody>
      </p:sp>
      <p:sp>
        <p:nvSpPr>
          <p:cNvPr id="9" name="Rechteck 8">
            <a:hlinkClick r:id="rId23" action="ppaction://hlinksldjump"/>
            <a:extLst>
              <a:ext uri="{FF2B5EF4-FFF2-40B4-BE49-F238E27FC236}">
                <a16:creationId xmlns:a16="http://schemas.microsoft.com/office/drawing/2014/main" id="{FE00DDB0-41A0-4C49-A354-4952DF2FDBB1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858897" y="3091043"/>
            <a:ext cx="400110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2.2</a:t>
            </a:r>
          </a:p>
        </p:txBody>
      </p:sp>
      <p:sp>
        <p:nvSpPr>
          <p:cNvPr id="8" name="Rechteck 7">
            <a:hlinkClick r:id="rId24" action="ppaction://hlinksldjump"/>
            <a:extLst>
              <a:ext uri="{FF2B5EF4-FFF2-40B4-BE49-F238E27FC236}">
                <a16:creationId xmlns:a16="http://schemas.microsoft.com/office/drawing/2014/main" id="{B3AC6D97-582D-4407-A5F7-397C23026218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1322507" y="2627433"/>
            <a:ext cx="186749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Emotion Mining</a:t>
            </a:r>
          </a:p>
        </p:txBody>
      </p:sp>
      <p:sp>
        <p:nvSpPr>
          <p:cNvPr id="7" name="Rechteck 6">
            <a:hlinkClick r:id="rId24" action="ppaction://hlinksldjump"/>
            <a:extLst>
              <a:ext uri="{FF2B5EF4-FFF2-40B4-BE49-F238E27FC236}">
                <a16:creationId xmlns:a16="http://schemas.microsoft.com/office/drawing/2014/main" id="{0113C9EE-AEB7-43A2-8795-6C0F38F1EC97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858897" y="2627433"/>
            <a:ext cx="400110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2.1</a:t>
            </a:r>
          </a:p>
        </p:txBody>
      </p:sp>
      <p:sp>
        <p:nvSpPr>
          <p:cNvPr id="6" name="Rechteck 5">
            <a:hlinkClick r:id="rId25" action="ppaction://hlinksldjump"/>
            <a:extLst>
              <a:ext uri="{FF2B5EF4-FFF2-40B4-BE49-F238E27FC236}">
                <a16:creationId xmlns:a16="http://schemas.microsoft.com/office/drawing/2014/main" id="{4AA40652-891C-4AB8-B677-981AC88AD16E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858897" y="216382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System</a:t>
            </a:r>
          </a:p>
        </p:txBody>
      </p:sp>
      <p:sp>
        <p:nvSpPr>
          <p:cNvPr id="5" name="Rechteck 4">
            <a:hlinkClick r:id="rId25" action="ppaction://hlinksldjump"/>
            <a:extLst>
              <a:ext uri="{FF2B5EF4-FFF2-40B4-BE49-F238E27FC236}">
                <a16:creationId xmlns:a16="http://schemas.microsoft.com/office/drawing/2014/main" id="{A06CD9E8-00FC-4F0F-84D3-5BB4283AD006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395288" y="216382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" name="Rechteck 3">
            <a:hlinkClick r:id="rId26" action="ppaction://hlinksldjump"/>
            <a:extLst>
              <a:ext uri="{FF2B5EF4-FFF2-40B4-BE49-F238E27FC236}">
                <a16:creationId xmlns:a16="http://schemas.microsoft.com/office/drawing/2014/main" id="{E3F73A8C-7161-43D3-80BC-C1634B4FED9B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858897" y="170021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3" name="Rechteck 2">
            <a:hlinkClick r:id="rId26" action="ppaction://hlinksldjump"/>
            <a:extLst>
              <a:ext uri="{FF2B5EF4-FFF2-40B4-BE49-F238E27FC236}">
                <a16:creationId xmlns:a16="http://schemas.microsoft.com/office/drawing/2014/main" id="{03EDC8DA-3A52-4D3E-B04C-AFFEBF49CBFF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395288" y="170021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504AA4-68D6-457B-A5FD-F8FF0F2585AC}"/>
              </a:ext>
            </a:extLst>
          </p:cNvPr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8240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4AC050B-323E-4B84-B691-05914728B72B}"/>
              </a:ext>
            </a:extLst>
          </p:cNvPr>
          <p:cNvSpPr/>
          <p:nvPr/>
        </p:nvSpPr>
        <p:spPr bwMode="auto">
          <a:xfrm>
            <a:off x="3669574" y="1676401"/>
            <a:ext cx="2324100" cy="441960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4346B77-0C3B-4694-9E17-07FFDF22CE67}"/>
              </a:ext>
            </a:extLst>
          </p:cNvPr>
          <p:cNvSpPr/>
          <p:nvPr/>
        </p:nvSpPr>
        <p:spPr bwMode="auto">
          <a:xfrm>
            <a:off x="1257300" y="1676401"/>
            <a:ext cx="2324100" cy="4419600"/>
          </a:xfrm>
          <a:prstGeom prst="roundRect">
            <a:avLst/>
          </a:prstGeom>
          <a:solidFill>
            <a:srgbClr val="F4FE7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C26EE-FC83-4569-8FFC-9854F133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202D6C-E2EE-4453-9ACB-BC8EFE48423A}"/>
              </a:ext>
            </a:extLst>
          </p:cNvPr>
          <p:cNvSpPr/>
          <p:nvPr/>
        </p:nvSpPr>
        <p:spPr bwMode="auto">
          <a:xfrm rot="16200000">
            <a:off x="-990600" y="3810000"/>
            <a:ext cx="3581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200" b="0" i="0" u="none" strike="noStrike" cap="none" normalizeH="0" baseline="0" dirty="0">
                <a:ln>
                  <a:noFill/>
                </a:ln>
                <a:solidFill>
                  <a:srgbClr val="001C3D"/>
                </a:solidFill>
                <a:effectLst/>
                <a:latin typeface="Verdana" pitchFamily="-106" charset="0"/>
              </a:rPr>
              <a:t>POST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C91C41-A550-455A-A380-B2220AFBAC65}"/>
              </a:ext>
            </a:extLst>
          </p:cNvPr>
          <p:cNvSpPr/>
          <p:nvPr/>
        </p:nvSpPr>
        <p:spPr bwMode="auto">
          <a:xfrm>
            <a:off x="3841024" y="4769030"/>
            <a:ext cx="1181100" cy="533400"/>
          </a:xfrm>
          <a:prstGeom prst="rect">
            <a:avLst/>
          </a:prstGeom>
          <a:solidFill>
            <a:srgbClr val="7ABC3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rgbClr val="001C3D"/>
                </a:solidFill>
                <a:effectLst/>
                <a:latin typeface="Verdana" pitchFamily="-106" charset="0"/>
              </a:rPr>
              <a:t>RNN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4DEA2B-071C-4465-84BE-0CE0E39AD36D}"/>
              </a:ext>
            </a:extLst>
          </p:cNvPr>
          <p:cNvSpPr/>
          <p:nvPr/>
        </p:nvSpPr>
        <p:spPr bwMode="auto">
          <a:xfrm>
            <a:off x="3847011" y="4003225"/>
            <a:ext cx="1169126" cy="502917"/>
          </a:xfrm>
          <a:prstGeom prst="rect">
            <a:avLst/>
          </a:prstGeom>
          <a:solidFill>
            <a:srgbClr val="7ABC3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rgbClr val="001C3D"/>
                </a:solidFill>
                <a:effectLst/>
                <a:latin typeface="Verdana" pitchFamily="-106" charset="0"/>
              </a:rPr>
              <a:t>CNN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09FFE0-C1AA-4962-8EE3-C948A0CBE39C}"/>
              </a:ext>
            </a:extLst>
          </p:cNvPr>
          <p:cNvSpPr/>
          <p:nvPr/>
        </p:nvSpPr>
        <p:spPr bwMode="auto">
          <a:xfrm>
            <a:off x="1417320" y="2585900"/>
            <a:ext cx="19812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err="1">
                <a:ln>
                  <a:noFill/>
                </a:ln>
                <a:solidFill>
                  <a:srgbClr val="001C3D"/>
                </a:solidFill>
                <a:effectLst/>
                <a:latin typeface="Verdana" pitchFamily="-106" charset="0"/>
              </a:rPr>
              <a:t>CoreNLP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932DE4-3534-409B-B0E1-F707114E6499}"/>
              </a:ext>
            </a:extLst>
          </p:cNvPr>
          <p:cNvSpPr/>
          <p:nvPr/>
        </p:nvSpPr>
        <p:spPr bwMode="auto">
          <a:xfrm>
            <a:off x="1435826" y="4309381"/>
            <a:ext cx="1981200" cy="67273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err="1">
                <a:ln>
                  <a:noFill/>
                </a:ln>
                <a:solidFill>
                  <a:srgbClr val="001C3D"/>
                </a:solidFill>
                <a:effectLst/>
                <a:latin typeface="Verdana" pitchFamily="-106" charset="0"/>
              </a:rPr>
              <a:t>GloVe</a:t>
            </a: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rgbClr val="001C3D"/>
                </a:solidFill>
                <a:effectLst/>
                <a:latin typeface="Verdana" pitchFamily="-106" charset="0"/>
              </a:rPr>
              <a:t> word embeddings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C18D07-0F12-4F93-983F-A92174D91BAC}"/>
              </a:ext>
            </a:extLst>
          </p:cNvPr>
          <p:cNvSpPr/>
          <p:nvPr/>
        </p:nvSpPr>
        <p:spPr bwMode="auto">
          <a:xfrm>
            <a:off x="3841024" y="2362200"/>
            <a:ext cx="1981200" cy="105700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rgbClr val="001C3D"/>
                </a:solidFill>
                <a:effectLst/>
                <a:latin typeface="Verdana" pitchFamily="-106" charset="0"/>
              </a:rPr>
              <a:t>Emotion Mining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EB6A3-146C-42D5-AB0A-9AD3B7E3D552}"/>
              </a:ext>
            </a:extLst>
          </p:cNvPr>
          <p:cNvSpPr txBox="1"/>
          <p:nvPr/>
        </p:nvSpPr>
        <p:spPr>
          <a:xfrm>
            <a:off x="1428750" y="1811923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27785-B316-4BAC-8BFF-E0CE2D958A35}"/>
              </a:ext>
            </a:extLst>
          </p:cNvPr>
          <p:cNvSpPr txBox="1"/>
          <p:nvPr/>
        </p:nvSpPr>
        <p:spPr>
          <a:xfrm>
            <a:off x="3756115" y="1768374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2D4253-30E3-4CCC-8B7A-292E77139775}"/>
              </a:ext>
            </a:extLst>
          </p:cNvPr>
          <p:cNvSpPr/>
          <p:nvPr/>
        </p:nvSpPr>
        <p:spPr bwMode="auto">
          <a:xfrm rot="16200000">
            <a:off x="4890410" y="4370616"/>
            <a:ext cx="1299205" cy="56442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rgbClr val="001C3D"/>
                </a:solidFill>
                <a:effectLst/>
                <a:latin typeface="Verdana" pitchFamily="-106" charset="0"/>
              </a:rPr>
              <a:t>Mean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2CB7C1-7639-4446-A00B-1BCE1531E06A}"/>
              </a:ext>
            </a:extLst>
          </p:cNvPr>
          <p:cNvSpPr/>
          <p:nvPr/>
        </p:nvSpPr>
        <p:spPr bwMode="auto">
          <a:xfrm>
            <a:off x="6081331" y="3416482"/>
            <a:ext cx="1667523" cy="838201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rgbClr val="001C3D"/>
                </a:solidFill>
                <a:effectLst/>
                <a:latin typeface="Verdana" pitchFamily="-106" charset="0"/>
              </a:rPr>
              <a:t>Linear Regression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36E9A6-E6AE-463E-BF35-4EE84CFC0E53}"/>
              </a:ext>
            </a:extLst>
          </p:cNvPr>
          <p:cNvGrpSpPr/>
          <p:nvPr/>
        </p:nvGrpSpPr>
        <p:grpSpPr>
          <a:xfrm>
            <a:off x="7925303" y="2928797"/>
            <a:ext cx="838200" cy="1676401"/>
            <a:chOff x="7924800" y="2971800"/>
            <a:chExt cx="838200" cy="16764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851FFE-1538-448F-A067-AEC0F4A344FF}"/>
                </a:ext>
              </a:extLst>
            </p:cNvPr>
            <p:cNvSpPr/>
            <p:nvPr/>
          </p:nvSpPr>
          <p:spPr bwMode="auto">
            <a:xfrm>
              <a:off x="7924800" y="2971800"/>
              <a:ext cx="838200" cy="1676401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3200" b="0" i="0" u="none" strike="noStrike" cap="none" normalizeH="0" baseline="0">
                <a:ln>
                  <a:noFill/>
                </a:ln>
                <a:solidFill>
                  <a:srgbClr val="001C3D"/>
                </a:solidFill>
                <a:effectLst/>
                <a:latin typeface="Verdana" pitchFamily="-106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EFDAC4F-ECDF-4A2A-A3CF-DA70854C0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9174" y="3195500"/>
              <a:ext cx="304800" cy="30886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EA30589-2AAB-4BF4-A141-673133CF4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5701" y="3452382"/>
              <a:ext cx="304800" cy="32539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0198680-0613-48FB-AA3A-601185826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89174" y="3700447"/>
              <a:ext cx="304800" cy="30870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77104E1-A719-41E0-A871-CB7119DA7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1943" y="3923600"/>
              <a:ext cx="304800" cy="31623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878F405-D13E-4790-865E-5D255A567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25943" y="4171893"/>
              <a:ext cx="362545" cy="322705"/>
            </a:xfrm>
            <a:prstGeom prst="rect">
              <a:avLst/>
            </a:prstGeom>
          </p:spPr>
        </p:pic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1A862B13-B62A-4CDA-AE5A-1799A3751490}"/>
              </a:ext>
            </a:extLst>
          </p:cNvPr>
          <p:cNvSpPr/>
          <p:nvPr/>
        </p:nvSpPr>
        <p:spPr bwMode="auto">
          <a:xfrm>
            <a:off x="976448" y="2687412"/>
            <a:ext cx="548265" cy="304800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60695A6-3E68-40F9-BA20-88E74C444916}"/>
              </a:ext>
            </a:extLst>
          </p:cNvPr>
          <p:cNvSpPr/>
          <p:nvPr/>
        </p:nvSpPr>
        <p:spPr bwMode="auto">
          <a:xfrm>
            <a:off x="973438" y="4495800"/>
            <a:ext cx="548265" cy="304800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CA84A69-3CC6-4AFF-A07B-BB2AD73BAF05}"/>
              </a:ext>
            </a:extLst>
          </p:cNvPr>
          <p:cNvSpPr/>
          <p:nvPr/>
        </p:nvSpPr>
        <p:spPr bwMode="auto">
          <a:xfrm>
            <a:off x="3356636" y="2703737"/>
            <a:ext cx="548265" cy="304800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B3555C5-CE38-4EF7-BD4C-D19A7E99557C}"/>
              </a:ext>
            </a:extLst>
          </p:cNvPr>
          <p:cNvSpPr/>
          <p:nvPr/>
        </p:nvSpPr>
        <p:spPr bwMode="auto">
          <a:xfrm>
            <a:off x="3389455" y="4253046"/>
            <a:ext cx="548265" cy="304800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7A12585-5C9F-415A-800E-4ECBED5B17FA}"/>
              </a:ext>
            </a:extLst>
          </p:cNvPr>
          <p:cNvSpPr/>
          <p:nvPr/>
        </p:nvSpPr>
        <p:spPr bwMode="auto">
          <a:xfrm>
            <a:off x="3356636" y="4717326"/>
            <a:ext cx="548265" cy="304800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D099248-990A-4D01-A906-73DA952BF36F}"/>
              </a:ext>
            </a:extLst>
          </p:cNvPr>
          <p:cNvSpPr/>
          <p:nvPr/>
        </p:nvSpPr>
        <p:spPr bwMode="auto">
          <a:xfrm>
            <a:off x="4780390" y="4253046"/>
            <a:ext cx="548265" cy="304800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41D9797-E486-45D7-883F-347ED7E48F12}"/>
              </a:ext>
            </a:extLst>
          </p:cNvPr>
          <p:cNvSpPr/>
          <p:nvPr/>
        </p:nvSpPr>
        <p:spPr bwMode="auto">
          <a:xfrm>
            <a:off x="4780390" y="4717326"/>
            <a:ext cx="548265" cy="304800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8" name="Arrow: Bent-Up 7">
            <a:extLst>
              <a:ext uri="{FF2B5EF4-FFF2-40B4-BE49-F238E27FC236}">
                <a16:creationId xmlns:a16="http://schemas.microsoft.com/office/drawing/2014/main" id="{43183553-A42B-4CA0-8598-9C3E89CF1D0A}"/>
              </a:ext>
            </a:extLst>
          </p:cNvPr>
          <p:cNvSpPr/>
          <p:nvPr/>
        </p:nvSpPr>
        <p:spPr bwMode="auto">
          <a:xfrm>
            <a:off x="5772653" y="4145710"/>
            <a:ext cx="1302734" cy="697776"/>
          </a:xfrm>
          <a:prstGeom prst="bentUp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85806754-CB97-42DB-A8B2-9538388FCD5A}"/>
              </a:ext>
            </a:extLst>
          </p:cNvPr>
          <p:cNvSpPr/>
          <p:nvPr/>
        </p:nvSpPr>
        <p:spPr bwMode="auto">
          <a:xfrm flipV="1">
            <a:off x="5772653" y="2789712"/>
            <a:ext cx="1302734" cy="716601"/>
          </a:xfrm>
          <a:prstGeom prst="bentUp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1C86C31-3FD0-451C-B9F5-3868C0CEEC8B}"/>
              </a:ext>
            </a:extLst>
          </p:cNvPr>
          <p:cNvSpPr/>
          <p:nvPr/>
        </p:nvSpPr>
        <p:spPr bwMode="auto">
          <a:xfrm>
            <a:off x="7675225" y="3625376"/>
            <a:ext cx="358097" cy="304800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rgbClr val="001C3D"/>
              </a:solidFill>
              <a:effectLst/>
              <a:latin typeface="Verdana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25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ADBB-B66C-49EE-84C1-B3432B1E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A7BBE-39BA-4B5C-8B26-4D71B51FD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89" y="1905000"/>
            <a:ext cx="6841671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38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hlinkClick r:id="rId14" action="ppaction://hlinksldjump"/>
            <a:extLst>
              <a:ext uri="{FF2B5EF4-FFF2-40B4-BE49-F238E27FC236}">
                <a16:creationId xmlns:a16="http://schemas.microsoft.com/office/drawing/2014/main" id="{BF01AF2C-7D93-4D4B-8856-64EA4A8CBC55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858897" y="309104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 </a:t>
            </a:r>
          </a:p>
        </p:txBody>
      </p:sp>
      <p:sp>
        <p:nvSpPr>
          <p:cNvPr id="10" name="Rechteck 9">
            <a:hlinkClick r:id="rId14" action="ppaction://hlinksldjump"/>
            <a:extLst>
              <a:ext uri="{FF2B5EF4-FFF2-40B4-BE49-F238E27FC236}">
                <a16:creationId xmlns:a16="http://schemas.microsoft.com/office/drawing/2014/main" id="{99C129EF-D521-47A1-B6E5-A79621510D75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95288" y="309104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4E3B06B-5C91-4B36-9614-96441F65DAEE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858897" y="2627433"/>
            <a:ext cx="7889816" cy="400110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buClrTx/>
              <a:buSzTx/>
              <a:tabLst/>
            </a:pPr>
            <a:endParaRPr kumimoji="0" lang="en-US" sz="16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hteck 7">
            <a:hlinkClick r:id="rId15" action="ppaction://hlinksldjump"/>
            <a:extLst>
              <a:ext uri="{FF2B5EF4-FFF2-40B4-BE49-F238E27FC236}">
                <a16:creationId xmlns:a16="http://schemas.microsoft.com/office/drawing/2014/main" id="{69C83C56-83C6-40DF-9240-610A33B6322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858897" y="262743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Visualisation</a:t>
            </a:r>
          </a:p>
        </p:txBody>
      </p:sp>
      <p:sp>
        <p:nvSpPr>
          <p:cNvPr id="7" name="Rechteck 6">
            <a:hlinkClick r:id="rId15" action="ppaction://hlinksldjump"/>
            <a:extLst>
              <a:ext uri="{FF2B5EF4-FFF2-40B4-BE49-F238E27FC236}">
                <a16:creationId xmlns:a16="http://schemas.microsoft.com/office/drawing/2014/main" id="{9C492F18-021B-4B31-B1FE-056E5290165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95288" y="262743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" name="Rechteck 5">
            <a:hlinkClick r:id="rId16" action="ppaction://hlinksldjump"/>
            <a:extLst>
              <a:ext uri="{FF2B5EF4-FFF2-40B4-BE49-F238E27FC236}">
                <a16:creationId xmlns:a16="http://schemas.microsoft.com/office/drawing/2014/main" id="{665EAED9-DCA9-412C-83DA-0C1C423552D6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858897" y="216382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System</a:t>
            </a:r>
          </a:p>
        </p:txBody>
      </p:sp>
      <p:sp>
        <p:nvSpPr>
          <p:cNvPr id="5" name="Rechteck 4">
            <a:hlinkClick r:id="rId16" action="ppaction://hlinksldjump"/>
            <a:extLst>
              <a:ext uri="{FF2B5EF4-FFF2-40B4-BE49-F238E27FC236}">
                <a16:creationId xmlns:a16="http://schemas.microsoft.com/office/drawing/2014/main" id="{E3B54E20-DA76-4AF5-89FD-DEFDC2579D7C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395288" y="216382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" name="Rechteck 3">
            <a:hlinkClick r:id="rId17" action="ppaction://hlinksldjump"/>
            <a:extLst>
              <a:ext uri="{FF2B5EF4-FFF2-40B4-BE49-F238E27FC236}">
                <a16:creationId xmlns:a16="http://schemas.microsoft.com/office/drawing/2014/main" id="{34AB488C-BCE3-482A-AF5C-5AFFBAC62B4F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858897" y="170021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3" name="Rechteck 2">
            <a:hlinkClick r:id="rId17" action="ppaction://hlinksldjump"/>
            <a:extLst>
              <a:ext uri="{FF2B5EF4-FFF2-40B4-BE49-F238E27FC236}">
                <a16:creationId xmlns:a16="http://schemas.microsoft.com/office/drawing/2014/main" id="{56C7B33C-32EB-460C-B039-00BCDCF3F95B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95288" y="170021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585F33-1D78-4834-8D2D-7545C63B4A0D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298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865FA-6ABB-4A80-A444-DB9310FA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1EAD93-866F-4820-9DFB-B4FF45432800}"/>
              </a:ext>
            </a:extLst>
          </p:cNvPr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960849254"/>
              </p:ext>
            </p:extLst>
          </p:nvPr>
        </p:nvSpPr>
        <p:spPr/>
        <p:txBody>
          <a:bodyPr/>
          <a:lstStyle/>
          <a:p>
            <a:r>
              <a:rPr lang="en-US" dirty="0"/>
              <a:t>Two datasets from Tesco and Sainsbury's (2016</a:t>
            </a:r>
            <a:r>
              <a:rPr lang="en-US" dirty="0">
                <a:ea typeface="Verdana"/>
                <a:cs typeface="Verdana"/>
              </a:rPr>
              <a:t>)</a:t>
            </a:r>
            <a:endParaRPr lang="en-US" dirty="0"/>
          </a:p>
          <a:p>
            <a:r>
              <a:rPr lang="en-US" dirty="0"/>
              <a:t>Note: after February 2016, </a:t>
            </a:r>
            <a:r>
              <a:rPr lang="en-US" b="1" dirty="0"/>
              <a:t>reactions</a:t>
            </a:r>
            <a:r>
              <a:rPr lang="en-US" dirty="0"/>
              <a:t> were introduced </a:t>
            </a:r>
          </a:p>
          <a:p>
            <a:endParaRPr lang="en-US"/>
          </a:p>
        </p:txBody>
      </p:sp>
      <p:sp>
        <p:nvSpPr>
          <p:cNvPr id="4" name="AutoShape 2" descr="https://www.sharelatex.com/project/594643d6f36939007d530d3a/file/59494b96e0c50c8f165b28d5">
            <a:extLst>
              <a:ext uri="{FF2B5EF4-FFF2-40B4-BE49-F238E27FC236}">
                <a16:creationId xmlns:a16="http://schemas.microsoft.com/office/drawing/2014/main" id="{16E98987-5EAA-4D4F-94DB-3BF4D874E2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38BDCC-2C95-4407-8797-14FA01BB1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8" y="4279900"/>
            <a:ext cx="6323788" cy="18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46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7799C-2B77-490E-87BF-C4774620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CABCFA-7AAD-4780-9B8F-7A46CEAD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Html-</a:t>
            </a:r>
            <a:r>
              <a:rPr lang="en-US" dirty="0" err="1"/>
              <a:t>Javascript</a:t>
            </a:r>
            <a:r>
              <a:rPr lang="en-US" dirty="0"/>
              <a:t> tool</a:t>
            </a:r>
          </a:p>
          <a:p>
            <a:pPr lvl="1"/>
            <a:r>
              <a:rPr lang="en-US" b="1" dirty="0"/>
              <a:t>Input:</a:t>
            </a:r>
            <a:r>
              <a:rPr lang="en-US" dirty="0"/>
              <a:t> text/post</a:t>
            </a:r>
          </a:p>
          <a:p>
            <a:pPr lvl="1"/>
            <a:r>
              <a:rPr lang="en-US" b="1" dirty="0"/>
              <a:t>Output: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Distribution of reactions</a:t>
            </a:r>
          </a:p>
          <a:p>
            <a:pPr lvl="2"/>
            <a:r>
              <a:rPr lang="en-US" dirty="0"/>
              <a:t>Detected emotions</a:t>
            </a:r>
          </a:p>
          <a:p>
            <a:pPr lvl="2"/>
            <a:r>
              <a:rPr lang="en-US" dirty="0"/>
              <a:t>Emotion word highlighting</a:t>
            </a:r>
          </a:p>
          <a:p>
            <a:pPr lvl="2"/>
            <a:r>
              <a:rPr lang="en-US" dirty="0"/>
              <a:t>Sentiment highlighting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6373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500856562"/>
              </p:ext>
            </p:extLst>
          </p:nvPr>
        </p:nvSpPr>
        <p:spPr/>
        <p:txBody>
          <a:bodyPr/>
          <a:lstStyle/>
          <a:p>
            <a:r>
              <a:rPr lang="de-DE" dirty="0">
                <a:ea typeface="Verdana"/>
                <a:cs typeface="Verdana"/>
              </a:rPr>
              <a:t>Live Demo</a:t>
            </a:r>
            <a:endParaRPr lang="de-DE" dirty="0" err="1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1AF7E1B-C362-42CD-8CFE-FBF77E18F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9250" y="2421043"/>
            <a:ext cx="8337550" cy="3460540"/>
          </a:xfrm>
        </p:spPr>
      </p:pic>
    </p:spTree>
    <p:extLst>
      <p:ext uri="{BB962C8B-B14F-4D97-AF65-F5344CB8AC3E}">
        <p14:creationId xmlns:p14="http://schemas.microsoft.com/office/powerpoint/2010/main" val="1142360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2AC44E85-AD8E-4892-AC24-B55A158FAFB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858897" y="3091043"/>
            <a:ext cx="7889816" cy="400110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buClrTx/>
              <a:buSzTx/>
              <a:tabLst/>
            </a:pPr>
            <a:endParaRPr kumimoji="0" lang="en-US" sz="16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hteck 10">
            <a:hlinkClick r:id="rId14" action="ppaction://hlinksldjump"/>
            <a:extLst>
              <a:ext uri="{FF2B5EF4-FFF2-40B4-BE49-F238E27FC236}">
                <a16:creationId xmlns:a16="http://schemas.microsoft.com/office/drawing/2014/main" id="{E9B73F37-45A1-4787-9023-FCBED4322B1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858897" y="309104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 </a:t>
            </a:r>
          </a:p>
        </p:txBody>
      </p:sp>
      <p:sp>
        <p:nvSpPr>
          <p:cNvPr id="10" name="Rechteck 9">
            <a:hlinkClick r:id="rId14" action="ppaction://hlinksldjump"/>
            <a:extLst>
              <a:ext uri="{FF2B5EF4-FFF2-40B4-BE49-F238E27FC236}">
                <a16:creationId xmlns:a16="http://schemas.microsoft.com/office/drawing/2014/main" id="{5B4C1845-3610-4DBC-B134-7F3763578413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95288" y="309104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" name="Rechteck 8">
            <a:hlinkClick r:id="rId15" action="ppaction://hlinksldjump"/>
            <a:extLst>
              <a:ext uri="{FF2B5EF4-FFF2-40B4-BE49-F238E27FC236}">
                <a16:creationId xmlns:a16="http://schemas.microsoft.com/office/drawing/2014/main" id="{BCB39DA2-1966-4024-AFA5-468B49563929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858897" y="262743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Visualisation</a:t>
            </a:r>
          </a:p>
        </p:txBody>
      </p:sp>
      <p:sp>
        <p:nvSpPr>
          <p:cNvPr id="8" name="Rechteck 7">
            <a:hlinkClick r:id="rId15" action="ppaction://hlinksldjump"/>
            <a:extLst>
              <a:ext uri="{FF2B5EF4-FFF2-40B4-BE49-F238E27FC236}">
                <a16:creationId xmlns:a16="http://schemas.microsoft.com/office/drawing/2014/main" id="{7F3A1A0E-2D3D-47D2-A6EA-FFCB8CC11056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95288" y="262743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" name="Rechteck 6">
            <a:hlinkClick r:id="rId16" action="ppaction://hlinksldjump"/>
            <a:extLst>
              <a:ext uri="{FF2B5EF4-FFF2-40B4-BE49-F238E27FC236}">
                <a16:creationId xmlns:a16="http://schemas.microsoft.com/office/drawing/2014/main" id="{319E80BF-F65C-4804-BE7F-42E0D73E951B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858897" y="216382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System</a:t>
            </a:r>
          </a:p>
        </p:txBody>
      </p:sp>
      <p:sp>
        <p:nvSpPr>
          <p:cNvPr id="6" name="Rechteck 5">
            <a:hlinkClick r:id="rId16" action="ppaction://hlinksldjump"/>
            <a:extLst>
              <a:ext uri="{FF2B5EF4-FFF2-40B4-BE49-F238E27FC236}">
                <a16:creationId xmlns:a16="http://schemas.microsoft.com/office/drawing/2014/main" id="{AF039259-7BC9-4E6E-91C2-659588AD437D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395288" y="216382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" name="Rechteck 4">
            <a:hlinkClick r:id="rId17" action="ppaction://hlinksldjump"/>
            <a:extLst>
              <a:ext uri="{FF2B5EF4-FFF2-40B4-BE49-F238E27FC236}">
                <a16:creationId xmlns:a16="http://schemas.microsoft.com/office/drawing/2014/main" id="{D95A048E-58A6-4B74-8681-EE629D1D308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858897" y="170021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4" name="Rechteck 3">
            <a:hlinkClick r:id="rId17" action="ppaction://hlinksldjump"/>
            <a:extLst>
              <a:ext uri="{FF2B5EF4-FFF2-40B4-BE49-F238E27FC236}">
                <a16:creationId xmlns:a16="http://schemas.microsoft.com/office/drawing/2014/main" id="{87BC60E7-DB89-4BB1-9BD4-084CF4F76EAE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95288" y="170021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E238F1E-CD05-47FC-B4DC-0406220D1481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6971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7799C-2B77-490E-87BF-C4774620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CABCFA-7AAD-4780-9B8F-7A46CEAD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Verdana"/>
                <a:cs typeface="Verdana"/>
              </a:rPr>
              <a:t>Research goals:</a:t>
            </a:r>
          </a:p>
          <a:p>
            <a:pPr marL="971550" indent="-514350">
              <a:buAutoNum type="arabicPeriod"/>
            </a:pPr>
            <a:r>
              <a:rPr lang="en-US" dirty="0">
                <a:latin typeface="Arial"/>
                <a:ea typeface="Verdana"/>
                <a:cs typeface="Arial"/>
              </a:rPr>
              <a:t>Perform sentiment analysis and emotion mining on the posts/comments</a:t>
            </a:r>
            <a:endParaRPr lang="en-US" dirty="0">
              <a:solidFill>
                <a:schemeClr val="tx1"/>
              </a:solidFill>
              <a:latin typeface="Arial"/>
              <a:ea typeface="Verdana"/>
              <a:cs typeface="Arial"/>
            </a:endParaRPr>
          </a:p>
          <a:p>
            <a:pPr lvl="2"/>
            <a:r>
              <a:rPr lang="en-US" dirty="0">
                <a:latin typeface="Arial"/>
                <a:ea typeface="Verdana"/>
                <a:cs typeface="Arial"/>
              </a:rPr>
              <a:t>Do the emotions correct or boost the results of the second research goal?</a:t>
            </a:r>
          </a:p>
          <a:p>
            <a:pPr lvl="2"/>
            <a:endParaRPr lang="en-US" dirty="0">
              <a:latin typeface="Arial"/>
              <a:ea typeface="Verdana"/>
              <a:cs typeface="Arial"/>
            </a:endParaRPr>
          </a:p>
          <a:p>
            <a:pPr marL="971550" indent="-514350">
              <a:buAutoNum type="arabicPeriod"/>
            </a:pPr>
            <a:r>
              <a:rPr lang="en-US" dirty="0">
                <a:latin typeface="Arial"/>
                <a:ea typeface="Verdana"/>
                <a:cs typeface="Arial"/>
              </a:rPr>
              <a:t>Predict the distribution of user reactions</a:t>
            </a:r>
            <a:endParaRPr lang="en-US" dirty="0">
              <a:solidFill>
                <a:schemeClr val="tx1"/>
              </a:solidFill>
              <a:latin typeface="Arial"/>
              <a:ea typeface="Verdana"/>
              <a:cs typeface="Arial"/>
            </a:endParaRPr>
          </a:p>
          <a:p>
            <a:pPr lvl="2"/>
            <a:r>
              <a:rPr lang="en-US" dirty="0">
                <a:latin typeface="Arial"/>
                <a:ea typeface="Verdana"/>
                <a:cs typeface="Arial"/>
              </a:rPr>
              <a:t>Possible? Do the results make sense?</a:t>
            </a:r>
          </a:p>
          <a:p>
            <a:endParaRPr lang="en-US" dirty="0">
              <a:solidFill>
                <a:srgbClr val="000000"/>
              </a:solidFill>
              <a:latin typeface="Arial"/>
              <a:ea typeface="Verdana"/>
              <a:cs typeface="Arial"/>
            </a:endParaRPr>
          </a:p>
          <a:p>
            <a:endParaRPr lang="de-DE" dirty="0">
              <a:solidFill>
                <a:srgbClr val="000000"/>
              </a:solidFill>
              <a:latin typeface="Arial"/>
              <a:ea typeface="Verdana"/>
              <a:cs typeface="Arial"/>
            </a:endParaRPr>
          </a:p>
          <a:p>
            <a:pPr marL="971550" indent="-514350">
              <a:buAutoNum type="arabicPeriod"/>
            </a:pPr>
            <a:endParaRPr lang="en-US" dirty="0">
              <a:latin typeface="Arial"/>
              <a:ea typeface="Verdana"/>
              <a:cs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  <a:ea typeface="Verdana"/>
              <a:cs typeface="Arial"/>
            </a:endParaRPr>
          </a:p>
          <a:p>
            <a:endParaRPr lang="de-DE" dirty="0">
              <a:solidFill>
                <a:srgbClr val="000000"/>
              </a:solidFill>
              <a:latin typeface="Arial"/>
              <a:ea typeface="Verdana"/>
              <a:cs typeface="Arial"/>
            </a:endParaRPr>
          </a:p>
          <a:p>
            <a:pPr marL="971550" lvl="1" indent="-514350">
              <a:buAutoNum type="arabicPeriod"/>
            </a:pPr>
            <a:endParaRPr lang="en-US" dirty="0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82975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7799C-2B77-490E-87BF-C4774620A925}"/>
              </a:ext>
            </a:extLst>
          </p:cNvPr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486443150"/>
              </p:ext>
            </p:extLst>
          </p:nvPr>
        </p:nvSpPr>
        <p:spPr/>
        <p:txBody>
          <a:bodyPr/>
          <a:lstStyle/>
          <a:p>
            <a:r>
              <a:rPr lang="en-US" dirty="0"/>
              <a:t>Sentiment</a:t>
            </a:r>
            <a:r>
              <a:rPr lang="en-US" dirty="0">
                <a:ea typeface="Verdana"/>
                <a:cs typeface="Verdana"/>
              </a:rPr>
              <a:t> analysis &amp; Emotion mining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CABCFA-7AAD-4780-9B8F-7A46CEAD1886}"/>
              </a:ext>
            </a:extLst>
          </p:cNvPr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391178156"/>
              </p:ext>
            </p:extLst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Created a pipeline to analyze the sentiment and emotions in a sentence</a:t>
            </a:r>
          </a:p>
          <a:p>
            <a:r>
              <a:rPr lang="en-US" dirty="0">
                <a:latin typeface="Verdana"/>
                <a:ea typeface="Verdana"/>
                <a:cs typeface="Verdana"/>
              </a:rPr>
              <a:t>Added negation handling to improve results</a:t>
            </a:r>
          </a:p>
          <a:p>
            <a:r>
              <a:rPr lang="en-US" dirty="0">
                <a:latin typeface="Verdana"/>
                <a:ea typeface="Verdana"/>
                <a:cs typeface="Verdana"/>
              </a:rPr>
              <a:t>The emotions improved the predicted reactions slightly</a:t>
            </a:r>
          </a:p>
          <a:p>
            <a:endParaRPr lang="en-US" dirty="0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27047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7799C-2B77-490E-87BF-C4774620A925}"/>
              </a:ext>
            </a:extLst>
          </p:cNvPr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033862187"/>
              </p:ext>
            </p:extLst>
          </p:nvPr>
        </p:nvSpPr>
        <p:spPr/>
        <p:txBody>
          <a:bodyPr/>
          <a:lstStyle/>
          <a:p>
            <a:r>
              <a:rPr lang="en-US" dirty="0"/>
              <a:t>Facebook Reaction prediction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CABCFA-7AAD-4780-9B8F-7A46CEAD1886}"/>
              </a:ext>
            </a:extLst>
          </p:cNvPr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579303208"/>
              </p:ext>
            </p:extLst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Implemented two neural networks</a:t>
            </a:r>
          </a:p>
          <a:p>
            <a:r>
              <a:rPr lang="en-US" dirty="0">
                <a:latin typeface="Verdana"/>
                <a:ea typeface="Verdana"/>
                <a:cs typeface="Verdana"/>
              </a:rPr>
              <a:t>Both can predict the distribution of the reactions for a post</a:t>
            </a:r>
          </a:p>
          <a:p>
            <a:r>
              <a:rPr lang="en-US" dirty="0">
                <a:latin typeface="Verdana"/>
                <a:ea typeface="Verdana"/>
                <a:cs typeface="Verdana"/>
              </a:rPr>
              <a:t>Combining the results of the two networks improved the result</a:t>
            </a:r>
          </a:p>
          <a:p>
            <a:pPr marL="0" indent="0">
              <a:buNone/>
            </a:pPr>
            <a:endParaRPr lang="en-US" dirty="0">
              <a:latin typeface="Verdana"/>
              <a:ea typeface="Verdana"/>
              <a:cs typeface="Verdana"/>
            </a:endParaRPr>
          </a:p>
          <a:p>
            <a:endParaRPr lang="en-US" dirty="0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56498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7799C-2B77-490E-87BF-C4774620A925}"/>
              </a:ext>
            </a:extLst>
          </p:cNvPr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18295738"/>
              </p:ext>
            </p:extLst>
          </p:nvPr>
        </p:nvSpPr>
        <p:spPr/>
        <p:txBody>
          <a:bodyPr/>
          <a:lstStyle/>
          <a:p>
            <a:r>
              <a:rPr lang="en-US" dirty="0">
                <a:ea typeface="Verdana"/>
                <a:cs typeface="Verdana"/>
              </a:rPr>
              <a:t>Additional achieved goals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CABCFA-7AAD-4780-9B8F-7A46CEAD1886}"/>
              </a:ext>
            </a:extLst>
          </p:cNvPr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774912758"/>
              </p:ext>
            </p:extLst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Built an easy-to-use web application that displays the sentiment, emotions and reaction predictions to a post</a:t>
            </a:r>
          </a:p>
          <a:p>
            <a:r>
              <a:rPr lang="en-US" dirty="0">
                <a:latin typeface="Verdana"/>
                <a:ea typeface="Verdana"/>
                <a:cs typeface="Verdana"/>
              </a:rPr>
              <a:t>Increased size of emotion lexicon</a:t>
            </a:r>
          </a:p>
          <a:p>
            <a:r>
              <a:rPr lang="en-US" dirty="0">
                <a:latin typeface="Verdana"/>
                <a:ea typeface="Verdana"/>
                <a:cs typeface="Verdana"/>
              </a:rPr>
              <a:t>Created Facebook data crawler which enabled us to build a big dataset</a:t>
            </a:r>
          </a:p>
          <a:p>
            <a:endParaRPr lang="en-US" dirty="0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97618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388A7-25D5-481C-B431-7E2032FA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71E06B-B421-4E07-8EB4-04120BA24FA7}"/>
              </a:ext>
            </a:extLst>
          </p:cNvPr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707843489"/>
              </p:ext>
            </p:extLst>
          </p:nvPr>
        </p:nvSpPr>
        <p:spPr/>
        <p:txBody>
          <a:bodyPr/>
          <a:lstStyle/>
          <a:p>
            <a:r>
              <a:rPr lang="en-US" dirty="0">
                <a:ea typeface="Verdana"/>
                <a:cs typeface="Verdana"/>
              </a:rPr>
              <a:t>Parameter tuning of networks</a:t>
            </a:r>
          </a:p>
          <a:p>
            <a:r>
              <a:rPr lang="en-US" dirty="0">
                <a:ea typeface="Verdana"/>
                <a:cs typeface="Verdana"/>
              </a:rPr>
              <a:t>More detailed evaluation of the emotion and sentiment miner with MPQA corpus</a:t>
            </a:r>
          </a:p>
          <a:p>
            <a:r>
              <a:rPr lang="en-US" dirty="0">
                <a:ea typeface="Verdana"/>
                <a:cs typeface="Verdana"/>
              </a:rPr>
              <a:t>Prediction of absolute numbers for each reaction-type</a:t>
            </a:r>
          </a:p>
          <a:p>
            <a:pPr marL="457200" lvl="1" indent="0">
              <a:buNone/>
            </a:pPr>
            <a:endParaRPr lang="en-US" dirty="0">
              <a:ea typeface="Verdana"/>
              <a:cs typeface="Verdana"/>
            </a:endParaRPr>
          </a:p>
          <a:p>
            <a:endParaRPr lang="nl-NL" dirty="0"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711773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100" dirty="0"/>
              <a:t>Perez-Ortiz, J. A., Calera-Rubio, J., and </a:t>
            </a:r>
            <a:r>
              <a:rPr lang="en-US" sz="1100" dirty="0" err="1"/>
              <a:t>Forcada</a:t>
            </a:r>
            <a:r>
              <a:rPr lang="en-US" sz="1100" dirty="0"/>
              <a:t>, M. L. (2001). Online text prediction with recurrent neural networks. Neural Processing Letters, 12:127-140.</a:t>
            </a:r>
          </a:p>
          <a:p>
            <a:r>
              <a:rPr lang="en-US" sz="1100" dirty="0" err="1"/>
              <a:t>Rehurek</a:t>
            </a:r>
            <a:r>
              <a:rPr lang="en-US" sz="1100" dirty="0"/>
              <a:t>, R. and </a:t>
            </a:r>
            <a:r>
              <a:rPr lang="en-US" sz="1100" dirty="0" err="1"/>
              <a:t>Sojka</a:t>
            </a:r>
            <a:r>
              <a:rPr lang="en-US" sz="1100" dirty="0"/>
              <a:t>, P. (2010). Software Framework for Topic Modelling with Large Corpora. In Proceedings of the LREC 2010 Workshop on New Challenges for NLP Frameworks, pages 45-50, Valletta, Malta. ELRA. http://is.muni.cz/publication/884893/en.</a:t>
            </a:r>
          </a:p>
          <a:p>
            <a:r>
              <a:rPr lang="en-US" sz="1100" dirty="0" err="1"/>
              <a:t>Schare</a:t>
            </a:r>
            <a:r>
              <a:rPr lang="en-US" sz="1100" dirty="0"/>
              <a:t>, F. (2017). Word2Vec pretrained models.</a:t>
            </a:r>
          </a:p>
          <a:p>
            <a:r>
              <a:rPr lang="en-US" sz="1100" dirty="0"/>
              <a:t>Sun, S., Luo, C., and Chen, J. (2016). A review of natural language processing techniques for opinion mining systems. Elsevier, 34:10-25.</a:t>
            </a:r>
          </a:p>
          <a:p>
            <a:r>
              <a:rPr lang="en-US" sz="1100" dirty="0"/>
              <a:t>Zhang, L. and Liu, B. (2014). Aspect and Entity Extraction for Opinion Mining, </a:t>
            </a:r>
            <a:r>
              <a:rPr lang="de-DE" sz="1100" dirty="0" err="1"/>
              <a:t>pages</a:t>
            </a:r>
            <a:r>
              <a:rPr lang="de-DE" sz="1100" dirty="0"/>
              <a:t> 1-40. Springer Berlin Heidelberg, Berlin, Heidelberg.</a:t>
            </a:r>
          </a:p>
          <a:p>
            <a:r>
              <a:rPr lang="en-US" sz="1200" dirty="0" err="1"/>
              <a:t>Arathi</a:t>
            </a:r>
            <a:r>
              <a:rPr lang="en-US" sz="1200" dirty="0"/>
              <a:t>, M. Solving text imputation using recurrent neural networks.</a:t>
            </a:r>
          </a:p>
          <a:p>
            <a:r>
              <a:rPr lang="en-US" sz="1200" dirty="0"/>
              <a:t>Facebook (2016). Reactions now available globally. http://newsroom.fb.com/news/2016/02/reactions-now-available-globally/. Accessed: 2017-03-14.</a:t>
            </a:r>
          </a:p>
          <a:p>
            <a:r>
              <a:rPr lang="en-US" sz="1200" dirty="0"/>
              <a:t>Fan, W. and Gordon, M. D. (2014). The power of social media analytics. </a:t>
            </a:r>
            <a:r>
              <a:rPr lang="en-US" sz="1200" dirty="0" err="1"/>
              <a:t>Commun</a:t>
            </a:r>
            <a:r>
              <a:rPr lang="en-US" sz="1200" dirty="0"/>
              <a:t>. ACM, 57(6):74{81.</a:t>
            </a:r>
          </a:p>
          <a:p>
            <a:r>
              <a:rPr lang="en-US" sz="1200" dirty="0" err="1"/>
              <a:t>Kalchbrenner</a:t>
            </a:r>
            <a:r>
              <a:rPr lang="en-US" sz="1200" dirty="0"/>
              <a:t>, N., </a:t>
            </a:r>
            <a:r>
              <a:rPr lang="en-US" sz="1200" dirty="0" err="1"/>
              <a:t>Grefenstette</a:t>
            </a:r>
            <a:r>
              <a:rPr lang="en-US" sz="1200" dirty="0"/>
              <a:t>, E., and </a:t>
            </a:r>
            <a:r>
              <a:rPr lang="en-US" sz="1200" dirty="0" err="1"/>
              <a:t>Blunsom</a:t>
            </a:r>
            <a:r>
              <a:rPr lang="en-US" sz="1200" dirty="0"/>
              <a:t>, P. (2014). A convolutional neural network for modelling sentences. </a:t>
            </a:r>
            <a:r>
              <a:rPr lang="en-US" sz="1200" dirty="0" err="1"/>
              <a:t>CoRR</a:t>
            </a:r>
            <a:r>
              <a:rPr lang="en-US" sz="1200" dirty="0"/>
              <a:t>, abs/1404.2188.</a:t>
            </a:r>
          </a:p>
          <a:p>
            <a:r>
              <a:rPr lang="en-US" sz="1200" dirty="0"/>
              <a:t>Kim, Y. (2014). Convolutional neural networks for sentence </a:t>
            </a:r>
            <a:r>
              <a:rPr lang="en-US" sz="1200" dirty="0" err="1"/>
              <a:t>classication</a:t>
            </a:r>
            <a:r>
              <a:rPr lang="en-US" sz="1200" dirty="0"/>
              <a:t>. </a:t>
            </a:r>
            <a:r>
              <a:rPr lang="en-US" sz="1200" dirty="0" err="1"/>
              <a:t>CoRR</a:t>
            </a:r>
            <a:r>
              <a:rPr lang="en-US" sz="1200" dirty="0"/>
              <a:t>, abs/1408.5882.</a:t>
            </a:r>
          </a:p>
          <a:p>
            <a:r>
              <a:rPr lang="en-US" sz="1200" dirty="0" err="1"/>
              <a:t>Klec</a:t>
            </a:r>
            <a:r>
              <a:rPr lang="en-US" sz="1200" dirty="0"/>
              <a:t>, M. (2012). Sparse autoencoders in sentiment analysis. </a:t>
            </a:r>
            <a:r>
              <a:rPr lang="en-US" sz="1200" dirty="0" err="1"/>
              <a:t>PolTAL</a:t>
            </a:r>
            <a:r>
              <a:rPr lang="en-US" sz="1200" dirty="0"/>
              <a:t> '14, Warsaw, Poland.</a:t>
            </a:r>
          </a:p>
          <a:p>
            <a:r>
              <a:rPr lang="en-US" sz="1200" dirty="0"/>
              <a:t>Lai, S., Xu, L., Liu, K., and Zhao, J. (2015). Recurrent convolutional neural networks for text </a:t>
            </a:r>
            <a:r>
              <a:rPr lang="en-US" sz="1200" dirty="0" err="1"/>
              <a:t>classication</a:t>
            </a:r>
            <a:r>
              <a:rPr lang="en-US" sz="1200" dirty="0"/>
              <a:t>.</a:t>
            </a:r>
            <a:endParaRPr lang="en-US" sz="800" dirty="0">
              <a:ea typeface="Verdana"/>
              <a:cs typeface="Verdana"/>
            </a:endParaRPr>
          </a:p>
          <a:p>
            <a:endParaRPr lang="en-US" sz="1200" dirty="0"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70966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7"/>
          <p:cNvSpPr>
            <a:spLocks noChangeArrowheads="1"/>
          </p:cNvSpPr>
          <p:nvPr/>
        </p:nvSpPr>
        <p:spPr bwMode="auto">
          <a:xfrm>
            <a:off x="0" y="1752600"/>
            <a:ext cx="152400" cy="1981200"/>
          </a:xfrm>
          <a:prstGeom prst="rect">
            <a:avLst/>
          </a:prstGeom>
          <a:solidFill>
            <a:srgbClr val="E84E1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152400" y="1752600"/>
            <a:ext cx="8839200" cy="1981200"/>
          </a:xfrm>
          <a:prstGeom prst="rect">
            <a:avLst/>
          </a:prstGeom>
          <a:solidFill>
            <a:srgbClr val="00A2D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3317" name="Line 10"/>
          <p:cNvSpPr>
            <a:spLocks noChangeShapeType="1"/>
          </p:cNvSpPr>
          <p:nvPr/>
        </p:nvSpPr>
        <p:spPr bwMode="auto">
          <a:xfrm>
            <a:off x="8793163" y="1104900"/>
            <a:ext cx="0" cy="56769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3318" name="Text Box 11"/>
          <p:cNvSpPr txBox="1">
            <a:spLocks noChangeArrowheads="1"/>
          </p:cNvSpPr>
          <p:nvPr/>
        </p:nvSpPr>
        <p:spPr bwMode="auto">
          <a:xfrm>
            <a:off x="533400" y="1890713"/>
            <a:ext cx="82296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1pPr>
            <a:lvl2pPr marL="37931725" indent="-37474525"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2pPr>
            <a:lvl3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3pPr>
            <a:lvl4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4pPr>
            <a:lvl5pPr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1C3D"/>
                </a:solidFill>
                <a:latin typeface="Verdana" pitchFamily="-65" charset="0"/>
                <a:ea typeface="ＭＳ Ｐゴシック" pitchFamily="-65" charset="-128"/>
              </a:defRPr>
            </a:lvl9pPr>
          </a:lstStyle>
          <a:p>
            <a:r>
              <a:rPr lang="en-US" sz="7000" b="1" dirty="0">
                <a:solidFill>
                  <a:srgbClr val="FFFFFF"/>
                </a:solidFill>
              </a:rPr>
              <a:t>Questions?</a:t>
            </a:r>
            <a:endParaRPr lang="en-US" sz="8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20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Verdana"/>
                <a:cs typeface="Verdana"/>
              </a:rPr>
              <a:t>Research Goals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265495365"/>
              </p:ext>
            </p:ext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/>
                <a:cs typeface="Arial"/>
              </a:rPr>
              <a:t>Perform sentiment analysis and emotion mining on the posts/comments.</a:t>
            </a:r>
          </a:p>
          <a:p>
            <a:pPr marL="914400" lvl="1" indent="-514350"/>
            <a:r>
              <a:rPr lang="en-US" sz="2400" dirty="0">
                <a:latin typeface="Arial"/>
                <a:cs typeface="Arial"/>
              </a:rPr>
              <a:t>Do the emotions correct or boost the results of the second research goal? </a:t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endParaRPr lang="en-US" sz="2400" dirty="0">
              <a:latin typeface="Arial"/>
              <a:cs typeface="Arial"/>
            </a:endParaRPr>
          </a:p>
          <a:p>
            <a:pPr lvl="1">
              <a:buFont typeface="+mj-lt"/>
            </a:pPr>
            <a:endParaRPr lang="en-US" sz="2400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/>
                <a:cs typeface="Arial"/>
              </a:rPr>
              <a:t>Predict the distribution of user reactions. </a:t>
            </a:r>
            <a:endParaRPr lang="en-US" dirty="0">
              <a:latin typeface="Arial"/>
              <a:cs typeface="Arial"/>
            </a:endParaRPr>
          </a:p>
          <a:p>
            <a:pPr marL="914400" lvl="1" indent="-514350"/>
            <a:r>
              <a:rPr lang="en-US" sz="2400" dirty="0">
                <a:latin typeface="Arial"/>
                <a:cs typeface="Arial"/>
              </a:rPr>
              <a:t>Possible? Do the results make sense? 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de-DE" dirty="0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65911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E5821D1-EC17-4D14-ACB3-9FD9713D215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Backup: New 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14865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– Period 6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>
                <a:ea typeface="Verdana"/>
                <a:cs typeface="Verdana"/>
              </a:rPr>
              <a:t>Tobias: </a:t>
            </a:r>
            <a:endParaRPr lang="de-DE" sz="2800" dirty="0">
              <a:ea typeface="Verdana"/>
              <a:cs typeface="Verdana"/>
            </a:endParaRPr>
          </a:p>
          <a:p>
            <a:pPr lvl="1"/>
            <a:r>
              <a:rPr lang="nl-NL" sz="2000" dirty="0">
                <a:ea typeface="Verdana"/>
                <a:cs typeface="Verdana"/>
              </a:rPr>
              <a:t>CNN, Sentiment analysis and Emotion Mining, visualization, experiments, report, presentation, research</a:t>
            </a:r>
            <a:endParaRPr lang="nl-NL" sz="2400" dirty="0">
              <a:solidFill>
                <a:schemeClr val="tx1"/>
              </a:solidFill>
              <a:ea typeface="Verdana"/>
              <a:cs typeface="Verdana"/>
            </a:endParaRPr>
          </a:p>
          <a:p>
            <a:r>
              <a:rPr lang="nl-NL" sz="2400" dirty="0">
                <a:ea typeface="Verdana"/>
                <a:cs typeface="Verdana"/>
              </a:rPr>
              <a:t>Florian: </a:t>
            </a:r>
          </a:p>
          <a:p>
            <a:pPr lvl="1"/>
            <a:r>
              <a:rPr lang="nl-NL" sz="2000" dirty="0">
                <a:ea typeface="Verdana"/>
                <a:cs typeface="Verdana"/>
              </a:rPr>
              <a:t>Sentiment analysis and Emotion Mining, data crawling, visualization, API, report, presentation</a:t>
            </a:r>
          </a:p>
          <a:p>
            <a:r>
              <a:rPr lang="nl-NL" sz="2400" dirty="0">
                <a:ea typeface="Verdana"/>
                <a:cs typeface="Verdana"/>
              </a:rPr>
              <a:t>Bruno: </a:t>
            </a:r>
          </a:p>
          <a:p>
            <a:pPr lvl="1"/>
            <a:r>
              <a:rPr lang="nl-NL" sz="2000" dirty="0">
                <a:ea typeface="Verdana"/>
                <a:cs typeface="Verdana"/>
              </a:rPr>
              <a:t>RNN, CNN, Regression, experiments, report, presentation</a:t>
            </a:r>
          </a:p>
          <a:p>
            <a:r>
              <a:rPr lang="nl-NL" sz="2400" dirty="0">
                <a:ea typeface="Verdana"/>
                <a:cs typeface="Verdana"/>
              </a:rPr>
              <a:t>Pieter:</a:t>
            </a:r>
          </a:p>
          <a:p>
            <a:pPr lvl="1"/>
            <a:r>
              <a:rPr lang="nl-NL" sz="2000" dirty="0">
                <a:ea typeface="Verdana"/>
                <a:cs typeface="Verdana"/>
              </a:rPr>
              <a:t>Data filtering, visualization, report, presentation</a:t>
            </a:r>
          </a:p>
        </p:txBody>
      </p:sp>
    </p:spTree>
    <p:extLst>
      <p:ext uri="{BB962C8B-B14F-4D97-AF65-F5344CB8AC3E}">
        <p14:creationId xmlns:p14="http://schemas.microsoft.com/office/powerpoint/2010/main" val="5424505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0A56F-0679-43D1-A2FA-3AB505BC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Backup: Negation Handling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F9FCAD-A0FD-4018-8674-E3F0FD5C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One example of the emotion vector calculation when using negation handling:</a:t>
            </a:r>
          </a:p>
          <a:p>
            <a:r>
              <a:rPr lang="en-US" sz="2400" dirty="0"/>
              <a:t>Emotion of a word: [0,0,1,1,0,1,0,0]</a:t>
            </a:r>
          </a:p>
          <a:p>
            <a:r>
              <a:rPr lang="en-US" sz="2400" dirty="0"/>
              <a:t>New emotion after negation of "Disgust": [0,0,0,0,0.5,0,0,0.5]</a:t>
            </a:r>
          </a:p>
          <a:p>
            <a:r>
              <a:rPr lang="en-US" sz="2400" dirty="0"/>
              <a:t>New emotion after negation of "Fear": [0,0,0,0,1.0,0,0,1.0]</a:t>
            </a:r>
          </a:p>
          <a:p>
            <a:r>
              <a:rPr lang="en-US" sz="2400" dirty="0"/>
              <a:t>New emotion after negation of "Sadness": [0,0,0,0,2.0,0,0,1.0]</a:t>
            </a:r>
          </a:p>
        </p:txBody>
      </p:sp>
    </p:spTree>
    <p:extLst>
      <p:ext uri="{BB962C8B-B14F-4D97-AF65-F5344CB8AC3E}">
        <p14:creationId xmlns:p14="http://schemas.microsoft.com/office/powerpoint/2010/main" val="4310020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B3BA9-340F-492F-910D-8A770BAA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configuration comparison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23B49A-FAF5-4CC3-A548-3F1D127BA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: Determine influence of model structure (CNN vs RNN).</a:t>
            </a:r>
          </a:p>
          <a:p>
            <a:r>
              <a:rPr lang="en-US" b="1" dirty="0"/>
              <a:t>Setup</a:t>
            </a:r>
            <a:r>
              <a:rPr lang="en-US" dirty="0"/>
              <a:t>: Train both CNN and RNN networks and compare their mean squared errors.</a:t>
            </a:r>
          </a:p>
          <a:p>
            <a:r>
              <a:rPr lang="en-US" dirty="0"/>
              <a:t>Errors are computed on a pre-defined split.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15919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EC6BF-C111-438E-A59B-0AFE5FF8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configuration comparison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BCDB5AD-0C5A-43C9-A314-5D73CEC72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338" y="2093913"/>
            <a:ext cx="8273373" cy="4114800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8F85EB7D-ACA8-489D-BF79-C30884050C1F}"/>
              </a:ext>
            </a:extLst>
          </p:cNvPr>
          <p:cNvSpPr txBox="1"/>
          <p:nvPr/>
        </p:nvSpPr>
        <p:spPr>
          <a:xfrm>
            <a:off x="533400" y="18288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Results CNN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7594300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3CD30F67-C234-42D8-A28B-F3A621FC3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338" y="2093913"/>
            <a:ext cx="8273373" cy="41148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14EC6BF-C111-438E-A59B-0AFE5FF8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configuration comparison</a:t>
            </a:r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F85EB7D-ACA8-489D-BF79-C30884050C1F}"/>
              </a:ext>
            </a:extLst>
          </p:cNvPr>
          <p:cNvSpPr txBox="1"/>
          <p:nvPr/>
        </p:nvSpPr>
        <p:spPr>
          <a:xfrm>
            <a:off x="533400" y="18288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Results RNN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162588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7799C-2B77-490E-87BF-C4774620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configuration comparison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CABCFA-7AAD-4780-9B8F-7A46CEAD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 outperforms CNN</a:t>
            </a:r>
          </a:p>
          <a:p>
            <a:r>
              <a:rPr lang="en-US" dirty="0"/>
              <a:t> CNN requires less epochs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56876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input vs pre-processed input</a:t>
            </a:r>
          </a:p>
          <a:p>
            <a:r>
              <a:rPr lang="en-GB" dirty="0"/>
              <a:t>Compare different filtering criteria</a:t>
            </a:r>
          </a:p>
          <a:p>
            <a:pPr lvl="1"/>
            <a:r>
              <a:rPr lang="en-GB" dirty="0"/>
              <a:t>Minimum number of reactions</a:t>
            </a:r>
          </a:p>
          <a:p>
            <a:pPr lvl="1"/>
            <a:r>
              <a:rPr lang="en-GB" dirty="0">
                <a:ea typeface="Verdana"/>
                <a:cs typeface="Verdana"/>
              </a:rPr>
              <a:t>Ignore likes</a:t>
            </a:r>
          </a:p>
          <a:p>
            <a:r>
              <a:rPr lang="en-GB" dirty="0">
                <a:ea typeface="Verdana"/>
                <a:cs typeface="Verdana"/>
              </a:rPr>
              <a:t>Model configuration comparison</a:t>
            </a:r>
          </a:p>
        </p:txBody>
      </p:sp>
    </p:spTree>
    <p:extLst>
      <p:ext uri="{BB962C8B-B14F-4D97-AF65-F5344CB8AC3E}">
        <p14:creationId xmlns:p14="http://schemas.microsoft.com/office/powerpoint/2010/main" val="6422858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Verdana"/>
                <a:ea typeface="Verdana"/>
                <a:cs typeface="Verdana"/>
              </a:rPr>
              <a:t>Filter: Minimum </a:t>
            </a:r>
            <a:r>
              <a:rPr lang="de-DE" dirty="0" err="1">
                <a:latin typeface="Verdana"/>
                <a:ea typeface="Verdana"/>
                <a:cs typeface="Verdana"/>
              </a:rPr>
              <a:t>number</a:t>
            </a:r>
            <a:r>
              <a:rPr lang="de-DE" dirty="0">
                <a:latin typeface="Verdana"/>
                <a:ea typeface="Verdana"/>
                <a:cs typeface="Verdana"/>
              </a:rPr>
              <a:t> </a:t>
            </a:r>
            <a:r>
              <a:rPr lang="de-DE" dirty="0" err="1">
                <a:latin typeface="Verdana"/>
                <a:ea typeface="Verdana"/>
                <a:cs typeface="Verdana"/>
              </a:rPr>
              <a:t>of</a:t>
            </a:r>
            <a:r>
              <a:rPr lang="de-DE" dirty="0">
                <a:latin typeface="Verdana"/>
                <a:ea typeface="Verdana"/>
                <a:cs typeface="Verdana"/>
              </a:rPr>
              <a:t> </a:t>
            </a:r>
            <a:r>
              <a:rPr lang="de-DE" dirty="0" err="1">
                <a:latin typeface="Verdana"/>
                <a:ea typeface="Verdana"/>
                <a:cs typeface="Verdana"/>
              </a:rPr>
              <a:t>reactions</a:t>
            </a:r>
            <a:endParaRPr lang="de-DE" dirty="0" err="1">
              <a:solidFill>
                <a:schemeClr val="tx1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/>
                <a:ea typeface="Verdana"/>
                <a:cs typeface="Arial"/>
              </a:rPr>
              <a:t>Goal</a:t>
            </a:r>
            <a:r>
              <a:rPr lang="en-US" sz="2400" dirty="0">
                <a:latin typeface="Arial"/>
                <a:ea typeface="Verdana"/>
                <a:cs typeface="Arial"/>
              </a:rPr>
              <a:t>: Use only those posts for training that have a certain amount of total reactions (e.g. 15)</a:t>
            </a:r>
          </a:p>
          <a:p>
            <a:r>
              <a:rPr lang="en-US" sz="2400" b="1" dirty="0">
                <a:latin typeface="Arial"/>
                <a:ea typeface="Verdana"/>
                <a:cs typeface="Arial"/>
              </a:rPr>
              <a:t>Setup</a:t>
            </a:r>
            <a:r>
              <a:rPr lang="en-US" sz="2400" dirty="0">
                <a:latin typeface="Arial"/>
                <a:ea typeface="Verdana"/>
                <a:cs typeface="Arial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Verdana"/>
                <a:cs typeface="Arial"/>
              </a:rPr>
              <a:t> </a:t>
            </a:r>
            <a:endParaRPr lang="en-US" sz="2400" dirty="0">
              <a:solidFill>
                <a:schemeClr val="tx1"/>
              </a:solidFill>
              <a:latin typeface="Arial"/>
              <a:ea typeface="Verdana"/>
              <a:cs typeface="Arial"/>
            </a:endParaRPr>
          </a:p>
          <a:p>
            <a:pPr lvl="1"/>
            <a:r>
              <a:rPr lang="en-US" sz="2400" dirty="0">
                <a:latin typeface="Arial"/>
                <a:ea typeface="Verdana"/>
                <a:cs typeface="Arial"/>
              </a:rPr>
              <a:t>Filter for all posts in the DB that have the required amount of total reactions</a:t>
            </a:r>
          </a:p>
          <a:p>
            <a:pPr lvl="1"/>
            <a:r>
              <a:rPr lang="en-US" sz="2400" dirty="0">
                <a:latin typeface="Arial"/>
                <a:ea typeface="Verdana"/>
                <a:cs typeface="Arial"/>
              </a:rPr>
              <a:t>Give some information about the size of the filtered data</a:t>
            </a:r>
          </a:p>
          <a:p>
            <a:r>
              <a:rPr lang="en-US" sz="2400" b="1" dirty="0">
                <a:latin typeface="Arial"/>
                <a:ea typeface="Verdana"/>
                <a:cs typeface="Arial"/>
              </a:rPr>
              <a:t>Hypothesis</a:t>
            </a:r>
            <a:r>
              <a:rPr lang="en-US" sz="2400" dirty="0">
                <a:latin typeface="Arial"/>
                <a:ea typeface="Verdana"/>
                <a:cs typeface="Arial"/>
              </a:rPr>
              <a:t>: The higher the amount of reactions the more meaningful are the distributions of those posts. The drawback of this method is the reduced amount of training data</a:t>
            </a:r>
          </a:p>
          <a:p>
            <a:endParaRPr lang="de-DE" dirty="0"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84372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Verdana"/>
                <a:ea typeface="Verdana"/>
                <a:cs typeface="Verdana"/>
              </a:rPr>
              <a:t>Filter: Minimum </a:t>
            </a:r>
            <a:r>
              <a:rPr lang="de-DE" dirty="0" err="1">
                <a:latin typeface="Verdana"/>
                <a:ea typeface="Verdana"/>
                <a:cs typeface="Verdana"/>
              </a:rPr>
              <a:t>number</a:t>
            </a:r>
            <a:r>
              <a:rPr lang="de-DE" dirty="0">
                <a:latin typeface="Verdana"/>
                <a:ea typeface="Verdana"/>
                <a:cs typeface="Verdana"/>
              </a:rPr>
              <a:t> </a:t>
            </a:r>
            <a:r>
              <a:rPr lang="de-DE" dirty="0" err="1">
                <a:latin typeface="Verdana"/>
                <a:ea typeface="Verdana"/>
                <a:cs typeface="Verdana"/>
              </a:rPr>
              <a:t>of</a:t>
            </a:r>
            <a:r>
              <a:rPr lang="de-DE" dirty="0">
                <a:latin typeface="Verdana"/>
                <a:ea typeface="Verdana"/>
                <a:cs typeface="Verdana"/>
              </a:rPr>
              <a:t> </a:t>
            </a:r>
            <a:r>
              <a:rPr lang="de-DE" dirty="0" err="1">
                <a:latin typeface="Verdana"/>
                <a:ea typeface="Verdana"/>
                <a:cs typeface="Verdana"/>
              </a:rPr>
              <a:t>reactions</a:t>
            </a:r>
            <a:endParaRPr lang="de-DE" dirty="0" err="1">
              <a:solidFill>
                <a:schemeClr val="tx1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/>
                <a:ea typeface="Verdana"/>
                <a:cs typeface="Arial"/>
              </a:rPr>
              <a:t>Results:</a:t>
            </a:r>
            <a:endParaRPr lang="de-DE" sz="2400" dirty="0">
              <a:latin typeface="Arial"/>
              <a:ea typeface="Verdana"/>
              <a:cs typeface="Arial"/>
            </a:endParaRPr>
          </a:p>
          <a:p>
            <a:pPr lvl="1"/>
            <a:r>
              <a:rPr lang="en-US" sz="2400" dirty="0">
                <a:latin typeface="Arial"/>
                <a:ea typeface="Verdana"/>
                <a:cs typeface="Arial"/>
              </a:rPr>
              <a:t>When using posts with at least 15 total reactions only ~200 Posts are left</a:t>
            </a:r>
          </a:p>
          <a:p>
            <a:pPr lvl="1"/>
            <a:r>
              <a:rPr lang="en-US" sz="2400" dirty="0">
                <a:latin typeface="Arial"/>
                <a:ea typeface="Verdana"/>
                <a:cs typeface="Arial"/>
              </a:rPr>
              <a:t>When using the additional crawled material we still only got around ~475 posts</a:t>
            </a:r>
          </a:p>
          <a:p>
            <a:pPr lvl="1"/>
            <a:r>
              <a:rPr lang="en-US" sz="2400" dirty="0">
                <a:latin typeface="Arial"/>
                <a:ea typeface="Verdana"/>
                <a:cs typeface="Arial"/>
              </a:rPr>
              <a:t>Those are way too less to train a NN efficiently</a:t>
            </a:r>
          </a:p>
          <a:p>
            <a:endParaRPr lang="de-DE" dirty="0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6425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hlinkClick r:id="rId19" action="ppaction://hlinksldjump"/>
            <a:extLst>
              <a:ext uri="{FF2B5EF4-FFF2-40B4-BE49-F238E27FC236}">
                <a16:creationId xmlns:a16="http://schemas.microsoft.com/office/drawing/2014/main" id="{DE76EDD8-C0F8-4C4A-9686-F080D6E8CC0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858897" y="448187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 </a:t>
            </a:r>
          </a:p>
        </p:txBody>
      </p:sp>
      <p:sp>
        <p:nvSpPr>
          <p:cNvPr id="35" name="Rechteck 34">
            <a:hlinkClick r:id="rId19" action="ppaction://hlinksldjump"/>
            <a:extLst>
              <a:ext uri="{FF2B5EF4-FFF2-40B4-BE49-F238E27FC236}">
                <a16:creationId xmlns:a16="http://schemas.microsoft.com/office/drawing/2014/main" id="{6B0C37CF-31AA-4513-BD8B-2E37D669DDC5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95288" y="448187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4" name="Rechteck 33">
            <a:hlinkClick r:id="rId20" action="ppaction://hlinksldjump"/>
            <a:extLst>
              <a:ext uri="{FF2B5EF4-FFF2-40B4-BE49-F238E27FC236}">
                <a16:creationId xmlns:a16="http://schemas.microsoft.com/office/drawing/2014/main" id="{FD61E98A-DD13-481E-988B-DB8D14D7327F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858897" y="401826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Visualisation</a:t>
            </a:r>
          </a:p>
        </p:txBody>
      </p:sp>
      <p:sp>
        <p:nvSpPr>
          <p:cNvPr id="33" name="Rechteck 32">
            <a:hlinkClick r:id="rId20" action="ppaction://hlinksldjump"/>
            <a:extLst>
              <a:ext uri="{FF2B5EF4-FFF2-40B4-BE49-F238E27FC236}">
                <a16:creationId xmlns:a16="http://schemas.microsoft.com/office/drawing/2014/main" id="{34ED3C8F-CC8A-4271-BF70-62711FACB318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95288" y="401826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4" name="Rechteck 13">
            <a:hlinkClick r:id="rId21" action="ppaction://hlinksldjump"/>
            <a:extLst>
              <a:ext uri="{FF2B5EF4-FFF2-40B4-BE49-F238E27FC236}">
                <a16:creationId xmlns:a16="http://schemas.microsoft.com/office/drawing/2014/main" id="{09EEBF78-D4C5-4421-BBDC-4AD095915C9C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322507" y="3554653"/>
            <a:ext cx="186749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</a:p>
        </p:txBody>
      </p:sp>
      <p:sp>
        <p:nvSpPr>
          <p:cNvPr id="13" name="Rechteck 12">
            <a:hlinkClick r:id="rId21" action="ppaction://hlinksldjump"/>
            <a:extLst>
              <a:ext uri="{FF2B5EF4-FFF2-40B4-BE49-F238E27FC236}">
                <a16:creationId xmlns:a16="http://schemas.microsoft.com/office/drawing/2014/main" id="{90E89E58-713B-4BFA-834E-63AFB62067EC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858897" y="3554653"/>
            <a:ext cx="400110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2.3</a:t>
            </a:r>
          </a:p>
        </p:txBody>
      </p:sp>
      <p:sp>
        <p:nvSpPr>
          <p:cNvPr id="12" name="Rechteck 11">
            <a:hlinkClick r:id="rId22" action="ppaction://hlinksldjump"/>
            <a:extLst>
              <a:ext uri="{FF2B5EF4-FFF2-40B4-BE49-F238E27FC236}">
                <a16:creationId xmlns:a16="http://schemas.microsoft.com/office/drawing/2014/main" id="{35AB7B32-B88E-4DD0-A6F4-EB833A667B0A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1322507" y="3091043"/>
            <a:ext cx="186749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 Networks</a:t>
            </a:r>
          </a:p>
        </p:txBody>
      </p:sp>
      <p:sp>
        <p:nvSpPr>
          <p:cNvPr id="11" name="Rechteck 10">
            <a:hlinkClick r:id="rId22" action="ppaction://hlinksldjump"/>
            <a:extLst>
              <a:ext uri="{FF2B5EF4-FFF2-40B4-BE49-F238E27FC236}">
                <a16:creationId xmlns:a16="http://schemas.microsoft.com/office/drawing/2014/main" id="{9EFB02C1-CBE7-4E99-B75D-9D0AEB01A876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858897" y="3091043"/>
            <a:ext cx="400110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2.2</a:t>
            </a:r>
          </a:p>
        </p:txBody>
      </p:sp>
      <p:sp>
        <p:nvSpPr>
          <p:cNvPr id="10" name="Rechteck 9">
            <a:hlinkClick r:id="rId23" action="ppaction://hlinksldjump"/>
            <a:extLst>
              <a:ext uri="{FF2B5EF4-FFF2-40B4-BE49-F238E27FC236}">
                <a16:creationId xmlns:a16="http://schemas.microsoft.com/office/drawing/2014/main" id="{3708D4AA-F6D7-48F3-9170-23654DFE9282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1322507" y="2627433"/>
            <a:ext cx="186749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Emotion Mining</a:t>
            </a:r>
          </a:p>
        </p:txBody>
      </p:sp>
      <p:sp>
        <p:nvSpPr>
          <p:cNvPr id="9" name="Rechteck 8">
            <a:hlinkClick r:id="rId23" action="ppaction://hlinksldjump"/>
            <a:extLst>
              <a:ext uri="{FF2B5EF4-FFF2-40B4-BE49-F238E27FC236}">
                <a16:creationId xmlns:a16="http://schemas.microsoft.com/office/drawing/2014/main" id="{A3FA771E-0C4D-4BDD-A4D2-D32887E3FE36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858897" y="2627433"/>
            <a:ext cx="400110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7927CEE-E5F0-485F-9712-2D1416784884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858897" y="2163823"/>
            <a:ext cx="7889816" cy="400109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0" fontAlgn="base" latinLnBrk="0" hangingPunct="0">
              <a:buClrTx/>
              <a:buSzTx/>
              <a:tabLst/>
            </a:pPr>
            <a:endParaRPr kumimoji="0" lang="en-US" sz="16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hteck 6">
            <a:hlinkClick r:id="rId24" action="ppaction://hlinksldjump"/>
            <a:extLst>
              <a:ext uri="{FF2B5EF4-FFF2-40B4-BE49-F238E27FC236}">
                <a16:creationId xmlns:a16="http://schemas.microsoft.com/office/drawing/2014/main" id="{BEEF2F03-7B51-434A-82D4-D653EC5DF58B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858897" y="216382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System</a:t>
            </a:r>
          </a:p>
        </p:txBody>
      </p:sp>
      <p:sp>
        <p:nvSpPr>
          <p:cNvPr id="6" name="Rechteck 5">
            <a:hlinkClick r:id="rId24" action="ppaction://hlinksldjump"/>
            <a:extLst>
              <a:ext uri="{FF2B5EF4-FFF2-40B4-BE49-F238E27FC236}">
                <a16:creationId xmlns:a16="http://schemas.microsoft.com/office/drawing/2014/main" id="{ECC2A985-F8DF-41A4-AFF0-AA6F73032597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395288" y="216382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" name="Rechteck 4">
            <a:hlinkClick r:id="rId25" action="ppaction://hlinksldjump"/>
            <a:extLst>
              <a:ext uri="{FF2B5EF4-FFF2-40B4-BE49-F238E27FC236}">
                <a16:creationId xmlns:a16="http://schemas.microsoft.com/office/drawing/2014/main" id="{C144BCC6-9553-4C60-92E5-B2E4A584B33A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858897" y="1700213"/>
            <a:ext cx="2331109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4" name="Rechteck 3">
            <a:hlinkClick r:id="rId25" action="ppaction://hlinksldjump"/>
            <a:extLst>
              <a:ext uri="{FF2B5EF4-FFF2-40B4-BE49-F238E27FC236}">
                <a16:creationId xmlns:a16="http://schemas.microsoft.com/office/drawing/2014/main" id="{2BA4E315-BF7B-42FC-9ACF-D11C4398FE07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395288" y="1700213"/>
            <a:ext cx="400109" cy="4001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buClrTx/>
              <a:buSzTx/>
              <a:tabLst/>
            </a:pPr>
            <a:r>
              <a:rPr kumimoji="0" lang="en-US" sz="1600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41740-F273-434A-B89B-9CFC8878A2A2}"/>
              </a:ext>
            </a:extLst>
          </p:cNvPr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55741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input vs pre-processed input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b="1" dirty="0"/>
              <a:t>Goal</a:t>
            </a:r>
            <a:r>
              <a:rPr lang="en-US" sz="2300" dirty="0"/>
              <a:t>: check the effect that the pre-processing has on the accuracy of the model.</a:t>
            </a:r>
          </a:p>
          <a:p>
            <a:r>
              <a:rPr lang="en-US" sz="2300" b="1" dirty="0"/>
              <a:t>Setup</a:t>
            </a:r>
            <a:r>
              <a:rPr lang="en-US" sz="2300" dirty="0"/>
              <a:t>: Train a model with raw-data as input and compare it to the model trained with pre-processed data.</a:t>
            </a:r>
          </a:p>
          <a:p>
            <a:r>
              <a:rPr lang="en-US" sz="2300" b="1" dirty="0"/>
              <a:t>Hypothesis</a:t>
            </a:r>
            <a:r>
              <a:rPr lang="en-US" sz="2300" dirty="0"/>
              <a:t>:</a:t>
            </a:r>
            <a:r>
              <a:rPr lang="nl-NL" sz="2300" dirty="0"/>
              <a:t> pre-</a:t>
            </a:r>
            <a:r>
              <a:rPr lang="nl-NL" sz="2300" dirty="0" err="1"/>
              <a:t>processed</a:t>
            </a:r>
            <a:r>
              <a:rPr lang="nl-NL" sz="2300" dirty="0"/>
              <a:t> input </a:t>
            </a:r>
            <a:r>
              <a:rPr lang="nl-NL" sz="2300" dirty="0" err="1"/>
              <a:t>should</a:t>
            </a:r>
            <a:r>
              <a:rPr lang="nl-NL" sz="2300" dirty="0"/>
              <a:t> </a:t>
            </a:r>
            <a:r>
              <a:rPr lang="nl-NL" sz="2300" dirty="0" err="1"/>
              <a:t>outperform</a:t>
            </a:r>
            <a:r>
              <a:rPr lang="nl-NL" sz="2300" dirty="0"/>
              <a:t> </a:t>
            </a:r>
            <a:r>
              <a:rPr lang="nl-NL" sz="2300" dirty="0" err="1"/>
              <a:t>the</a:t>
            </a:r>
            <a:r>
              <a:rPr lang="nl-NL" sz="2300" dirty="0"/>
              <a:t> </a:t>
            </a:r>
            <a:r>
              <a:rPr lang="nl-NL" sz="2300" dirty="0" err="1"/>
              <a:t>raw</a:t>
            </a:r>
            <a:r>
              <a:rPr lang="nl-NL" sz="2300" dirty="0"/>
              <a:t> input.</a:t>
            </a:r>
            <a:endParaRPr lang="en-US" sz="2300" dirty="0"/>
          </a:p>
          <a:p>
            <a:pPr lvl="1"/>
            <a:r>
              <a:rPr lang="en-US" sz="2300" dirty="0"/>
              <a:t>Pre-processing decreases the corpus’s vocabulary.</a:t>
            </a:r>
          </a:p>
          <a:p>
            <a:pPr lvl="1"/>
            <a:r>
              <a:rPr lang="en-US" sz="2300" dirty="0"/>
              <a:t>Pre-processing should decrease noise created by typo’s and character repetition.</a:t>
            </a:r>
          </a:p>
          <a:p>
            <a:pPr lvl="1"/>
            <a:endParaRPr lang="nl-NL" sz="2300" dirty="0"/>
          </a:p>
        </p:txBody>
      </p:sp>
    </p:spTree>
    <p:extLst>
      <p:ext uri="{BB962C8B-B14F-4D97-AF65-F5344CB8AC3E}">
        <p14:creationId xmlns:p14="http://schemas.microsoft.com/office/powerpoint/2010/main" val="1445046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2093913"/>
            <a:ext cx="5415693" cy="37338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input vs pre-processed input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49250" y="2093913"/>
            <a:ext cx="3232150" cy="4114800"/>
          </a:xfrm>
        </p:spPr>
        <p:txBody>
          <a:bodyPr/>
          <a:lstStyle/>
          <a:p>
            <a:r>
              <a:rPr lang="en-US" sz="2400" b="1" dirty="0"/>
              <a:t>Results CNN</a:t>
            </a:r>
          </a:p>
          <a:p>
            <a:r>
              <a:rPr lang="en-US" sz="2400" dirty="0"/>
              <a:t>Pre-processing</a:t>
            </a:r>
            <a:br>
              <a:rPr lang="en-US" sz="2400" dirty="0"/>
            </a:br>
            <a:r>
              <a:rPr lang="en-US" sz="2400" dirty="0"/>
              <a:t>overall increases</a:t>
            </a:r>
            <a:br>
              <a:rPr lang="en-US" sz="2400" dirty="0"/>
            </a:br>
            <a:r>
              <a:rPr lang="en-US" sz="2400" dirty="0"/>
              <a:t>error.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Sensitive to fewer word variance.</a:t>
            </a:r>
          </a:p>
          <a:p>
            <a:endParaRPr lang="en-US" sz="2400" dirty="0"/>
          </a:p>
          <a:p>
            <a:endParaRPr lang="en-US" sz="2400" dirty="0"/>
          </a:p>
          <a:p>
            <a:pPr lvl="2"/>
            <a:endParaRPr lang="en-US" sz="1600" dirty="0"/>
          </a:p>
          <a:p>
            <a:pPr lvl="1"/>
            <a:endParaRPr lang="nl-NL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438400"/>
            <a:ext cx="497803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889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input vs pre-processed input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49250" y="2093913"/>
            <a:ext cx="3232150" cy="4114800"/>
          </a:xfrm>
        </p:spPr>
        <p:txBody>
          <a:bodyPr/>
          <a:lstStyle/>
          <a:p>
            <a:r>
              <a:rPr lang="en-US" sz="2400" b="1" dirty="0"/>
              <a:t>Results RNN</a:t>
            </a:r>
          </a:p>
          <a:p>
            <a:r>
              <a:rPr lang="en-US" sz="2400" dirty="0"/>
              <a:t>Pre-processing helped to decrease error.</a:t>
            </a:r>
          </a:p>
          <a:p>
            <a:endParaRPr lang="en-US" sz="2400" dirty="0"/>
          </a:p>
          <a:p>
            <a:r>
              <a:rPr lang="en-US" sz="2400" dirty="0"/>
              <a:t>More robust </a:t>
            </a:r>
            <a:r>
              <a:rPr lang="en-US" sz="2400"/>
              <a:t>to fewer </a:t>
            </a:r>
            <a:r>
              <a:rPr lang="en-US" sz="2400" dirty="0"/>
              <a:t>word variance.</a:t>
            </a:r>
          </a:p>
          <a:p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2895600"/>
            <a:ext cx="4362450" cy="30085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085443"/>
            <a:ext cx="44005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784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Verdana"/>
                <a:ea typeface="Verdana"/>
                <a:cs typeface="Verdana"/>
              </a:rPr>
              <a:t>Filter: </a:t>
            </a:r>
            <a:r>
              <a:rPr lang="de-DE" dirty="0" err="1">
                <a:latin typeface="Verdana"/>
                <a:ea typeface="Verdana"/>
                <a:cs typeface="Verdana"/>
              </a:rPr>
              <a:t>Ignore</a:t>
            </a:r>
            <a:r>
              <a:rPr lang="de-DE" dirty="0">
                <a:latin typeface="Verdana"/>
                <a:ea typeface="Verdana"/>
                <a:cs typeface="Verdana"/>
              </a:rPr>
              <a:t> </a:t>
            </a:r>
            <a:r>
              <a:rPr lang="de-DE" dirty="0" err="1">
                <a:latin typeface="Verdana"/>
                <a:ea typeface="Verdana"/>
                <a:cs typeface="Verdana"/>
              </a:rPr>
              <a:t>likes</a:t>
            </a:r>
            <a:endParaRPr lang="de-DE" dirty="0" err="1">
              <a:solidFill>
                <a:schemeClr val="tx1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/>
                <a:ea typeface="Verdana"/>
                <a:cs typeface="Arial"/>
              </a:rPr>
              <a:t>Goal</a:t>
            </a:r>
            <a:r>
              <a:rPr lang="en-US" sz="2400" dirty="0">
                <a:latin typeface="Arial"/>
                <a:ea typeface="Verdana"/>
                <a:cs typeface="Arial"/>
              </a:rPr>
              <a:t>: Remove likes from training data to reduce the problem of poorly distributed data</a:t>
            </a:r>
          </a:p>
          <a:p>
            <a:r>
              <a:rPr lang="en-US" sz="2400" b="1" dirty="0">
                <a:latin typeface="Arial"/>
                <a:ea typeface="Verdana"/>
                <a:cs typeface="Arial"/>
              </a:rPr>
              <a:t>Setup</a:t>
            </a:r>
            <a:r>
              <a:rPr lang="en-US" sz="2400" dirty="0">
                <a:latin typeface="Arial"/>
                <a:ea typeface="Verdana"/>
                <a:cs typeface="Arial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Verdana"/>
                <a:cs typeface="Arial"/>
              </a:rPr>
              <a:t> </a:t>
            </a:r>
            <a:endParaRPr lang="en-US" sz="2400" dirty="0">
              <a:solidFill>
                <a:schemeClr val="tx1"/>
              </a:solidFill>
              <a:latin typeface="Arial"/>
              <a:ea typeface="Verdana"/>
              <a:cs typeface="Arial"/>
            </a:endParaRPr>
          </a:p>
          <a:p>
            <a:pPr lvl="1"/>
            <a:r>
              <a:rPr lang="en-US" sz="2400" dirty="0">
                <a:latin typeface="Arial"/>
                <a:ea typeface="Verdana"/>
                <a:cs typeface="Arial"/>
              </a:rPr>
              <a:t>Get all posts from DB but ignore/remove the likes from the distribution when training the model</a:t>
            </a:r>
          </a:p>
          <a:p>
            <a:r>
              <a:rPr lang="en-US" sz="2400" b="1" dirty="0">
                <a:latin typeface="Arial"/>
                <a:ea typeface="Verdana"/>
                <a:cs typeface="Arial"/>
              </a:rPr>
              <a:t>Hypothesis</a:t>
            </a:r>
            <a:r>
              <a:rPr lang="en-US" sz="2400" dirty="0">
                <a:latin typeface="Arial"/>
                <a:ea typeface="Verdana"/>
                <a:cs typeface="Arial"/>
              </a:rPr>
              <a:t>: The accuracy of the reactions' predictions should increase since the distribution is now more consistent</a:t>
            </a:r>
          </a:p>
          <a:p>
            <a:endParaRPr lang="de-DE" dirty="0"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458187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Verdana"/>
                <a:ea typeface="Verdana"/>
                <a:cs typeface="Verdana"/>
              </a:rPr>
              <a:t>Filter: </a:t>
            </a:r>
            <a:r>
              <a:rPr lang="de-DE" dirty="0" err="1">
                <a:latin typeface="Verdana"/>
                <a:ea typeface="Verdana"/>
                <a:cs typeface="Verdana"/>
              </a:rPr>
              <a:t>Ignore</a:t>
            </a:r>
            <a:r>
              <a:rPr lang="de-DE" dirty="0">
                <a:latin typeface="Verdana"/>
                <a:ea typeface="Verdana"/>
                <a:cs typeface="Verdana"/>
              </a:rPr>
              <a:t> </a:t>
            </a:r>
            <a:r>
              <a:rPr lang="de-DE" dirty="0" err="1">
                <a:latin typeface="Verdana"/>
                <a:ea typeface="Verdana"/>
                <a:cs typeface="Verdana"/>
              </a:rPr>
              <a:t>likes</a:t>
            </a:r>
            <a:endParaRPr lang="de-DE" dirty="0" err="1">
              <a:solidFill>
                <a:schemeClr val="tx1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/>
                <a:ea typeface="Verdana"/>
                <a:cs typeface="Arial"/>
              </a:rPr>
              <a:t>Results CNN/RNN</a:t>
            </a:r>
            <a:endParaRPr lang="de-DE" sz="2400" dirty="0">
              <a:latin typeface="Arial"/>
              <a:ea typeface="Verdana"/>
              <a:cs typeface="Arial"/>
            </a:endParaRPr>
          </a:p>
          <a:p>
            <a:r>
              <a:rPr lang="de-DE" sz="240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Discarding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</a:t>
            </a:r>
            <a:r>
              <a:rPr lang="de-DE" sz="240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likes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</a:t>
            </a:r>
            <a:b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</a:br>
            <a:r>
              <a:rPr lang="de-DE" sz="240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decreases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</a:t>
            </a:r>
            <a:r>
              <a:rPr lang="de-DE" sz="240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accuracy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.</a:t>
            </a:r>
            <a:b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</a:br>
            <a:b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</a:b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Simple </a:t>
            </a:r>
            <a:r>
              <a:rPr lang="de-DE" sz="240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explanation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:</a:t>
            </a:r>
            <a:b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</a:b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Like </a:t>
            </a:r>
            <a:r>
              <a:rPr lang="de-DE" sz="240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ratio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</a:t>
            </a:r>
            <a:r>
              <a:rPr lang="de-DE" sz="240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close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</a:t>
            </a:r>
            <a:r>
              <a:rPr lang="de-DE" sz="240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to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1 </a:t>
            </a:r>
            <a:b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</a:b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Always </a:t>
            </a:r>
            <a:r>
              <a:rPr lang="de-DE" sz="240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predicting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</a:t>
            </a:r>
            <a:r>
              <a:rPr lang="de-DE" sz="240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likes</a:t>
            </a:r>
            <a:b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</a:br>
            <a:r>
              <a:rPr lang="de-DE" sz="240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to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</a:t>
            </a:r>
            <a:r>
              <a:rPr lang="de-DE" sz="240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be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100% will </a:t>
            </a:r>
            <a:r>
              <a:rPr lang="de-DE" sz="240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lead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</a:t>
            </a:r>
            <a:r>
              <a:rPr lang="de-DE" sz="240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to</a:t>
            </a:r>
            <a:b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</a:br>
            <a:r>
              <a:rPr lang="de-DE" sz="240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lower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</a:t>
            </a:r>
            <a:r>
              <a:rPr lang="de-DE" sz="240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errors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but carry </a:t>
            </a:r>
            <a:r>
              <a:rPr lang="de-DE" sz="240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little</a:t>
            </a:r>
            <a:b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</a:br>
            <a:r>
              <a:rPr lang="de-DE" sz="2400" err="1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information</a:t>
            </a:r>
            <a:r>
              <a:rPr lang="de-DE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446" y="1236260"/>
            <a:ext cx="3652429" cy="21457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445" y="3485650"/>
            <a:ext cx="3652429" cy="21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0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227527517"/>
              </p:ext>
            </p:extLst>
          </p:nvPr>
        </p:nvSpPr>
        <p:spPr/>
        <p:txBody>
          <a:bodyPr/>
          <a:lstStyle/>
          <a:p>
            <a:r>
              <a:rPr lang="de-DE" dirty="0">
                <a:ea typeface="Verdana"/>
                <a:cs typeface="Verdana"/>
              </a:rPr>
              <a:t>Additional Data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824419026"/>
              </p:ext>
            </p:extLst>
          </p:nvPr>
        </p:nvSpPr>
        <p:spPr/>
        <p:txBody>
          <a:bodyPr/>
          <a:lstStyle/>
          <a:p>
            <a:r>
              <a:rPr lang="de-DE" dirty="0" err="1">
                <a:ea typeface="Verdana"/>
                <a:cs typeface="Verdana"/>
              </a:rPr>
              <a:t>Neural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networks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need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huge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amount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of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data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for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training</a:t>
            </a:r>
          </a:p>
          <a:p>
            <a:r>
              <a:rPr lang="de-DE" dirty="0">
                <a:ea typeface="Verdana"/>
                <a:cs typeface="Verdana"/>
              </a:rPr>
              <a:t>Original </a:t>
            </a:r>
            <a:r>
              <a:rPr lang="de-DE" dirty="0" err="1">
                <a:ea typeface="Verdana"/>
                <a:cs typeface="Verdana"/>
              </a:rPr>
              <a:t>data</a:t>
            </a:r>
            <a:r>
              <a:rPr lang="de-DE" dirty="0">
                <a:ea typeface="Verdana"/>
                <a:cs typeface="Verdana"/>
              </a:rPr>
              <a:t> not </a:t>
            </a:r>
            <a:r>
              <a:rPr lang="de-DE" dirty="0" err="1">
                <a:ea typeface="Verdana"/>
                <a:cs typeface="Verdana"/>
              </a:rPr>
              <a:t>useful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since</a:t>
            </a:r>
            <a:r>
              <a:rPr lang="de-DE" dirty="0">
                <a:ea typeface="Verdana"/>
                <a:cs typeface="Verdana"/>
              </a:rPr>
              <a:t> </a:t>
            </a:r>
            <a:r>
              <a:rPr lang="de-DE" dirty="0" err="1">
                <a:ea typeface="Verdana"/>
                <a:cs typeface="Verdana"/>
              </a:rPr>
              <a:t>most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entries</a:t>
            </a:r>
            <a:r>
              <a:rPr lang="de-DE" dirty="0">
                <a:ea typeface="Verdana"/>
                <a:cs typeface="Verdana"/>
              </a:rPr>
              <a:t> </a:t>
            </a:r>
            <a:r>
              <a:rPr lang="de-DE" dirty="0" err="1">
                <a:ea typeface="Verdana"/>
                <a:cs typeface="Verdana"/>
              </a:rPr>
              <a:t>contain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no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reactions</a:t>
            </a:r>
          </a:p>
          <a:p>
            <a:pPr marL="457200" lvl="1" indent="0">
              <a:buNone/>
            </a:pPr>
            <a:r>
              <a:rPr lang="de-DE" sz="3200" dirty="0">
                <a:ea typeface="Verdana"/>
                <a:cs typeface="Verdana"/>
              </a:rPr>
              <a:t>-&gt; </a:t>
            </a:r>
            <a:r>
              <a:rPr lang="de-DE" sz="3200" dirty="0" err="1">
                <a:ea typeface="Verdana"/>
                <a:cs typeface="Verdana"/>
              </a:rPr>
              <a:t>Get</a:t>
            </a:r>
            <a:r>
              <a:rPr lang="de-DE" sz="3200" dirty="0">
                <a:ea typeface="Verdana"/>
                <a:cs typeface="Verdana"/>
              </a:rPr>
              <a:t> </a:t>
            </a:r>
            <a:r>
              <a:rPr lang="de-DE" sz="3200" dirty="0" err="1">
                <a:ea typeface="Verdana"/>
                <a:cs typeface="Verdana"/>
              </a:rPr>
              <a:t>more</a:t>
            </a:r>
            <a:r>
              <a:rPr lang="de-DE" sz="3200" dirty="0">
                <a:ea typeface="Verdana"/>
                <a:cs typeface="Verdana"/>
              </a:rPr>
              <a:t> </a:t>
            </a:r>
            <a:r>
              <a:rPr lang="de-DE" sz="3200" dirty="0" err="1">
                <a:ea typeface="Verdana"/>
                <a:cs typeface="Verdana"/>
              </a:rPr>
              <a:t>training</a:t>
            </a:r>
            <a:r>
              <a:rPr lang="de-DE" sz="3200" dirty="0">
                <a:ea typeface="Verdana"/>
                <a:cs typeface="Verdana"/>
              </a:rPr>
              <a:t> </a:t>
            </a:r>
            <a:r>
              <a:rPr lang="de-DE" sz="3200" dirty="0" err="1">
                <a:ea typeface="Verdana"/>
                <a:cs typeface="Verdana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77156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Verdana"/>
                <a:cs typeface="Verdana"/>
              </a:rPr>
              <a:t>Additional Data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520798718"/>
              </p:ext>
            </p:extLst>
          </p:nvPr>
        </p:nvSpPr>
        <p:spPr/>
        <p:txBody>
          <a:bodyPr/>
          <a:lstStyle/>
          <a:p>
            <a:r>
              <a:rPr lang="de-DE" dirty="0" err="1">
                <a:ea typeface="Verdana"/>
                <a:cs typeface="Verdana"/>
              </a:rPr>
              <a:t>Crawled</a:t>
            </a:r>
            <a:r>
              <a:rPr lang="de-DE" dirty="0">
                <a:ea typeface="Verdana"/>
                <a:cs typeface="Verdana"/>
              </a:rPr>
              <a:t> additional </a:t>
            </a:r>
            <a:r>
              <a:rPr lang="de-DE" dirty="0" err="1">
                <a:ea typeface="Verdana"/>
                <a:cs typeface="Verdana"/>
              </a:rPr>
              <a:t>data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from</a:t>
            </a:r>
            <a:r>
              <a:rPr lang="de-DE" dirty="0">
                <a:ea typeface="Verdana"/>
                <a:cs typeface="Verdana"/>
              </a:rPr>
              <a:t> Facebook </a:t>
            </a:r>
            <a:r>
              <a:rPr lang="de-DE" dirty="0" err="1">
                <a:ea typeface="Verdana"/>
                <a:cs typeface="Verdana"/>
              </a:rPr>
              <a:t>of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the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most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known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supermarkets</a:t>
            </a:r>
            <a:r>
              <a:rPr lang="de-DE" dirty="0">
                <a:ea typeface="Verdana"/>
                <a:cs typeface="Verdana"/>
              </a:rPr>
              <a:t> (e.g. </a:t>
            </a:r>
            <a:r>
              <a:rPr lang="de-DE" dirty="0" err="1">
                <a:ea typeface="Verdana"/>
                <a:cs typeface="Verdana"/>
              </a:rPr>
              <a:t>walmart</a:t>
            </a:r>
            <a:r>
              <a:rPr lang="de-DE" dirty="0">
                <a:ea typeface="Verdana"/>
                <a:cs typeface="Verdana"/>
              </a:rPr>
              <a:t>) and </a:t>
            </a:r>
            <a:r>
              <a:rPr lang="de-DE" dirty="0" err="1">
                <a:ea typeface="Verdana"/>
                <a:cs typeface="Verdana"/>
              </a:rPr>
              <a:t>shops</a:t>
            </a:r>
            <a:r>
              <a:rPr lang="de-DE" dirty="0">
                <a:ea typeface="Verdana"/>
                <a:cs typeface="Verdana"/>
              </a:rPr>
              <a:t> (e.g. Amazon)</a:t>
            </a:r>
            <a:endParaRPr lang="de-DE" dirty="0" err="1">
              <a:ea typeface="Verdana"/>
              <a:cs typeface="Verdana"/>
            </a:endParaRPr>
          </a:p>
          <a:p>
            <a:r>
              <a:rPr lang="de-DE" dirty="0">
                <a:ea typeface="Verdana"/>
                <a:cs typeface="Verdana"/>
              </a:rPr>
              <a:t>The </a:t>
            </a:r>
            <a:r>
              <a:rPr lang="de-DE" dirty="0" err="1">
                <a:ea typeface="Verdana"/>
                <a:cs typeface="Verdana"/>
              </a:rPr>
              <a:t>dataset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increased</a:t>
            </a:r>
            <a:r>
              <a:rPr lang="de-DE" dirty="0">
                <a:ea typeface="Verdana"/>
                <a:cs typeface="Verdana"/>
              </a:rPr>
              <a:t> </a:t>
            </a:r>
            <a:r>
              <a:rPr lang="de-DE" dirty="0" err="1">
                <a:ea typeface="Verdana"/>
                <a:cs typeface="Verdana"/>
              </a:rPr>
              <a:t>from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around</a:t>
            </a:r>
            <a:r>
              <a:rPr lang="de-DE" dirty="0">
                <a:ea typeface="Verdana"/>
                <a:cs typeface="Verdana"/>
              </a:rPr>
              <a:t> 20k </a:t>
            </a:r>
            <a:r>
              <a:rPr lang="de-DE" dirty="0" err="1">
                <a:ea typeface="Verdana"/>
                <a:cs typeface="Verdana"/>
              </a:rPr>
              <a:t>to</a:t>
            </a:r>
            <a:r>
              <a:rPr lang="de-DE" dirty="0">
                <a:ea typeface="Verdana"/>
                <a:cs typeface="Verdana"/>
              </a:rPr>
              <a:t> 71k </a:t>
            </a:r>
            <a:r>
              <a:rPr lang="de-DE" dirty="0" err="1">
                <a:ea typeface="Verdana"/>
                <a:cs typeface="Verdana"/>
              </a:rPr>
              <a:t>posts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including</a:t>
            </a:r>
            <a:r>
              <a:rPr lang="de-DE" dirty="0">
                <a:ea typeface="Verdana"/>
                <a:cs typeface="Verdana"/>
              </a:rPr>
              <a:t> 202k </a:t>
            </a:r>
            <a:r>
              <a:rPr lang="de-DE" dirty="0" err="1">
                <a:ea typeface="Verdana"/>
                <a:cs typeface="Verdana"/>
              </a:rPr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117750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589258679"/>
              </p:ext>
            </p:extLst>
          </p:nvPr>
        </p:nvSpPr>
        <p:spPr/>
        <p:txBody>
          <a:bodyPr/>
          <a:lstStyle/>
          <a:p>
            <a:r>
              <a:rPr lang="de-DE" dirty="0">
                <a:ea typeface="Verdana"/>
                <a:cs typeface="Verdana"/>
              </a:rPr>
              <a:t>Data </a:t>
            </a:r>
            <a:r>
              <a:rPr lang="de-DE" dirty="0" err="1">
                <a:ea typeface="Verdana"/>
                <a:cs typeface="Verdana"/>
              </a:rPr>
              <a:t>analysis</a:t>
            </a: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225833274"/>
              </p:ext>
            </p:extLst>
          </p:nvPr>
        </p:nvSpPr>
        <p:spPr/>
        <p:txBody>
          <a:bodyPr/>
          <a:lstStyle/>
          <a:p>
            <a:r>
              <a:rPr lang="de-DE" dirty="0" err="1">
                <a:ea typeface="Verdana"/>
                <a:cs typeface="Verdana"/>
              </a:rPr>
              <a:t>Assertions</a:t>
            </a:r>
            <a:r>
              <a:rPr lang="de-DE" dirty="0">
                <a:ea typeface="Verdana"/>
                <a:cs typeface="Verdana"/>
              </a:rPr>
              <a:t>: </a:t>
            </a:r>
            <a:endParaRPr lang="de-DE" dirty="0"/>
          </a:p>
          <a:p>
            <a:pPr marL="971550" lvl="1" indent="-514350">
              <a:buAutoNum type="arabicPeriod"/>
            </a:pPr>
            <a:r>
              <a:rPr lang="de-DE" dirty="0">
                <a:ea typeface="Verdana"/>
                <a:cs typeface="Verdana"/>
              </a:rPr>
              <a:t>Most </a:t>
            </a:r>
            <a:r>
              <a:rPr lang="de-DE" dirty="0" err="1">
                <a:ea typeface="Verdana"/>
                <a:cs typeface="Verdana"/>
              </a:rPr>
              <a:t>of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the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data</a:t>
            </a:r>
            <a:r>
              <a:rPr lang="de-DE" dirty="0">
                <a:ea typeface="Verdana"/>
                <a:cs typeface="Verdana"/>
              </a:rPr>
              <a:t> </a:t>
            </a:r>
            <a:r>
              <a:rPr lang="de-DE" dirty="0" err="1">
                <a:ea typeface="Verdana"/>
                <a:cs typeface="Verdana"/>
              </a:rPr>
              <a:t>contains</a:t>
            </a:r>
            <a:r>
              <a:rPr lang="de-DE" dirty="0">
                <a:ea typeface="Verdana"/>
                <a:cs typeface="Verdana"/>
              </a:rPr>
              <a:t> (</a:t>
            </a:r>
            <a:r>
              <a:rPr lang="de-DE" dirty="0" err="1">
                <a:ea typeface="Verdana"/>
                <a:cs typeface="Verdana"/>
              </a:rPr>
              <a:t>almost</a:t>
            </a:r>
            <a:r>
              <a:rPr lang="de-DE" dirty="0">
                <a:ea typeface="Verdana"/>
                <a:cs typeface="Verdana"/>
              </a:rPr>
              <a:t>) </a:t>
            </a:r>
            <a:r>
              <a:rPr lang="de-DE" dirty="0" err="1">
                <a:ea typeface="Verdana"/>
                <a:cs typeface="Verdana"/>
              </a:rPr>
              <a:t>no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reactions</a:t>
            </a:r>
          </a:p>
          <a:p>
            <a:pPr marL="971550" lvl="1" indent="-514350">
              <a:buAutoNum type="arabicPeriod"/>
            </a:pPr>
            <a:r>
              <a:rPr lang="de-DE" dirty="0">
                <a:ea typeface="Verdana"/>
                <a:cs typeface="Verdana"/>
              </a:rPr>
              <a:t>The different </a:t>
            </a:r>
            <a:r>
              <a:rPr lang="de-DE" dirty="0" err="1">
                <a:ea typeface="Verdana"/>
                <a:cs typeface="Verdana"/>
              </a:rPr>
              <a:t>reaction-types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are</a:t>
            </a:r>
            <a:r>
              <a:rPr lang="de-DE" dirty="0">
                <a:ea typeface="Verdana"/>
                <a:cs typeface="Verdana"/>
              </a:rPr>
              <a:t> </a:t>
            </a:r>
            <a:r>
              <a:rPr lang="de-DE" dirty="0" err="1">
                <a:ea typeface="Verdana"/>
                <a:cs typeface="Verdana"/>
              </a:rPr>
              <a:t>roughly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used</a:t>
            </a:r>
            <a:r>
              <a:rPr lang="de-DE" dirty="0">
                <a:ea typeface="Verdana"/>
                <a:cs typeface="Verdana"/>
              </a:rPr>
              <a:t> </a:t>
            </a:r>
            <a:r>
              <a:rPr lang="de-DE" dirty="0" err="1">
                <a:ea typeface="Verdana"/>
                <a:cs typeface="Verdana"/>
              </a:rPr>
              <a:t>with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equal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frequency</a:t>
            </a:r>
          </a:p>
          <a:p>
            <a:pPr marL="971550" lvl="1" indent="-514350">
              <a:buAutoNum type="arabicPeriod"/>
            </a:pPr>
            <a:r>
              <a:rPr lang="de-DE" dirty="0" err="1">
                <a:ea typeface="Verdana"/>
                <a:cs typeface="Verdana"/>
              </a:rPr>
              <a:t>People's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reactions</a:t>
            </a:r>
            <a:r>
              <a:rPr lang="de-DE" dirty="0">
                <a:ea typeface="Verdana"/>
                <a:cs typeface="Verdana"/>
              </a:rPr>
              <a:t> </a:t>
            </a:r>
            <a:r>
              <a:rPr lang="de-DE" dirty="0" err="1">
                <a:ea typeface="Verdana"/>
                <a:cs typeface="Verdana"/>
              </a:rPr>
              <a:t>are</a:t>
            </a:r>
            <a:r>
              <a:rPr lang="de-DE" dirty="0">
                <a:ea typeface="Verdana"/>
                <a:cs typeface="Verdana"/>
              </a:rPr>
              <a:t> </a:t>
            </a:r>
            <a:r>
              <a:rPr lang="de-DE" dirty="0" err="1">
                <a:ea typeface="Verdana"/>
                <a:cs typeface="Verdana"/>
              </a:rPr>
              <a:t>mostly</a:t>
            </a:r>
            <a:r>
              <a:rPr lang="de-DE" dirty="0">
                <a:ea typeface="Verdana"/>
                <a:cs typeface="Verdana"/>
              </a:rPr>
              <a:t> </a:t>
            </a:r>
            <a:r>
              <a:rPr lang="de-DE" dirty="0" err="1">
                <a:ea typeface="Verdana"/>
                <a:cs typeface="Verdana"/>
              </a:rPr>
              <a:t>the</a:t>
            </a:r>
            <a:r>
              <a:rPr lang="de-DE" dirty="0">
                <a:ea typeface="Verdana"/>
                <a:cs typeface="Verdana"/>
              </a:rPr>
              <a:t> same </a:t>
            </a:r>
            <a:r>
              <a:rPr lang="de-DE" dirty="0" err="1">
                <a:ea typeface="Verdana"/>
                <a:cs typeface="Verdana"/>
              </a:rPr>
              <a:t>to</a:t>
            </a:r>
            <a:r>
              <a:rPr lang="de-DE" dirty="0">
                <a:ea typeface="Verdana"/>
                <a:cs typeface="Verdana"/>
              </a:rPr>
              <a:t> a </a:t>
            </a:r>
            <a:r>
              <a:rPr lang="de-DE" dirty="0" err="1">
                <a:ea typeface="Verdana"/>
                <a:cs typeface="Verdana"/>
              </a:rPr>
              <a:t>certain</a:t>
            </a:r>
            <a:r>
              <a:rPr lang="de-DE" dirty="0">
                <a:ea typeface="Verdana"/>
                <a:cs typeface="Verdana"/>
              </a:rPr>
              <a:t> </a:t>
            </a:r>
            <a:r>
              <a:rPr lang="de-DE" dirty="0" err="1">
                <a:ea typeface="Verdana"/>
                <a:cs typeface="Verdana"/>
              </a:rPr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8037203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36.50472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36.50472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36.50472&quot; indentType=&quot;1&quot;&gt;&lt;paragraphformat alignment=&quot;1&quot; /&gt;&lt;/element&gt;&lt;element field=&quot;freecolumn&quot; type=&quot;autoshape&quot; autoShapeType=&quot;1&quot; indent=&quot;(level-1)*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36.50472*scale*fontScale&quot; top=&quot;0&quot; width=&quot;agendaWidth-topicLeftSpacing-itemNoWidth-(level-1)*36.50472*scale*fontScale&quot; height=&quot;itemHeight&quot; /&gt;&lt;fill foreColor=&quot;#D9D9D9&quot; visible=&quot;1&quot; /&gt;&lt;/element&gt;&lt;element field=&quot;itemno&quot; type=&quot;autoshape&quot; autoShapeType=&quot;1&quot; indent=&quot;(level-1)*36.50472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36.50472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36.50472&quot; indentType=&quot;1&quot;&gt;&lt;paragraphformat alignment=&quot;1&quot; /&gt;&lt;/element&gt;&lt;element field=&quot;freecolumn&quot; type=&quot;autoshape&quot; autoShapeType=&quot;1&quot; indent=&quot;(level-1)*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36.50472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36.50472&quot; indentType=&quot;1&quot;&gt;&lt;paragraphformat alignment=&quot;1&quot; /&gt;&lt;font italic=&quot;1&quot; /&gt;&lt;/element&gt;&lt;element field=&quot;freecolumn&quot; type=&quot;autoshape&quot; autoShapeType=&quot;1&quot; indent=&quot;(level-1)*36.50472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36.50472*scale*fontScale&quot; top=&quot;0&quot; width=&quot;agendaWidth-topicLeftSpacing-itemNoWidth-(level-1)*36.50472*scale*fontScale&quot; height=&quot;itemHeight&quot; /&gt;&lt;fill foreColor=&quot;#D9D9D9&quot; visible=&quot;1&quot; /&gt;&lt;/element&gt;&lt;element field=&quot;topic&quot; type=&quot;autoshape&quot; autoShapeType=&quot;1&quot; indent=&quot;(level-1)*36.50472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36.50472&quot; indentType=&quot;1&quot;&gt;&lt;paragraphformat alignment=&quot;1&quot; /&gt;&lt;font italic=&quot;1&quot; /&gt;&lt;/element&gt;&lt;element field=&quot;freecolumn&quot; type=&quot;autoshape&quot; autoShapeType=&quot;1&quot; indent=&quot;(level-1)*36.50472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Overview&quot; subtitle=&quot;&quot; sizingModeId=&quot;2&quot; fontSize=&quot;16&quot; startTime=&quot;540&quot; timeFormatId=&quot;1&quot; startItemNo=&quot;1&quot; createSingleAgendaSlide=&quot;1&quot; createSeparatingSlides=&quot;1&quot; createBackupSlide=&quot;1&quot; layoutId=&quot;1_1&quot; fontSizeAuto=&quot;0&quot; createSections=&quot;0&quot; singleSlideId=&quot;1ef546df-2592-49c7-949d-58357ca2a35f&quot; backupSlideId=&quot;4abeb3f7-84b5-44e8-bf3c-b02886a097ed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484.0433&quot; /&gt;&lt;column field=&quot;responsible&quot; label=&quot;Responsible&quot; visible=&quot;1&quot; checked=&quot;0&quot; leftSpacing=&quot;10&quot; rightDistribute=&quot;1&quot; dock=&quot;1&quot; rightSpacing=&quot;171.9042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ed1fab24-fa0d-442b-ad9e-09fc25662afe&quot; parentId=&quot;&quot; level=&quot;1&quot; generateAgendaSlide=&quot;1&quot; showAgendaItem=&quot;1&quot; isBreak=&quot;0&quot; topic=&quot;Introduction&quot; agendaSlideId=&quot;75f49303-a058-4673-beff-9bfcef1affd5&quot; itemNo=&quot;1&quot; subItemNo=&quot;0&quot; /&gt;&lt;item duration=&quot;30&quot; id=&quot;245222b7-6bbd-4170-9224-6540e8e151c3&quot; parentId=&quot;&quot; level=&quot;1&quot; generateAgendaSlide=&quot;1&quot; showAgendaItem=&quot;1&quot; isBreak=&quot;0&quot; topic=&quot;1. Research Goal&quot; agendaSlideId=&quot;7ed1d28b-d41f-4470-bd2b-d91cce7aa571&quot; itemNo=&quot;2&quot; subItemNo=&quot;0&quot; /&gt;&lt;item duration=&quot;30&quot; id=&quot;bf0f6c40-ca90-400f-abf9-05520e835627&quot; parentId=&quot;&quot; level=&quot;1&quot; generateAgendaSlide=&quot;1&quot; showAgendaItem=&quot;1&quot; isBreak=&quot;0&quot; topic=&quot;2. Research Goal&quot; agendaSlideId=&quot;f8791cfd-cd10-421e-8877-032bb17b7c47&quot; itemNo=&quot;3&quot; subItemNo=&quot;0&quot; /&gt;&lt;item duration=&quot;30&quot; id=&quot;299fa5a5-7f38-481a-8af2-8d2d9bc2ec4a&quot; parentId=&quot;&quot; level=&quot;1&quot; generateAgendaSlide=&quot;1&quot; showAgendaItem=&quot;1&quot; isBreak=&quot;0&quot; topic=&quot;Visualization&quot; agendaSlideId=&quot;1a2f526c-09aa-4ea0-8e06-d910b3e3de65&quot; itemNo=&quot;4&quot; subItemNo=&quot;0&quot; /&gt;&lt;item duration=&quot;30&quot; id=&quot;082312d1-751d-4dc1-a32b-d824bcfc9870&quot; parentId=&quot;&quot; level=&quot;1&quot; generateAgendaSlide=&quot;1&quot; showAgendaItem=&quot;1&quot; isBreak=&quot;0&quot; topic=&quot;Conclusion &quot; agendaSlideId=&quot;06693969-4dbb-4118-9fc5-775b09d4cc9f&quot; itemNo=&quot;5&quot; subItemNo=&quot;0&quot; /&gt;&lt;/items&gt;&lt;/agenda&gt;&lt;/contents&gt;&lt;/ee4p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ItemNo"/>
  <p:tag name="EE4P_AGENDAWIZARD_CONTENT" val="/1"/>
  <p:tag name="EE4P_AGENDAWIZARD_PROPERTIES" val="31.12504/133.875/31.50465/31.5047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ItemNo"/>
  <p:tag name="EE4P_AGENDAWIZARD_CONTENT" val="/1"/>
  <p:tag name="EE4P_AGENDAWIZARD_PROPERTIES" val="31.12504/133.875/31.50465/31.5047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06693969-4dbb-4118-9fc5-775b09d4cc9f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Elemen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Topic"/>
  <p:tag name="EE4P_AGENDAWIZARD_CONTENT" val="/Conclusion "/>
  <p:tag name="EE4P_AGENDAWIZARD_PROPERTIES" val="67.62968/243.3892/183.5519/31.5047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ItemNo"/>
  <p:tag name="EE4P_AGENDAWIZARD_CONTENT" val="/4"/>
  <p:tag name="EE4P_AGENDAWIZARD_PROPERTIES" val="31.12504/243.3892/31.50465/31.5047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94a9df1-d4a1-4ffc-aef0-ea90e7243685_Topic"/>
  <p:tag name="EE4P_AGENDAWIZARD_CONTENT" val="/Visualisation"/>
  <p:tag name="EE4P_AGENDAWIZARD_PROPERTIES" val="67.62968/206.8845/183.5519/31.5047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94a9df1-d4a1-4ffc-aef0-ea90e7243685_ItemNo"/>
  <p:tag name="EE4P_AGENDAWIZARD_CONTENT" val="/3"/>
  <p:tag name="EE4P_AGENDAWIZARD_PROPERTIES" val="31.12504/206.8845/31.50465/31.5047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ed1d28b-d41f-4470-bd2b-d91cce7aa571_Topic"/>
  <p:tag name="EE4P_AGENDAWIZARD_CONTENT" val="/Prediction System"/>
  <p:tag name="EE4P_AGENDAWIZARD_PROPERTIES" val="67.62968/170.3798/183.5519/31.5047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ed1d28b-d41f-4470-bd2b-d91cce7aa571_ItemNo"/>
  <p:tag name="EE4P_AGENDAWIZARD_CONTENT" val="/2"/>
  <p:tag name="EE4P_AGENDAWIZARD_PROPERTIES" val="31.12504/170.3798/31.50465/31.5047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Topic"/>
  <p:tag name="EE4P_AGENDAWIZARD_CONTENT" val="/Introduction"/>
  <p:tag name="EE4P_AGENDAWIZARD_PROPERTIES" val="67.62968/133.875/183.5519/31.5047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ItemNo"/>
  <p:tag name="EE4P_AGENDAWIZARD_CONTENT" val="/1"/>
  <p:tag name="EE4P_AGENDAWIZARD_PROPERTIES" val="31.12504/133.875/31.50465/31.5047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4abeb3f7-84b5-44e8-bf3c-b02886a097ed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5f49303-a058-4673-beff-9bfcef1affd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Topic"/>
  <p:tag name="EE4P_AGENDAWIZARD_CONTENT" val="/Conclusion "/>
  <p:tag name="EE4P_AGENDAWIZARD_PROPERTIES" val="67.62968/243.3892/183.5519/31.504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ItemNo"/>
  <p:tag name="EE4P_AGENDAWIZARD_CONTENT" val="/4"/>
  <p:tag name="EE4P_AGENDAWIZARD_PROPERTIES" val="31.12504/243.3892/31.50465/31.5047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94a9df1-d4a1-4ffc-aef0-ea90e7243685_Topic"/>
  <p:tag name="EE4P_AGENDAWIZARD_CONTENT" val="/Visualisation"/>
  <p:tag name="EE4P_AGENDAWIZARD_PROPERTIES" val="67.62968/206.8845/183.5519/31.5047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94a9df1-d4a1-4ffc-aef0-ea90e7243685_ItemNo"/>
  <p:tag name="EE4P_AGENDAWIZARD_CONTENT" val="/3"/>
  <p:tag name="EE4P_AGENDAWIZARD_PROPERTIES" val="31.12504/206.8845/31.50465/31.5047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ed1d28b-d41f-4470-bd2b-d91cce7aa571_Topic"/>
  <p:tag name="EE4P_AGENDAWIZARD_CONTENT" val="/Prediction System"/>
  <p:tag name="EE4P_AGENDAWIZARD_PROPERTIES" val="67.62968/170.3798/183.5519/31.5047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ed1d28b-d41f-4470-bd2b-d91cce7aa571_ItemNo"/>
  <p:tag name="EE4P_AGENDAWIZARD_CONTENT" val="/2"/>
  <p:tag name="EE4P_AGENDAWIZARD_PROPERTIES" val="31.12504/170.3798/31.50465/31.5047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Elemen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1ef546df-2592-49c7-949d-58357ca2a35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Topic"/>
  <p:tag name="EE4P_AGENDAWIZARD_CONTENT" val="/Introduction"/>
  <p:tag name="EE4P_AGENDAWIZARD_PROPERTIES" val="67.62968/133.875/183.5519/31.5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ItemNo"/>
  <p:tag name="EE4P_AGENDAWIZARD_CONTENT" val="/1"/>
  <p:tag name="EE4P_AGENDAWIZARD_PROPERTIES" val="31.12504/133.875/31.50465/31.5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ed1d28b-d41f-4470-bd2b-d91cce7aa57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Topic"/>
  <p:tag name="EE4P_AGENDAWIZARD_CONTENT" val="/Conclusion "/>
  <p:tag name="EE4P_AGENDAWIZARD_PROPERTIES" val="67.62968/352.9034/183.5519/31.5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ItemNo"/>
  <p:tag name="EE4P_AGENDAWIZARD_CONTENT" val="/4"/>
  <p:tag name="EE4P_AGENDAWIZARD_PROPERTIES" val="31.12504/352.9034/31.50465/31.5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94a9df1-d4a1-4ffc-aef0-ea90e7243685_Topic"/>
  <p:tag name="EE4P_AGENDAWIZARD_CONTENT" val="/Visualisation"/>
  <p:tag name="EE4P_AGENDAWIZARD_PROPERTIES" val="67.62968/316.3987/183.5519/31.5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94a9df1-d4a1-4ffc-aef0-ea90e7243685_ItemNo"/>
  <p:tag name="EE4P_AGENDAWIZARD_CONTENT" val="/3"/>
  <p:tag name="EE4P_AGENDAWIZARD_PROPERTIES" val="31.12504/316.3987/31.50465/31.5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6247e3-552f-44c0-a32e-81037268434e_Topic"/>
  <p:tag name="EE4P_AGENDAWIZARD_CONTENT" val="/Prediction"/>
  <p:tag name="EE4P_AGENDAWIZARD_PROPERTIES" val="104.1344/279.894/147.0472/31.5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6247e3-552f-44c0-a32e-81037268434e_ItemNo"/>
  <p:tag name="EE4P_AGENDAWIZARD_CONTENT" val="/2.3"/>
  <p:tag name="EE4P_AGENDAWIZARD_PROPERTIES" val="67.62968/279.894/31.50472/31.504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Topic"/>
  <p:tag name="EE4P_AGENDAWIZARD_CONTENT" val="/Conclusion "/>
  <p:tag name="EE4P_AGENDAWIZARD_PROPERTIES" val="67.62968/243.3892/183.5519/31.5047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Topic"/>
  <p:tag name="EE4P_AGENDAWIZARD_CONTENT" val="/Neural Networks"/>
  <p:tag name="EE4P_AGENDAWIZARD_PROPERTIES" val="104.1344/243.3892/147.0472/31.5047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ItemNo"/>
  <p:tag name="EE4P_AGENDAWIZARD_CONTENT" val="/2.2"/>
  <p:tag name="EE4P_AGENDAWIZARD_PROPERTIES" val="67.62968/243.3892/31.50472/31.5047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Topic"/>
  <p:tag name="EE4P_AGENDAWIZARD_CONTENT" val="/Emotion Mining"/>
  <p:tag name="EE4P_AGENDAWIZARD_PROPERTIES" val="104.1344/206.8845/147.0472/31.5047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ItemNo"/>
  <p:tag name="EE4P_AGENDAWIZARD_CONTENT" val="/2.1"/>
  <p:tag name="EE4P_AGENDAWIZARD_PROPERTIES" val="67.62968/206.8845/31.50472/31.5047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ed1d28b-d41f-4470-bd2b-d91cce7aa571_Elemen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ed1d28b-d41f-4470-bd2b-d91cce7aa571_Topic"/>
  <p:tag name="EE4P_AGENDAWIZARD_CONTENT" val="/Prediction System"/>
  <p:tag name="EE4P_AGENDAWIZARD_PROPERTIES" val="67.62968/170.3798/183.5519/31.5047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ed1d28b-d41f-4470-bd2b-d91cce7aa571_ItemNo"/>
  <p:tag name="EE4P_AGENDAWIZARD_CONTENT" val="/2"/>
  <p:tag name="EE4P_AGENDAWIZARD_PROPERTIES" val="31.12504/170.3798/31.50465/31.5047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Topic"/>
  <p:tag name="EE4P_AGENDAWIZARD_CONTENT" val="/Introduction"/>
  <p:tag name="EE4P_AGENDAWIZARD_PROPERTIES" val="67.62968/133.875/183.5519/31.5047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ItemNo"/>
  <p:tag name="EE4P_AGENDAWIZARD_CONTENT" val="/1"/>
  <p:tag name="EE4P_AGENDAWIZARD_PROPERTIES" val="31.12504/133.875/31.50465/31.5047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ItemNo"/>
  <p:tag name="EE4P_AGENDAWIZARD_CONTENT" val="/4"/>
  <p:tag name="EE4P_AGENDAWIZARD_PROPERTIES" val="31.12504/243.3892/31.50465/31.5047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f8791cfd-cd10-421e-8877-032bb17b7c4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Topic"/>
  <p:tag name="EE4P_AGENDAWIZARD_CONTENT" val="/Conclusion "/>
  <p:tag name="EE4P_AGENDAWIZARD_PROPERTIES" val="67.62968/352.9034/183.5519/31.5047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ItemNo"/>
  <p:tag name="EE4P_AGENDAWIZARD_CONTENT" val="/4"/>
  <p:tag name="EE4P_AGENDAWIZARD_PROPERTIES" val="31.12504/352.9034/31.50465/31.5047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94a9df1-d4a1-4ffc-aef0-ea90e7243685_Topic"/>
  <p:tag name="EE4P_AGENDAWIZARD_CONTENT" val="/Visualisation"/>
  <p:tag name="EE4P_AGENDAWIZARD_PROPERTIES" val="67.62968/316.3987/183.5519/31.5047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94a9df1-d4a1-4ffc-aef0-ea90e7243685_ItemNo"/>
  <p:tag name="EE4P_AGENDAWIZARD_CONTENT" val="/3"/>
  <p:tag name="EE4P_AGENDAWIZARD_PROPERTIES" val="31.12504/316.3987/31.50465/31.5047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6247e3-552f-44c0-a32e-81037268434e_Topic"/>
  <p:tag name="EE4P_AGENDAWIZARD_CONTENT" val="/Prediction"/>
  <p:tag name="EE4P_AGENDAWIZARD_PROPERTIES" val="104.1344/279.894/147.0472/31.5047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6247e3-552f-44c0-a32e-81037268434e_ItemNo"/>
  <p:tag name="EE4P_AGENDAWIZARD_CONTENT" val="/2.3"/>
  <p:tag name="EE4P_AGENDAWIZARD_PROPERTIES" val="67.62968/279.894/31.50472/31.5047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Topic"/>
  <p:tag name="EE4P_AGENDAWIZARD_CONTENT" val="/Neural Networks"/>
  <p:tag name="EE4P_AGENDAWIZARD_PROPERTIES" val="104.1344/243.3892/147.0472/31.5047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ItemNo"/>
  <p:tag name="EE4P_AGENDAWIZARD_CONTENT" val="/2.2"/>
  <p:tag name="EE4P_AGENDAWIZARD_PROPERTIES" val="67.62968/243.3892/31.50472/31.5047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Elemen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94a9df1-d4a1-4ffc-aef0-ea90e7243685_Topic"/>
  <p:tag name="EE4P_AGENDAWIZARD_CONTENT" val="/Visualisation"/>
  <p:tag name="EE4P_AGENDAWIZARD_PROPERTIES" val="67.62968/206.8845/183.5519/31.5047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Topic"/>
  <p:tag name="EE4P_AGENDAWIZARD_CONTENT" val="/Emotion Mining"/>
  <p:tag name="EE4P_AGENDAWIZARD_PROPERTIES" val="104.1344/206.8845/147.0472/31.5047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ItemNo"/>
  <p:tag name="EE4P_AGENDAWIZARD_CONTENT" val="/2.1"/>
  <p:tag name="EE4P_AGENDAWIZARD_PROPERTIES" val="67.62968/206.8845/31.50472/31.5047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ed1d28b-d41f-4470-bd2b-d91cce7aa571_Topic"/>
  <p:tag name="EE4P_AGENDAWIZARD_CONTENT" val="/Prediction System"/>
  <p:tag name="EE4P_AGENDAWIZARD_PROPERTIES" val="67.62968/170.3798/183.5519/31.5047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ed1d28b-d41f-4470-bd2b-d91cce7aa571_ItemNo"/>
  <p:tag name="EE4P_AGENDAWIZARD_CONTENT" val="/2"/>
  <p:tag name="EE4P_AGENDAWIZARD_PROPERTIES" val="31.12504/170.3798/31.50465/31.5047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Topic"/>
  <p:tag name="EE4P_AGENDAWIZARD_CONTENT" val="/Introduction"/>
  <p:tag name="EE4P_AGENDAWIZARD_PROPERTIES" val="67.62968/133.875/183.5519/31.5047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ItemNo"/>
  <p:tag name="EE4P_AGENDAWIZARD_CONTENT" val="/1"/>
  <p:tag name="EE4P_AGENDAWIZARD_PROPERTIES" val="31.12504/133.875/31.50465/31.5047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1a2f526c-09aa-4ea0-8e06-d910b3e3de6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Topic"/>
  <p:tag name="EE4P_AGENDAWIZARD_CONTENT" val="/Conclusion "/>
  <p:tag name="EE4P_AGENDAWIZARD_PROPERTIES" val="67.62968/352.9034/183.5519/31.5047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ItemNo"/>
  <p:tag name="EE4P_AGENDAWIZARD_CONTENT" val="/4"/>
  <p:tag name="EE4P_AGENDAWIZARD_PROPERTIES" val="31.12504/352.9034/31.50465/31.5047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94a9df1-d4a1-4ffc-aef0-ea90e7243685_ItemNo"/>
  <p:tag name="EE4P_AGENDAWIZARD_CONTENT" val="/3"/>
  <p:tag name="EE4P_AGENDAWIZARD_PROPERTIES" val="31.12504/206.8845/31.50465/31.5047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94a9df1-d4a1-4ffc-aef0-ea90e7243685_Topic"/>
  <p:tag name="EE4P_AGENDAWIZARD_CONTENT" val="/Visualisation"/>
  <p:tag name="EE4P_AGENDAWIZARD_PROPERTIES" val="67.62968/316.3987/183.5519/31.5047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94a9df1-d4a1-4ffc-aef0-ea90e7243685_ItemNo"/>
  <p:tag name="EE4P_AGENDAWIZARD_CONTENT" val="/3"/>
  <p:tag name="EE4P_AGENDAWIZARD_PROPERTIES" val="31.12504/316.3987/31.50465/31.5047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6247e3-552f-44c0-a32e-81037268434e_Topic"/>
  <p:tag name="EE4P_AGENDAWIZARD_CONTENT" val="/Prediction"/>
  <p:tag name="EE4P_AGENDAWIZARD_PROPERTIES" val="104.1344/279.894/147.0472/31.5047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6247e3-552f-44c0-a32e-81037268434e_ItemNo"/>
  <p:tag name="EE4P_AGENDAWIZARD_CONTENT" val="/2.3"/>
  <p:tag name="EE4P_AGENDAWIZARD_PROPERTIES" val="67.62968/279.894/31.50472/31.5047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Elemen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Topic"/>
  <p:tag name="EE4P_AGENDAWIZARD_CONTENT" val="/Neural Networks"/>
  <p:tag name="EE4P_AGENDAWIZARD_PROPERTIES" val="104.1344/243.3892/147.0472/31.5047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ItemNo"/>
  <p:tag name="EE4P_AGENDAWIZARD_CONTENT" val="/2.2"/>
  <p:tag name="EE4P_AGENDAWIZARD_PROPERTIES" val="67.62968/243.3892/31.50472/31.5047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Topic"/>
  <p:tag name="EE4P_AGENDAWIZARD_CONTENT" val="/Emotion Mining"/>
  <p:tag name="EE4P_AGENDAWIZARD_PROPERTIES" val="104.1344/206.8845/147.0472/31.5047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ItemNo"/>
  <p:tag name="EE4P_AGENDAWIZARD_CONTENT" val="/2.1"/>
  <p:tag name="EE4P_AGENDAWIZARD_PROPERTIES" val="67.62968/206.8845/31.50472/31.5047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ed1d28b-d41f-4470-bd2b-d91cce7aa571_Topic"/>
  <p:tag name="EE4P_AGENDAWIZARD_CONTENT" val="/Prediction System"/>
  <p:tag name="EE4P_AGENDAWIZARD_PROPERTIES" val="67.62968/170.3798/183.5519/31.5047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ed1d28b-d41f-4470-bd2b-d91cce7aa571_Topic"/>
  <p:tag name="EE4P_AGENDAWIZARD_CONTENT" val="/Prediction System"/>
  <p:tag name="EE4P_AGENDAWIZARD_PROPERTIES" val="67.62968/170.3798/183.5519/31.5047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ed1d28b-d41f-4470-bd2b-d91cce7aa571_ItemNo"/>
  <p:tag name="EE4P_AGENDAWIZARD_CONTENT" val="/2"/>
  <p:tag name="EE4P_AGENDAWIZARD_PROPERTIES" val="31.12504/170.3798/31.50465/31.5047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Topic"/>
  <p:tag name="EE4P_AGENDAWIZARD_CONTENT" val="/Introduction"/>
  <p:tag name="EE4P_AGENDAWIZARD_PROPERTIES" val="67.62968/133.875/183.5519/31.5047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ItemNo"/>
  <p:tag name="EE4P_AGENDAWIZARD_CONTENT" val="/1"/>
  <p:tag name="EE4P_AGENDAWIZARD_PROPERTIES" val="31.12504/133.875/31.50465/31.5047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f86247e3-552f-44c0-a32e-81037268434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Topic"/>
  <p:tag name="EE4P_AGENDAWIZARD_CONTENT" val="/Conclusion "/>
  <p:tag name="EE4P_AGENDAWIZARD_PROPERTIES" val="67.62968/352.9034/183.5519/31.5047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ItemNo"/>
  <p:tag name="EE4P_AGENDAWIZARD_CONTENT" val="/4"/>
  <p:tag name="EE4P_AGENDAWIZARD_PROPERTIES" val="31.12504/352.9034/31.50465/31.5047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94a9df1-d4a1-4ffc-aef0-ea90e7243685_Topic"/>
  <p:tag name="EE4P_AGENDAWIZARD_CONTENT" val="/Visualisation"/>
  <p:tag name="EE4P_AGENDAWIZARD_PROPERTIES" val="67.62968/316.3987/183.5519/31.5047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94a9df1-d4a1-4ffc-aef0-ea90e7243685_ItemNo"/>
  <p:tag name="EE4P_AGENDAWIZARD_CONTENT" val="/3"/>
  <p:tag name="EE4P_AGENDAWIZARD_PROPERTIES" val="31.12504/316.3987/31.50465/31.5047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6247e3-552f-44c0-a32e-81037268434e_Elemen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ed1d28b-d41f-4470-bd2b-d91cce7aa571_ItemNo"/>
  <p:tag name="EE4P_AGENDAWIZARD_CONTENT" val="/2"/>
  <p:tag name="EE4P_AGENDAWIZARD_PROPERTIES" val="31.12504/170.3798/31.50465/31.5047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6247e3-552f-44c0-a32e-81037268434e_Topic"/>
  <p:tag name="EE4P_AGENDAWIZARD_CONTENT" val="/Prediction"/>
  <p:tag name="EE4P_AGENDAWIZARD_PROPERTIES" val="104.1344/279.894/147.0472/31.5047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6247e3-552f-44c0-a32e-81037268434e_ItemNo"/>
  <p:tag name="EE4P_AGENDAWIZARD_CONTENT" val="/2.3"/>
  <p:tag name="EE4P_AGENDAWIZARD_PROPERTIES" val="67.62968/279.894/31.50472/31.5047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Topic"/>
  <p:tag name="EE4P_AGENDAWIZARD_CONTENT" val="/Neural Networks"/>
  <p:tag name="EE4P_AGENDAWIZARD_PROPERTIES" val="104.1344/243.3892/147.0472/31.5047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2f526c-09aa-4ea0-8e06-d910b3e3de65_ItemNo"/>
  <p:tag name="EE4P_AGENDAWIZARD_CONTENT" val="/2.2"/>
  <p:tag name="EE4P_AGENDAWIZARD_PROPERTIES" val="67.62968/243.3892/31.50472/31.5047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Topic"/>
  <p:tag name="EE4P_AGENDAWIZARD_CONTENT" val="/Emotion Mining"/>
  <p:tag name="EE4P_AGENDAWIZARD_PROPERTIES" val="104.1344/206.8845/147.0472/31.5047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8791cfd-cd10-421e-8877-032bb17b7c47_ItemNo"/>
  <p:tag name="EE4P_AGENDAWIZARD_CONTENT" val="/2.1"/>
  <p:tag name="EE4P_AGENDAWIZARD_PROPERTIES" val="67.62968/206.8845/31.50472/31.5047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ed1d28b-d41f-4470-bd2b-d91cce7aa571_Topic"/>
  <p:tag name="EE4P_AGENDAWIZARD_CONTENT" val="/Prediction System"/>
  <p:tag name="EE4P_AGENDAWIZARD_PROPERTIES" val="67.62968/170.3798/183.5519/31.5047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ed1d28b-d41f-4470-bd2b-d91cce7aa571_ItemNo"/>
  <p:tag name="EE4P_AGENDAWIZARD_CONTENT" val="/2"/>
  <p:tag name="EE4P_AGENDAWIZARD_PROPERTIES" val="31.12504/170.3798/31.50465/31.5047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Topic"/>
  <p:tag name="EE4P_AGENDAWIZARD_CONTENT" val="/Introduction"/>
  <p:tag name="EE4P_AGENDAWIZARD_PROPERTIES" val="67.62968/133.875/183.5519/31.5047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ItemNo"/>
  <p:tag name="EE4P_AGENDAWIZARD_CONTENT" val="/1"/>
  <p:tag name="EE4P_AGENDAWIZARD_PROPERTIES" val="31.12504/133.875/31.50465/31.5047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Topic"/>
  <p:tag name="EE4P_AGENDAWIZARD_CONTENT" val="/Introduction"/>
  <p:tag name="EE4P_AGENDAWIZARD_PROPERTIES" val="67.62968/133.875/183.5519/31.5047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b94a9df1-d4a1-4ffc-aef0-ea90e724368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Topic"/>
  <p:tag name="EE4P_AGENDAWIZARD_CONTENT" val="/Conclusion "/>
  <p:tag name="EE4P_AGENDAWIZARD_PROPERTIES" val="67.62968/243.3892/183.5519/31.5047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06693969-4dbb-4118-9fc5-775b09d4cc9f_ItemNo"/>
  <p:tag name="EE4P_AGENDAWIZARD_CONTENT" val="/4"/>
  <p:tag name="EE4P_AGENDAWIZARD_PROPERTIES" val="31.12504/243.3892/31.50465/31.5047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94a9df1-d4a1-4ffc-aef0-ea90e7243685_Elemen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94a9df1-d4a1-4ffc-aef0-ea90e7243685_Topic"/>
  <p:tag name="EE4P_AGENDAWIZARD_CONTENT" val="/Visualisation"/>
  <p:tag name="EE4P_AGENDAWIZARD_PROPERTIES" val="67.62968/206.8845/183.5519/31.5047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94a9df1-d4a1-4ffc-aef0-ea90e7243685_ItemNo"/>
  <p:tag name="EE4P_AGENDAWIZARD_CONTENT" val="/3"/>
  <p:tag name="EE4P_AGENDAWIZARD_PROPERTIES" val="31.12504/206.8845/31.50465/31.5047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ed1d28b-d41f-4470-bd2b-d91cce7aa571_Topic"/>
  <p:tag name="EE4P_AGENDAWIZARD_CONTENT" val="/Prediction System"/>
  <p:tag name="EE4P_AGENDAWIZARD_PROPERTIES" val="67.62968/170.3798/183.5519/31.5047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ed1d28b-d41f-4470-bd2b-d91cce7aa571_ItemNo"/>
  <p:tag name="EE4P_AGENDAWIZARD_CONTENT" val="/2"/>
  <p:tag name="EE4P_AGENDAWIZARD_PROPERTIES" val="31.12504/170.3798/31.50465/31.5047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5f49303-a058-4673-beff-9bfcef1affd5_Topic"/>
  <p:tag name="EE4P_AGENDAWIZARD_CONTENT" val="/Introduction"/>
  <p:tag name="EE4P_AGENDAWIZARD_PROPERTIES" val="67.62968/133.875/183.5519/31.50472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>
            <a:ln>
              <a:noFill/>
            </a:ln>
            <a:solidFill>
              <a:srgbClr val="001C3D"/>
            </a:solidFill>
            <a:effectLst/>
            <a:latin typeface="Verdana" pitchFamily="-106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m_slides_template.pptx" id="{ABED537A-1E2D-47F2-A8E0-5D7E74B20A8D}" vid="{9363CDAB-D9D2-48AF-ACFD-DF8B191BCA58}"/>
    </a:ext>
  </a:ext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>
            <a:ln>
              <a:noFill/>
            </a:ln>
            <a:solidFill>
              <a:srgbClr val="001C3D"/>
            </a:solidFill>
            <a:effectLst/>
            <a:latin typeface="Verdana" pitchFamily="-106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m_slides_template.pptx" id="{ABED537A-1E2D-47F2-A8E0-5D7E74B20A8D}" vid="{9363CDAB-D9D2-48AF-ACFD-DF8B191BCA5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1692</Words>
  <Application>Microsoft Office PowerPoint</Application>
  <PresentationFormat>Bildschirmpräsentation (4:3)</PresentationFormat>
  <Paragraphs>398</Paragraphs>
  <Slides>64</Slides>
  <Notes>38</Notes>
  <HiddenSlides>12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64</vt:i4>
      </vt:variant>
    </vt:vector>
  </HeadingPairs>
  <TitlesOfParts>
    <vt:vector size="66" baseType="lpstr">
      <vt:lpstr>Blank Presentation</vt:lpstr>
      <vt:lpstr>Blank Presentation</vt:lpstr>
      <vt:lpstr>PowerPoint-Präsentation</vt:lpstr>
      <vt:lpstr>Overview</vt:lpstr>
      <vt:lpstr>Overview</vt:lpstr>
      <vt:lpstr>Dataset</vt:lpstr>
      <vt:lpstr>Research Goals</vt:lpstr>
      <vt:lpstr>Overview</vt:lpstr>
      <vt:lpstr>Additional Data</vt:lpstr>
      <vt:lpstr>Additional Data</vt:lpstr>
      <vt:lpstr>Data analysis</vt:lpstr>
      <vt:lpstr>1. Data contains no reactions</vt:lpstr>
      <vt:lpstr>1. Data contains no reactions</vt:lpstr>
      <vt:lpstr>2. Equal usage frequency</vt:lpstr>
      <vt:lpstr>3. People agree on their reactions</vt:lpstr>
      <vt:lpstr>Overview</vt:lpstr>
      <vt:lpstr>Sentiment analysis</vt:lpstr>
      <vt:lpstr>Sentiment Analysis</vt:lpstr>
      <vt:lpstr>Emotion Mining</vt:lpstr>
      <vt:lpstr>Emotion Mining</vt:lpstr>
      <vt:lpstr>NRC-Emotion Lexicon (EmoLex)</vt:lpstr>
      <vt:lpstr>Bootstrapping EmoLex</vt:lpstr>
      <vt:lpstr>Word-based classifier</vt:lpstr>
      <vt:lpstr>Negation handling</vt:lpstr>
      <vt:lpstr>Negation handling</vt:lpstr>
      <vt:lpstr>Emotion Mining</vt:lpstr>
      <vt:lpstr>Sentence Similarity </vt:lpstr>
      <vt:lpstr>Emotion Mining</vt:lpstr>
      <vt:lpstr>Support Vector Machine (SVM)</vt:lpstr>
      <vt:lpstr>Emotion Mining</vt:lpstr>
      <vt:lpstr>Overview</vt:lpstr>
      <vt:lpstr>Approach </vt:lpstr>
      <vt:lpstr>Models - RNN</vt:lpstr>
      <vt:lpstr>Models – RNN Training</vt:lpstr>
      <vt:lpstr>Models - CNN</vt:lpstr>
      <vt:lpstr>Models – RNN Training</vt:lpstr>
      <vt:lpstr>RNN vs CNN</vt:lpstr>
      <vt:lpstr>Overview</vt:lpstr>
      <vt:lpstr>Prediction</vt:lpstr>
      <vt:lpstr>Prediction</vt:lpstr>
      <vt:lpstr>Overview</vt:lpstr>
      <vt:lpstr>Visualisation</vt:lpstr>
      <vt:lpstr>Live Demo</vt:lpstr>
      <vt:lpstr>Overview</vt:lpstr>
      <vt:lpstr>Conclusion</vt:lpstr>
      <vt:lpstr>Sentiment analysis &amp; Emotion mining</vt:lpstr>
      <vt:lpstr>Facebook Reaction prediction</vt:lpstr>
      <vt:lpstr>Additional achieved goals</vt:lpstr>
      <vt:lpstr>Future Work</vt:lpstr>
      <vt:lpstr>References</vt:lpstr>
      <vt:lpstr>PowerPoint-Präsentation</vt:lpstr>
      <vt:lpstr>Backup: New Agenda</vt:lpstr>
      <vt:lpstr>Contribution – Period 6</vt:lpstr>
      <vt:lpstr>Backup: Negation Handling</vt:lpstr>
      <vt:lpstr>Model configuration comparison</vt:lpstr>
      <vt:lpstr>Model configuration comparison</vt:lpstr>
      <vt:lpstr>Model configuration comparison</vt:lpstr>
      <vt:lpstr>Model configuration comparison</vt:lpstr>
      <vt:lpstr>Experiments</vt:lpstr>
      <vt:lpstr>Filter: Minimum number of reactions</vt:lpstr>
      <vt:lpstr>Filter: Minimum number of reactions</vt:lpstr>
      <vt:lpstr>Raw input vs pre-processed input</vt:lpstr>
      <vt:lpstr>Raw input vs pre-processed input</vt:lpstr>
      <vt:lpstr>Raw input vs pre-processed input</vt:lpstr>
      <vt:lpstr>Filter: Ignore likes</vt:lpstr>
      <vt:lpstr>Filter: Ignore likes</vt:lpstr>
    </vt:vector>
  </TitlesOfParts>
  <Company>vormgeversassociatie hoog-keppel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Lubascher</dc:creator>
  <cp:lastModifiedBy>Bruno Lubascher</cp:lastModifiedBy>
  <cp:revision>60</cp:revision>
  <dcterms:created xsi:type="dcterms:W3CDTF">2017-03-14T15:27:03Z</dcterms:created>
  <dcterms:modified xsi:type="dcterms:W3CDTF">2017-06-30T12:22:07Z</dcterms:modified>
</cp:coreProperties>
</file>