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42"/>
  </p:notesMasterIdLst>
  <p:sldIdLst>
    <p:sldId id="256" r:id="rId3"/>
    <p:sldId id="317" r:id="rId4"/>
    <p:sldId id="318" r:id="rId5"/>
    <p:sldId id="314" r:id="rId6"/>
    <p:sldId id="278" r:id="rId7"/>
    <p:sldId id="319" r:id="rId8"/>
    <p:sldId id="320" r:id="rId9"/>
    <p:sldId id="292" r:id="rId10"/>
    <p:sldId id="295" r:id="rId11"/>
    <p:sldId id="296" r:id="rId12"/>
    <p:sldId id="321" r:id="rId13"/>
    <p:sldId id="298" r:id="rId14"/>
    <p:sldId id="322" r:id="rId15"/>
    <p:sldId id="323" r:id="rId16"/>
    <p:sldId id="276" r:id="rId17"/>
    <p:sldId id="273" r:id="rId18"/>
    <p:sldId id="274" r:id="rId19"/>
    <p:sldId id="324" r:id="rId20"/>
    <p:sldId id="270" r:id="rId21"/>
    <p:sldId id="329" r:id="rId22"/>
    <p:sldId id="308" r:id="rId23"/>
    <p:sldId id="313" r:id="rId24"/>
    <p:sldId id="283" r:id="rId25"/>
    <p:sldId id="284" r:id="rId26"/>
    <p:sldId id="327" r:id="rId27"/>
    <p:sldId id="285" r:id="rId28"/>
    <p:sldId id="286" r:id="rId29"/>
    <p:sldId id="328" r:id="rId30"/>
    <p:sldId id="312" r:id="rId31"/>
    <p:sldId id="309" r:id="rId32"/>
    <p:sldId id="325" r:id="rId33"/>
    <p:sldId id="305" r:id="rId34"/>
    <p:sldId id="306" r:id="rId35"/>
    <p:sldId id="307" r:id="rId36"/>
    <p:sldId id="326" r:id="rId37"/>
    <p:sldId id="281" r:id="rId38"/>
    <p:sldId id="293" r:id="rId39"/>
    <p:sldId id="315" r:id="rId40"/>
    <p:sldId id="260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2592">
          <p15:clr>
            <a:srgbClr val="A4A3A4"/>
          </p15:clr>
        </p15:guide>
        <p15:guide id="5" pos="2880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472">
          <p15:clr>
            <a:srgbClr val="A4A3A4"/>
          </p15:clr>
        </p15:guide>
        <p15:guide id="10" pos="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Lubascher" initials="BL" lastIdx="2" clrIdx="0">
    <p:extLst>
      <p:ext uri="{19B8F6BF-5375-455C-9EA6-DF929625EA0E}">
        <p15:presenceInfo xmlns:p15="http://schemas.microsoft.com/office/powerpoint/2012/main" userId="04d8527fd8d89c36" providerId="Windows Live"/>
      </p:ext>
    </p:extLst>
  </p:cmAuthor>
  <p:cmAuthor id="2" name="Guest" initials="G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C3D"/>
    <a:srgbClr val="00A2DB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9A631-DD2E-4740-AEE6-5C877A3E1390}" v="686" dt="2017-05-30T19:26:31.275"/>
    <p1510:client id="{F993A5D8-103B-4137-A7F2-C14464908E86}" v="1444" dt="2017-05-30T16:12:09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7" autoAdjust="0"/>
  </p:normalViewPr>
  <p:slideViewPr>
    <p:cSldViewPr>
      <p:cViewPr varScale="1">
        <p:scale>
          <a:sx n="79" d="100"/>
          <a:sy n="79" d="100"/>
        </p:scale>
        <p:origin x="1123" y="77"/>
      </p:cViewPr>
      <p:guideLst>
        <p:guide orient="horz" pos="2112"/>
        <p:guide orient="horz" pos="3600"/>
        <p:guide orient="horz" pos="1344"/>
        <p:guide orient="horz" pos="2592"/>
        <p:guide pos="2880"/>
        <p:guide pos="192"/>
        <p:guide pos="5664"/>
        <p:guide pos="96"/>
        <p:guide pos="5472"/>
        <p:guide pos="240"/>
      </p:guideLst>
    </p:cSldViewPr>
  </p:slideViewPr>
  <p:outlineViewPr>
    <p:cViewPr>
      <p:scale>
        <a:sx n="33" d="100"/>
        <a:sy n="33" d="100"/>
      </p:scale>
      <p:origin x="0" y="-813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9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8CC03-2FEB-46E4-9916-C94F1D8DABC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849F-050B-4259-9246-242643A3F5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5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2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2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391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02413" y="1219200"/>
            <a:ext cx="2084387" cy="4989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49250" y="1219200"/>
            <a:ext cx="6100763" cy="4989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00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2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03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396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61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49250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94225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079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95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26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440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37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0819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472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439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02413" y="1219200"/>
            <a:ext cx="2084387" cy="4989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49250" y="1219200"/>
            <a:ext cx="6100763" cy="4989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15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9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49250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94225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15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40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8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9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6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219200"/>
            <a:ext cx="833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2093913"/>
            <a:ext cx="8337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37" descr="UMA29156_balk_onder.gif        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349250" y="6411913"/>
            <a:ext cx="81089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Department of</a:t>
            </a:r>
            <a:r>
              <a:rPr lang="en-US" sz="1200" b="1" baseline="0" dirty="0">
                <a:solidFill>
                  <a:schemeClr val="bg1"/>
                </a:solidFill>
              </a:rPr>
              <a:t> Knowledge Engineering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772400" y="6369050"/>
            <a:ext cx="9906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r"/>
            <a:fld id="{C5833657-6A6A-48CE-8437-003776600681}" type="slidenum">
              <a:rPr lang="nl-NL" sz="1200">
                <a:solidFill>
                  <a:schemeClr val="bg1"/>
                </a:solidFill>
              </a:rPr>
              <a:pPr algn="r"/>
              <a:t>‹Nr.›</a:t>
            </a:fld>
            <a:endParaRPr lang="nl-NL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  <a:ea typeface="ＭＳ Ｐゴシック" pitchFamily="-10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  <a:ea typeface="ＭＳ Ｐゴシック" pitchFamily="-106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  <a:ea typeface="ＭＳ Ｐゴシック" pitchFamily="-106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219200"/>
            <a:ext cx="833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2093913"/>
            <a:ext cx="8337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37" descr="UMA29156_balk_onder.gif        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349250" y="6411913"/>
            <a:ext cx="81089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Department of</a:t>
            </a:r>
            <a:r>
              <a:rPr lang="en-US" sz="1200" b="1" baseline="0" dirty="0">
                <a:solidFill>
                  <a:schemeClr val="bg1"/>
                </a:solidFill>
              </a:rPr>
              <a:t> Knowledge Engineering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772400" y="6369050"/>
            <a:ext cx="9906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r"/>
            <a:fld id="{C5833657-6A6A-48CE-8437-003776600681}" type="slidenum">
              <a:rPr lang="nl-NL" sz="1200">
                <a:solidFill>
                  <a:schemeClr val="bg1"/>
                </a:solidFill>
              </a:rPr>
              <a:pPr algn="r"/>
              <a:t>‹Nr.›</a:t>
            </a:fld>
            <a:endParaRPr lang="nl-NL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0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  <a:ea typeface="ＭＳ Ｐゴシック" pitchFamily="-10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  <a:ea typeface="ＭＳ Ｐゴシック" pitchFamily="-106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  <a:ea typeface="ＭＳ Ｐゴシック" pitchFamily="-106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63.xml"/><Relationship Id="rId21" Type="http://schemas.openxmlformats.org/officeDocument/2006/relationships/slide" Target="slide1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slide" Target="slide3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slide" Target="slide31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slide" Target="slide6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slide" Target="slide7.xml"/><Relationship Id="rId10" Type="http://schemas.openxmlformats.org/officeDocument/2006/relationships/tags" Target="../tags/tag70.xml"/><Relationship Id="rId19" Type="http://schemas.openxmlformats.org/officeDocument/2006/relationships/slide" Target="slide35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80.xml"/><Relationship Id="rId21" Type="http://schemas.openxmlformats.org/officeDocument/2006/relationships/slide" Target="slide1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slide" Target="slide3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slide" Target="slide31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slide" Target="slide6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slide" Target="slide13.xml"/><Relationship Id="rId10" Type="http://schemas.openxmlformats.org/officeDocument/2006/relationships/tags" Target="../tags/tag87.xml"/><Relationship Id="rId19" Type="http://schemas.openxmlformats.org/officeDocument/2006/relationships/slide" Target="slide35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97.xml"/><Relationship Id="rId21" Type="http://schemas.openxmlformats.org/officeDocument/2006/relationships/slide" Target="slide18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5" Type="http://schemas.openxmlformats.org/officeDocument/2006/relationships/slide" Target="slide3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slide" Target="slide31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24" Type="http://schemas.openxmlformats.org/officeDocument/2006/relationships/slide" Target="slide6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23" Type="http://schemas.openxmlformats.org/officeDocument/2006/relationships/slide" Target="slide13.xml"/><Relationship Id="rId10" Type="http://schemas.openxmlformats.org/officeDocument/2006/relationships/tags" Target="../tags/tag104.xml"/><Relationship Id="rId19" Type="http://schemas.openxmlformats.org/officeDocument/2006/relationships/slide" Target="slide35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114.xml"/><Relationship Id="rId21" Type="http://schemas.openxmlformats.org/officeDocument/2006/relationships/slide" Target="slide18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slide" Target="slide3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slide" Target="slide31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slide" Target="slide6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23" Type="http://schemas.openxmlformats.org/officeDocument/2006/relationships/slide" Target="slide13.xml"/><Relationship Id="rId10" Type="http://schemas.openxmlformats.org/officeDocument/2006/relationships/tags" Target="../tags/tag121.xml"/><Relationship Id="rId19" Type="http://schemas.openxmlformats.org/officeDocument/2006/relationships/slide" Target="slide35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6.xml"/><Relationship Id="rId18" Type="http://schemas.openxmlformats.org/officeDocument/2006/relationships/slide" Target="slide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6.xml"/><Relationship Id="rId2" Type="http://schemas.openxmlformats.org/officeDocument/2006/relationships/tags" Target="../tags/tag3.xml"/><Relationship Id="rId16" Type="http://schemas.openxmlformats.org/officeDocument/2006/relationships/slide" Target="slide1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31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" Target="slide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slide" Target="slide13.xml"/><Relationship Id="rId2" Type="http://schemas.openxmlformats.org/officeDocument/2006/relationships/tags" Target="../tags/tag15.xml"/><Relationship Id="rId16" Type="http://schemas.openxmlformats.org/officeDocument/2006/relationships/slide" Target="slide31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slide" Target="slide35.xml"/><Relationship Id="rId10" Type="http://schemas.openxmlformats.org/officeDocument/2006/relationships/tags" Target="../tags/tag23.xml"/><Relationship Id="rId19" Type="http://schemas.openxmlformats.org/officeDocument/2006/relationships/slide" Target="slide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slide" Target="slide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slide" Target="slide13.xml"/><Relationship Id="rId2" Type="http://schemas.openxmlformats.org/officeDocument/2006/relationships/tags" Target="../tags/tag130.xml"/><Relationship Id="rId16" Type="http://schemas.openxmlformats.org/officeDocument/2006/relationships/slide" Target="slide31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5" Type="http://schemas.openxmlformats.org/officeDocument/2006/relationships/slide" Target="slide35.xml"/><Relationship Id="rId10" Type="http://schemas.openxmlformats.org/officeDocument/2006/relationships/tags" Target="../tags/tag138.xml"/><Relationship Id="rId19" Type="http://schemas.openxmlformats.org/officeDocument/2006/relationships/slide" Target="slide3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slide" Target="slide6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slide" Target="slide13.xml"/><Relationship Id="rId2" Type="http://schemas.openxmlformats.org/officeDocument/2006/relationships/tags" Target="../tags/tag143.xml"/><Relationship Id="rId16" Type="http://schemas.openxmlformats.org/officeDocument/2006/relationships/slide" Target="slide31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slide" Target="slide35.xml"/><Relationship Id="rId10" Type="http://schemas.openxmlformats.org/officeDocument/2006/relationships/tags" Target="../tags/tag151.xml"/><Relationship Id="rId19" Type="http://schemas.openxmlformats.org/officeDocument/2006/relationships/slide" Target="slide3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9.xml"/><Relationship Id="rId21" Type="http://schemas.openxmlformats.org/officeDocument/2006/relationships/slide" Target="slide13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slide" Target="slide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" Target="slide31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slide" Target="slide6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slide" Target="slide7.xml"/><Relationship Id="rId10" Type="http://schemas.openxmlformats.org/officeDocument/2006/relationships/tags" Target="../tags/tag36.xml"/><Relationship Id="rId19" Type="http://schemas.openxmlformats.org/officeDocument/2006/relationships/slide" Target="slide3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46.xml"/><Relationship Id="rId21" Type="http://schemas.openxmlformats.org/officeDocument/2006/relationships/slide" Target="slide13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slide" Target="slide3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slide" Target="slide31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slide" Target="slide6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slide" Target="slide7.xml"/><Relationship Id="rId10" Type="http://schemas.openxmlformats.org/officeDocument/2006/relationships/tags" Target="../tags/tag53.xml"/><Relationship Id="rId19" Type="http://schemas.openxmlformats.org/officeDocument/2006/relationships/slide" Target="slide35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Afbeelding 7" descr="UMA29479_powerpoint_kwad2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6488"/>
            <a:ext cx="9144000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1752600"/>
            <a:ext cx="152400" cy="1981200"/>
          </a:xfrm>
          <a:prstGeom prst="rect">
            <a:avLst/>
          </a:prstGeom>
          <a:solidFill>
            <a:srgbClr val="E84E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52400" y="1752600"/>
            <a:ext cx="8839200" cy="1981200"/>
          </a:xfrm>
          <a:prstGeom prst="rect">
            <a:avLst/>
          </a:prstGeom>
          <a:solidFill>
            <a:srgbClr val="00A2D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7" name="Line 10"/>
          <p:cNvSpPr>
            <a:spLocks noChangeShapeType="1"/>
          </p:cNvSpPr>
          <p:nvPr/>
        </p:nvSpPr>
        <p:spPr bwMode="auto">
          <a:xfrm>
            <a:off x="8793163" y="1104900"/>
            <a:ext cx="0" cy="56769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533399" y="1890713"/>
            <a:ext cx="8229601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normAutofit fontScale="77500" lnSpcReduction="20000"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sz="5700" b="1" dirty="0">
                <a:solidFill>
                  <a:srgbClr val="FFFFFF"/>
                </a:solidFill>
              </a:rPr>
              <a:t>Facebook Emotion Prediction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533400" y="2971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2500" lnSpcReduction="20000"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nl-NL" sz="3000" dirty="0">
                <a:solidFill>
                  <a:srgbClr val="FFFFFF"/>
                </a:solidFill>
              </a:rPr>
              <a:t>Florian Krebs, Bruno G. Lubascher,</a:t>
            </a:r>
            <a:br>
              <a:rPr lang="nl-NL" sz="3000" dirty="0">
                <a:solidFill>
                  <a:srgbClr val="FFFFFF"/>
                </a:solidFill>
              </a:rPr>
            </a:br>
            <a:r>
              <a:rPr lang="nl-NL" sz="3000" dirty="0">
                <a:solidFill>
                  <a:srgbClr val="FFFFFF"/>
                </a:solidFill>
              </a:rPr>
              <a:t>Tobias Moers, Pieter Schaap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Emotion Mining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/>
                <a:ea typeface="Verdana"/>
                <a:cs typeface="Arial"/>
              </a:rPr>
              <a:t>Emotion:</a:t>
            </a:r>
            <a:endParaRPr lang="en-US" dirty="0">
              <a:latin typeface="Arial"/>
              <a:ea typeface="Verdana"/>
              <a:cs typeface="Arial"/>
            </a:endParaRP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Anger, Anticipation, Disgust, Fear, Joy, Sadness, Surprise, Trust</a:t>
            </a:r>
            <a:endParaRPr lang="en-US" dirty="0">
              <a:latin typeface="Arial"/>
              <a:ea typeface="Verdana"/>
              <a:cs typeface="Arial"/>
            </a:endParaRPr>
          </a:p>
          <a:p>
            <a:r>
              <a:rPr lang="en-US" sz="2800" dirty="0">
                <a:latin typeface="Arial"/>
                <a:ea typeface="Verdana"/>
                <a:cs typeface="Arial"/>
              </a:rPr>
              <a:t>Iterate over all words in article, sum emotions and normalize them</a:t>
            </a:r>
          </a:p>
          <a:p>
            <a:r>
              <a:rPr lang="en-US" sz="2800" dirty="0">
                <a:latin typeface="Arial"/>
                <a:ea typeface="Verdana"/>
                <a:cs typeface="Arial"/>
              </a:rPr>
              <a:t>Lexicon-entry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"abuse": [1, 0, 1, 1, 0, 1, 0, 0]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"shopping": [0, 1, 0, 0, 1, 0, 1, 1]</a:t>
            </a:r>
          </a:p>
          <a:p>
            <a:pPr marL="57150" indent="0">
              <a:buNone/>
            </a:pPr>
            <a:endParaRPr lang="en-US" sz="2800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4947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9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6" name="Rechteck 15">
            <a:hlinkClick r:id="rId19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" name="Rechteck 14">
            <a:hlinkClick r:id="rId20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" name="Rechteck 13">
            <a:hlinkClick r:id="rId20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" name="Rechteck 12">
            <a:hlinkClick r:id="rId21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858897" y="355465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12" name="Rechteck 11">
            <a:hlinkClick r:id="rId21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395288" y="355465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" name="Rechteck 10"/>
          <p:cNvSpPr/>
          <p:nvPr>
            <p:custDataLst>
              <p:tags r:id="rId8"/>
            </p:custDataLst>
          </p:nvPr>
        </p:nvSpPr>
        <p:spPr bwMode="auto">
          <a:xfrm>
            <a:off x="1322507" y="3091043"/>
            <a:ext cx="742620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1322507" y="309104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9" name="Rechteck 8">
            <a:hlinkClick r:id="rId22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8" name="Rechteck 7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1322507" y="262743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7" name="Rechteck 6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858897" y="262743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6" name="Rechteck 5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5" name="Rechteck 4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25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25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51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Sentiment and Emotion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>
                <a:ea typeface="Verdana"/>
                <a:cs typeface="Verdana"/>
              </a:rPr>
              <a:t>Post: "Just </a:t>
            </a:r>
            <a:r>
              <a:rPr lang="de-DE" sz="2800" dirty="0" err="1">
                <a:ea typeface="Verdana"/>
                <a:cs typeface="Verdana"/>
              </a:rPr>
              <a:t>want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to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say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the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staff</a:t>
            </a:r>
            <a:r>
              <a:rPr lang="de-DE" sz="2800" dirty="0">
                <a:ea typeface="Verdana"/>
                <a:cs typeface="Verdana"/>
              </a:rPr>
              <a:t> at Tesco Express on </a:t>
            </a:r>
            <a:r>
              <a:rPr lang="de-DE" sz="2800" dirty="0" err="1">
                <a:ea typeface="Verdana"/>
                <a:cs typeface="Verdana"/>
              </a:rPr>
              <a:t>Aberdour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road</a:t>
            </a:r>
            <a:r>
              <a:rPr lang="de-DE" sz="2800" dirty="0">
                <a:ea typeface="Verdana"/>
                <a:cs typeface="Verdana"/>
              </a:rPr>
              <a:t>,  </a:t>
            </a:r>
            <a:r>
              <a:rPr lang="de-DE" sz="2800" dirty="0" err="1">
                <a:ea typeface="Verdana"/>
                <a:cs typeface="Verdana"/>
              </a:rPr>
              <a:t>Dunfermline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are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fantastic</a:t>
            </a:r>
            <a:r>
              <a:rPr lang="de-DE" sz="2800" dirty="0">
                <a:ea typeface="Verdana"/>
                <a:cs typeface="Verdana"/>
              </a:rPr>
              <a:t>.  </a:t>
            </a:r>
            <a:r>
              <a:rPr lang="de-DE" sz="2800" dirty="0" err="1">
                <a:ea typeface="Verdana"/>
                <a:cs typeface="Verdana"/>
              </a:rPr>
              <a:t>They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are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always</a:t>
            </a:r>
            <a:r>
              <a:rPr lang="de-DE" sz="2800" dirty="0">
                <a:ea typeface="Verdana"/>
                <a:cs typeface="Verdana"/>
              </a:rPr>
              <a:t> so </a:t>
            </a:r>
            <a:r>
              <a:rPr lang="de-DE" sz="2800" dirty="0" err="1">
                <a:ea typeface="Verdana"/>
                <a:cs typeface="Verdana"/>
              </a:rPr>
              <a:t>friendly</a:t>
            </a:r>
            <a:r>
              <a:rPr lang="de-DE" sz="2800" dirty="0">
                <a:ea typeface="Verdana"/>
                <a:cs typeface="Verdana"/>
              </a:rPr>
              <a:t> and </a:t>
            </a:r>
            <a:r>
              <a:rPr lang="de-DE" sz="2800" dirty="0" err="1">
                <a:ea typeface="Verdana"/>
                <a:cs typeface="Verdana"/>
              </a:rPr>
              <a:t>helpful</a:t>
            </a:r>
            <a:r>
              <a:rPr lang="de-DE" sz="2800" dirty="0">
                <a:ea typeface="Verdana"/>
                <a:cs typeface="Verdana"/>
              </a:rPr>
              <a:t> and </a:t>
            </a:r>
            <a:r>
              <a:rPr lang="de-DE" sz="2800" dirty="0" err="1">
                <a:ea typeface="Verdana"/>
                <a:cs typeface="Verdana"/>
              </a:rPr>
              <a:t>seem</a:t>
            </a:r>
            <a:r>
              <a:rPr lang="de-DE" sz="2800" dirty="0">
                <a:ea typeface="Verdana"/>
                <a:cs typeface="Verdana"/>
              </a:rPr>
              <a:t> happy </a:t>
            </a:r>
            <a:r>
              <a:rPr lang="de-DE" sz="2800" dirty="0" err="1">
                <a:ea typeface="Verdana"/>
                <a:cs typeface="Verdana"/>
              </a:rPr>
              <a:t>to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work</a:t>
            </a:r>
            <a:r>
              <a:rPr lang="de-DE" sz="2800" dirty="0">
                <a:ea typeface="Verdana"/>
                <a:cs typeface="Verdana"/>
              </a:rPr>
              <a:t> </a:t>
            </a:r>
            <a:r>
              <a:rPr lang="de-DE" sz="2800" dirty="0" err="1">
                <a:ea typeface="Verdana"/>
                <a:cs typeface="Verdana"/>
              </a:rPr>
              <a:t>there</a:t>
            </a:r>
            <a:r>
              <a:rPr lang="de-DE" sz="2800" dirty="0">
                <a:ea typeface="Verdana"/>
                <a:cs typeface="Verdana"/>
              </a:rPr>
              <a:t>!"</a:t>
            </a:r>
          </a:p>
          <a:p>
            <a:r>
              <a:rPr lang="de-DE" sz="2800" dirty="0">
                <a:ea typeface="Verdana"/>
                <a:cs typeface="Verdana"/>
              </a:rPr>
              <a:t>Sentiment: ["positive", 1.5]</a:t>
            </a:r>
          </a:p>
          <a:p>
            <a:r>
              <a:rPr lang="de-DE" sz="2800" dirty="0">
                <a:ea typeface="Verdana"/>
                <a:cs typeface="Verdana"/>
              </a:rPr>
              <a:t>Emotion: [JOY: 37,5%, 'TRUST: 37,5%']</a:t>
            </a:r>
          </a:p>
        </p:txBody>
      </p:sp>
    </p:spTree>
    <p:extLst>
      <p:ext uri="{BB962C8B-B14F-4D97-AF65-F5344CB8AC3E}">
        <p14:creationId xmlns:p14="http://schemas.microsoft.com/office/powerpoint/2010/main" val="304821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9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6" name="Rechteck 15">
            <a:hlinkClick r:id="rId19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" name="Rechteck 14">
            <a:hlinkClick r:id="rId20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" name="Rechteck 13">
            <a:hlinkClick r:id="rId20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" name="Rechteck 12">
            <a:hlinkClick r:id="rId21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1322507" y="355465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</a:t>
            </a:r>
          </a:p>
        </p:txBody>
      </p:sp>
      <p:sp>
        <p:nvSpPr>
          <p:cNvPr id="12" name="Rechteck 11">
            <a:hlinkClick r:id="rId21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58897" y="355465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11" name="Rechteck 10">
            <a:hlinkClick r:id="rId22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1322507" y="309104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10" name="Rechteck 9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9" name="Rechteck 8"/>
          <p:cNvSpPr/>
          <p:nvPr>
            <p:custDataLst>
              <p:tags r:id="rId10"/>
            </p:custDataLst>
          </p:nvPr>
        </p:nvSpPr>
        <p:spPr bwMode="auto">
          <a:xfrm>
            <a:off x="858897" y="2627433"/>
            <a:ext cx="788981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hteck 7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858897" y="262743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7" name="Rechteck 6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" name="Rechteck 5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5" name="Rechteck 4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25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25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987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9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6" name="Rechteck 15">
            <a:hlinkClick r:id="rId19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" name="Rechteck 14">
            <a:hlinkClick r:id="rId20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" name="Rechteck 13">
            <a:hlinkClick r:id="rId20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" name="Rechteck 12">
            <a:hlinkClick r:id="rId21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1322507" y="355465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</a:t>
            </a:r>
          </a:p>
        </p:txBody>
      </p:sp>
      <p:sp>
        <p:nvSpPr>
          <p:cNvPr id="12" name="Rechteck 11">
            <a:hlinkClick r:id="rId21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58897" y="355465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11" name="Rechteck 10"/>
          <p:cNvSpPr/>
          <p:nvPr>
            <p:custDataLst>
              <p:tags r:id="rId8"/>
            </p:custDataLst>
          </p:nvPr>
        </p:nvSpPr>
        <p:spPr bwMode="auto">
          <a:xfrm>
            <a:off x="1322507" y="3091043"/>
            <a:ext cx="742620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1322507" y="309104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9" name="Rechteck 8">
            <a:hlinkClick r:id="rId22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8" name="Rechteck 7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858897" y="262743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7" name="Rechteck 6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" name="Rechteck 5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5" name="Rechteck 4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25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25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59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  <a:cs typeface="Verdana"/>
              </a:rPr>
              <a:t>Approach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Filtering posts</a:t>
            </a:r>
          </a:p>
          <a:p>
            <a:pPr lvl="1"/>
            <a:r>
              <a:rPr lang="en-US" dirty="0"/>
              <a:t>Duplicate Characters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Recurrent Neural Network (RNN)</a:t>
            </a:r>
          </a:p>
          <a:p>
            <a:pPr lvl="1"/>
            <a:r>
              <a:rPr lang="en-US" dirty="0"/>
              <a:t>Convolutional Neural Network (CNN)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362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- RNN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106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I</a:t>
            </a:r>
          </a:p>
          <a:p>
            <a:pPr algn="r"/>
            <a:r>
              <a:rPr lang="en-GB" sz="2400" dirty="0"/>
              <a:t>Love</a:t>
            </a:r>
          </a:p>
          <a:p>
            <a:pPr algn="r"/>
            <a:r>
              <a:rPr lang="en-GB" sz="2400" dirty="0"/>
              <a:t>To</a:t>
            </a:r>
          </a:p>
          <a:p>
            <a:pPr algn="r"/>
            <a:r>
              <a:rPr lang="en-GB" sz="2400" dirty="0"/>
              <a:t>Shop</a:t>
            </a:r>
          </a:p>
          <a:p>
            <a:pPr algn="r"/>
            <a:r>
              <a:rPr lang="en-GB" sz="2400" dirty="0"/>
              <a:t>At</a:t>
            </a:r>
          </a:p>
          <a:p>
            <a:pPr algn="r"/>
            <a:r>
              <a:rPr lang="en-GB" sz="2400" dirty="0"/>
              <a:t>Tesco</a:t>
            </a:r>
          </a:p>
          <a:p>
            <a:pPr algn="r"/>
            <a:r>
              <a:rPr lang="en-GB" sz="2400" dirty="0"/>
              <a:t>!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 rot="16200000">
            <a:off x="1328172" y="2939028"/>
            <a:ext cx="2677656" cy="13716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Verdana" pitchFamily="-106" charset="0"/>
              </a:rPr>
              <a:t>Word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Embedding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423948" y="1676400"/>
            <a:ext cx="2133600" cy="32872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RNN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576348" y="2286000"/>
            <a:ext cx="1828800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LSTM cell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latin typeface="Verdana" pitchFamily="-106" charset="0"/>
              </a:rPr>
              <a:t>Dropout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76348" y="2967960"/>
            <a:ext cx="1828800" cy="608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LSTM cell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latin typeface="Verdana" pitchFamily="-106" charset="0"/>
              </a:rPr>
              <a:t>Dropout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76348" y="4286222"/>
            <a:ext cx="1828800" cy="438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LSTM cell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414548" y="3651244"/>
            <a:ext cx="148052" cy="1480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14548" y="3863629"/>
            <a:ext cx="148052" cy="1480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14548" y="4073837"/>
            <a:ext cx="148052" cy="1480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6" name="Arrow: Right 15"/>
          <p:cNvSpPr/>
          <p:nvPr/>
        </p:nvSpPr>
        <p:spPr bwMode="auto">
          <a:xfrm>
            <a:off x="1038497" y="2438400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7" name="Arrow: Right 16"/>
          <p:cNvSpPr/>
          <p:nvPr/>
        </p:nvSpPr>
        <p:spPr bwMode="auto">
          <a:xfrm>
            <a:off x="1038496" y="2819400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8" name="Arrow: Right 17"/>
          <p:cNvSpPr/>
          <p:nvPr/>
        </p:nvSpPr>
        <p:spPr bwMode="auto">
          <a:xfrm>
            <a:off x="1036317" y="3219879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9" name="Arrow: Right 18"/>
          <p:cNvSpPr/>
          <p:nvPr/>
        </p:nvSpPr>
        <p:spPr bwMode="auto">
          <a:xfrm>
            <a:off x="1036317" y="3594922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0" name="Arrow: Right 19"/>
          <p:cNvSpPr/>
          <p:nvPr/>
        </p:nvSpPr>
        <p:spPr bwMode="auto">
          <a:xfrm>
            <a:off x="1041762" y="3958503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1" name="Arrow: Right 20"/>
          <p:cNvSpPr/>
          <p:nvPr/>
        </p:nvSpPr>
        <p:spPr bwMode="auto">
          <a:xfrm>
            <a:off x="1036316" y="4306158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2" name="Arrow: Right 21"/>
          <p:cNvSpPr/>
          <p:nvPr/>
        </p:nvSpPr>
        <p:spPr bwMode="auto">
          <a:xfrm>
            <a:off x="1036315" y="4639604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3" name="Arrow: Right 22"/>
          <p:cNvSpPr/>
          <p:nvPr/>
        </p:nvSpPr>
        <p:spPr bwMode="auto">
          <a:xfrm>
            <a:off x="3429543" y="2440577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4" name="Arrow: Right 23"/>
          <p:cNvSpPr/>
          <p:nvPr/>
        </p:nvSpPr>
        <p:spPr bwMode="auto">
          <a:xfrm>
            <a:off x="3429542" y="2821577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5" name="Arrow: Right 24"/>
          <p:cNvSpPr/>
          <p:nvPr/>
        </p:nvSpPr>
        <p:spPr bwMode="auto">
          <a:xfrm>
            <a:off x="3427363" y="3222056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6" name="Arrow: Right 25"/>
          <p:cNvSpPr/>
          <p:nvPr/>
        </p:nvSpPr>
        <p:spPr bwMode="auto">
          <a:xfrm>
            <a:off x="3427363" y="3597099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7" name="Arrow: Right 26"/>
          <p:cNvSpPr/>
          <p:nvPr/>
        </p:nvSpPr>
        <p:spPr bwMode="auto">
          <a:xfrm>
            <a:off x="3432808" y="3960680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8" name="Arrow: Right 27"/>
          <p:cNvSpPr/>
          <p:nvPr/>
        </p:nvSpPr>
        <p:spPr bwMode="auto">
          <a:xfrm>
            <a:off x="3427362" y="4308335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9" name="Arrow: Right 28"/>
          <p:cNvSpPr/>
          <p:nvPr/>
        </p:nvSpPr>
        <p:spPr bwMode="auto">
          <a:xfrm>
            <a:off x="3427361" y="4641781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435" y="3390482"/>
            <a:ext cx="304800" cy="33147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34" y="3654258"/>
            <a:ext cx="304800" cy="3088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561" y="3911140"/>
            <a:ext cx="304800" cy="325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034" y="4159205"/>
            <a:ext cx="304800" cy="3087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803" y="4382358"/>
            <a:ext cx="304800" cy="3162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7803" y="4630651"/>
            <a:ext cx="362545" cy="322705"/>
          </a:xfrm>
          <a:prstGeom prst="rect">
            <a:avLst/>
          </a:prstGeom>
        </p:spPr>
      </p:pic>
      <p:sp>
        <p:nvSpPr>
          <p:cNvPr id="36" name="Arrow: Right 35"/>
          <p:cNvSpPr/>
          <p:nvPr/>
        </p:nvSpPr>
        <p:spPr bwMode="auto">
          <a:xfrm>
            <a:off x="7451859" y="3465070"/>
            <a:ext cx="879575" cy="1112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cxnSp>
        <p:nvCxnSpPr>
          <p:cNvPr id="45" name="Straight Connector 44"/>
          <p:cNvCxnSpPr>
            <a:stCxn id="8" idx="1"/>
          </p:cNvCxnSpPr>
          <p:nvPr/>
        </p:nvCxnSpPr>
        <p:spPr bwMode="auto">
          <a:xfrm>
            <a:off x="4576348" y="2590800"/>
            <a:ext cx="1828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1"/>
          </p:cNvCxnSpPr>
          <p:nvPr/>
        </p:nvCxnSpPr>
        <p:spPr bwMode="auto">
          <a:xfrm flipV="1">
            <a:off x="4576348" y="3263221"/>
            <a:ext cx="1828800" cy="89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: Rounded Corners 47"/>
          <p:cNvSpPr/>
          <p:nvPr/>
        </p:nvSpPr>
        <p:spPr bwMode="auto">
          <a:xfrm rot="16200000">
            <a:off x="6443071" y="4010965"/>
            <a:ext cx="1554853" cy="3505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Verdana" pitchFamily="-106" charset="0"/>
              </a:rPr>
              <a:t>Softmax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Verdana" pitchFamily="-106" charset="0"/>
            </a:endParaRPr>
          </a:p>
        </p:txBody>
      </p:sp>
      <p:sp>
        <p:nvSpPr>
          <p:cNvPr id="49" name="Arrow: Right 48"/>
          <p:cNvSpPr/>
          <p:nvPr/>
        </p:nvSpPr>
        <p:spPr bwMode="auto">
          <a:xfrm>
            <a:off x="6631996" y="4306158"/>
            <a:ext cx="350595" cy="392430"/>
          </a:xfrm>
          <a:prstGeom prst="rightArrow">
            <a:avLst>
              <a:gd name="adj1" fmla="val 41123"/>
              <a:gd name="adj2" fmla="val 52484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0" name="Arrow: Right 49"/>
          <p:cNvSpPr/>
          <p:nvPr/>
        </p:nvSpPr>
        <p:spPr bwMode="auto">
          <a:xfrm>
            <a:off x="7446031" y="4001553"/>
            <a:ext cx="879575" cy="1112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1" name="Arrow: Right 50"/>
          <p:cNvSpPr/>
          <p:nvPr/>
        </p:nvSpPr>
        <p:spPr bwMode="auto">
          <a:xfrm>
            <a:off x="7446031" y="4479037"/>
            <a:ext cx="879575" cy="1112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2" name="Arrow: Right 51"/>
          <p:cNvSpPr/>
          <p:nvPr/>
        </p:nvSpPr>
        <p:spPr bwMode="auto">
          <a:xfrm>
            <a:off x="7446031" y="3747321"/>
            <a:ext cx="655003" cy="104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3" name="Arrow: Right 52"/>
          <p:cNvSpPr/>
          <p:nvPr/>
        </p:nvSpPr>
        <p:spPr bwMode="auto">
          <a:xfrm>
            <a:off x="7454624" y="4262934"/>
            <a:ext cx="655003" cy="104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4" name="Arrow: Right 53"/>
          <p:cNvSpPr/>
          <p:nvPr/>
        </p:nvSpPr>
        <p:spPr bwMode="auto">
          <a:xfrm>
            <a:off x="7454624" y="4725900"/>
            <a:ext cx="655003" cy="104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9250" y="5213735"/>
            <a:ext cx="8155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Word embedding size :  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LSTM cells          :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LSTM layers         :  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Dropout probability :   0.5</a:t>
            </a:r>
          </a:p>
        </p:txBody>
      </p:sp>
    </p:spTree>
    <p:extLst>
      <p:ext uri="{BB962C8B-B14F-4D97-AF65-F5344CB8AC3E}">
        <p14:creationId xmlns:p14="http://schemas.microsoft.com/office/powerpoint/2010/main" val="39817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9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1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- CNN</a:t>
            </a:r>
          </a:p>
        </p:txBody>
      </p:sp>
      <p:pic>
        <p:nvPicPr>
          <p:cNvPr id="4" name="Grafik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95" y="2109806"/>
            <a:ext cx="8338605" cy="3903010"/>
          </a:xfrm>
          <a:prstGeom prst="rect">
            <a:avLst/>
          </a:prstGeom>
        </p:spPr>
      </p:pic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5562600" y="1524000"/>
            <a:ext cx="3874560" cy="163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1C3D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e-DE" sz="1600" u="sng" kern="0" dirty="0">
                <a:ea typeface="Verdana"/>
                <a:cs typeface="Verdana"/>
              </a:rPr>
              <a:t>Parameters:</a:t>
            </a:r>
            <a:endParaRPr lang="de-DE" sz="1800" u="sng" kern="0" dirty="0">
              <a:latin typeface="Verdana"/>
              <a:ea typeface="Verdana"/>
              <a:cs typeface="Verdana"/>
            </a:endParaRPr>
          </a:p>
          <a:p>
            <a:r>
              <a:rPr lang="de-DE" sz="1600" kern="0" dirty="0">
                <a:ea typeface="Verdana"/>
                <a:cs typeface="Verdana"/>
              </a:rPr>
              <a:t>Word </a:t>
            </a:r>
            <a:r>
              <a:rPr lang="de-DE" sz="1600" kern="0" dirty="0" err="1">
                <a:ea typeface="Verdana"/>
                <a:cs typeface="Verdana"/>
              </a:rPr>
              <a:t>embedding</a:t>
            </a:r>
            <a:r>
              <a:rPr lang="de-DE" sz="1600" kern="0" dirty="0">
                <a:ea typeface="Verdana"/>
                <a:cs typeface="Verdana"/>
              </a:rPr>
              <a:t> </a:t>
            </a:r>
            <a:r>
              <a:rPr lang="de-DE" sz="1600" kern="0" dirty="0" err="1">
                <a:ea typeface="Verdana"/>
                <a:cs typeface="Verdana"/>
              </a:rPr>
              <a:t>size</a:t>
            </a:r>
            <a:r>
              <a:rPr lang="de-DE" sz="1600" kern="0" dirty="0">
                <a:ea typeface="Verdana"/>
                <a:cs typeface="Verdana"/>
              </a:rPr>
              <a:t>: 50</a:t>
            </a:r>
            <a:endParaRPr lang="de-DE" sz="1600" kern="0" dirty="0">
              <a:solidFill>
                <a:schemeClr val="tx1"/>
              </a:solidFill>
              <a:ea typeface="Verdana"/>
              <a:cs typeface="Verdana"/>
            </a:endParaRPr>
          </a:p>
          <a:p>
            <a:r>
              <a:rPr lang="de-DE" sz="1600" kern="0" dirty="0">
                <a:ea typeface="Verdana"/>
                <a:cs typeface="Verdana"/>
              </a:rPr>
              <a:t>Filter </a:t>
            </a:r>
            <a:r>
              <a:rPr lang="de-DE" sz="1600" kern="0" dirty="0" err="1">
                <a:ea typeface="Verdana"/>
                <a:cs typeface="Verdana"/>
              </a:rPr>
              <a:t>sizes</a:t>
            </a:r>
            <a:r>
              <a:rPr lang="de-DE" sz="1600" kern="0" dirty="0">
                <a:ea typeface="Verdana"/>
                <a:cs typeface="Verdana"/>
              </a:rPr>
              <a:t> : 3,4,5 </a:t>
            </a:r>
            <a:r>
              <a:rPr lang="de-DE" sz="1600" kern="0" dirty="0" err="1">
                <a:ea typeface="Verdana"/>
                <a:cs typeface="Verdana"/>
              </a:rPr>
              <a:t>words</a:t>
            </a:r>
          </a:p>
          <a:p>
            <a:r>
              <a:rPr lang="de-DE" sz="1600" kern="0" err="1">
                <a:ea typeface="Verdana"/>
                <a:cs typeface="Verdana"/>
              </a:rPr>
              <a:t>Number</a:t>
            </a:r>
            <a:r>
              <a:rPr lang="de-DE" sz="1600" kern="0" dirty="0">
                <a:ea typeface="Verdana"/>
                <a:cs typeface="Verdana"/>
              </a:rPr>
              <a:t> of </a:t>
            </a:r>
            <a:r>
              <a:rPr lang="de-DE" sz="1600" kern="0" err="1">
                <a:ea typeface="Verdana"/>
                <a:cs typeface="Verdana"/>
              </a:rPr>
              <a:t>each</a:t>
            </a:r>
            <a:r>
              <a:rPr lang="de-DE" sz="1600" kern="0" dirty="0">
                <a:ea typeface="Verdana"/>
                <a:cs typeface="Verdana"/>
              </a:rPr>
              <a:t> </a:t>
            </a:r>
            <a:r>
              <a:rPr lang="de-DE" sz="1600" kern="0" err="1">
                <a:ea typeface="Verdana"/>
                <a:cs typeface="Verdana"/>
              </a:rPr>
              <a:t>filter</a:t>
            </a:r>
            <a:r>
              <a:rPr lang="de-DE" sz="1600" kern="0" dirty="0">
                <a:ea typeface="Verdana"/>
                <a:cs typeface="Verdana"/>
              </a:rPr>
              <a:t>: 40</a:t>
            </a:r>
          </a:p>
          <a:p>
            <a:r>
              <a:rPr lang="de-DE" sz="1600" kern="0" dirty="0">
                <a:ea typeface="Verdana"/>
                <a:cs typeface="Verdana"/>
              </a:rPr>
              <a:t>Dropout </a:t>
            </a:r>
            <a:r>
              <a:rPr lang="de-DE" sz="1600" kern="0" dirty="0" err="1">
                <a:ea typeface="Verdana"/>
                <a:cs typeface="Verdana"/>
              </a:rPr>
              <a:t>probability</a:t>
            </a:r>
            <a:r>
              <a:rPr lang="de-DE" sz="1600" kern="0" dirty="0">
                <a:ea typeface="Verdana"/>
                <a:cs typeface="Verdana"/>
              </a:rPr>
              <a:t>: 0.5</a:t>
            </a:r>
          </a:p>
          <a:p>
            <a:endParaRPr lang="de-DE" kern="0" dirty="0">
              <a:ea typeface="Verdana"/>
              <a:cs typeface="Verdana"/>
            </a:endParaRPr>
          </a:p>
          <a:p>
            <a:endParaRPr lang="de-DE" kern="0" dirty="0">
              <a:ea typeface="Verdana"/>
              <a:cs typeface="Verdana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349250" y="6141423"/>
            <a:ext cx="8353425" cy="15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de-DE" sz="1000" b="0" dirty="0">
                <a:latin typeface="Arial" panose="020B0604020202020204" pitchFamily="34" charset="0"/>
              </a:rPr>
              <a:t>Source: </a:t>
            </a:r>
            <a:r>
              <a:rPr lang="de-DE" sz="1000" dirty="0">
                <a:latin typeface="sans-serif"/>
              </a:rPr>
              <a:t>Kim, Y. (2014). </a:t>
            </a:r>
            <a:r>
              <a:rPr lang="de-DE" sz="1000" dirty="0" err="1">
                <a:latin typeface="sans-serif"/>
              </a:rPr>
              <a:t>Convolutional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neural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networks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for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sentence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classification</a:t>
            </a:r>
            <a:r>
              <a:rPr lang="de-DE" sz="1000" dirty="0">
                <a:latin typeface="sans-serif"/>
              </a:rPr>
              <a:t>. </a:t>
            </a:r>
            <a:r>
              <a:rPr lang="de-DE" sz="1000" dirty="0" err="1">
                <a:latin typeface="sans-serif"/>
              </a:rPr>
              <a:t>CoRR</a:t>
            </a:r>
            <a:r>
              <a:rPr lang="de-DE" sz="1000" dirty="0">
                <a:latin typeface="sans-serif"/>
              </a:rPr>
              <a:t>, </a:t>
            </a:r>
            <a:r>
              <a:rPr lang="de-DE" sz="1000" dirty="0" err="1">
                <a:latin typeface="sans-serif"/>
              </a:rPr>
              <a:t>abs</a:t>
            </a:r>
            <a:r>
              <a:rPr lang="de-DE" sz="1000" dirty="0">
                <a:latin typeface="sans-serif"/>
              </a:rPr>
              <a:t>/1408.5882.</a:t>
            </a:r>
          </a:p>
        </p:txBody>
      </p:sp>
    </p:spTree>
    <p:extLst>
      <p:ext uri="{BB962C8B-B14F-4D97-AF65-F5344CB8AC3E}">
        <p14:creationId xmlns:p14="http://schemas.microsoft.com/office/powerpoint/2010/main" val="139572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9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6" name="Rechteck 15">
            <a:hlinkClick r:id="rId19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" name="Rechteck 14">
            <a:hlinkClick r:id="rId20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" name="Rechteck 13">
            <a:hlinkClick r:id="rId20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" name="Rechteck 12"/>
          <p:cNvSpPr/>
          <p:nvPr>
            <p:custDataLst>
              <p:tags r:id="rId6"/>
            </p:custDataLst>
          </p:nvPr>
        </p:nvSpPr>
        <p:spPr bwMode="auto">
          <a:xfrm>
            <a:off x="1322507" y="3554653"/>
            <a:ext cx="742620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>
            <a:hlinkClick r:id="rId21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1322507" y="355465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</a:t>
            </a:r>
          </a:p>
        </p:txBody>
      </p:sp>
      <p:sp>
        <p:nvSpPr>
          <p:cNvPr id="11" name="Rechteck 10">
            <a:hlinkClick r:id="rId21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858897" y="355465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10" name="Rechteck 9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1322507" y="309104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9" name="Rechteck 8">
            <a:hlinkClick r:id="rId22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8" name="Rechteck 7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858897" y="262743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7" name="Rechteck 6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" name="Rechteck 5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5" name="Rechteck 4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25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25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1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input vs pre-processed input</a:t>
            </a:r>
          </a:p>
          <a:p>
            <a:r>
              <a:rPr lang="en-GB" dirty="0"/>
              <a:t>Data size comparison</a:t>
            </a:r>
          </a:p>
          <a:p>
            <a:r>
              <a:rPr lang="en-GB" dirty="0"/>
              <a:t>Compare different filtering criteria</a:t>
            </a:r>
          </a:p>
          <a:p>
            <a:pPr lvl="1"/>
            <a:r>
              <a:rPr lang="en-GB" dirty="0"/>
              <a:t>Minimum number of reactions</a:t>
            </a:r>
          </a:p>
          <a:p>
            <a:pPr lvl="1"/>
            <a:r>
              <a:rPr lang="en-GB" dirty="0">
                <a:ea typeface="Verdana"/>
                <a:cs typeface="Verdana"/>
              </a:rPr>
              <a:t>Ignore likes</a:t>
            </a:r>
          </a:p>
        </p:txBody>
      </p:sp>
    </p:spTree>
    <p:extLst>
      <p:ext uri="{BB962C8B-B14F-4D97-AF65-F5344CB8AC3E}">
        <p14:creationId xmlns:p14="http://schemas.microsoft.com/office/powerpoint/2010/main" val="64228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hlinkClick r:id="rId14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355465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1" name="Rechteck 10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355465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" name="Rechteck 9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309104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9" name="Rechteck 8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309104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" name="Rechteck 7">
            <a:hlinkClick r:id="rId16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858897" y="262743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7" name="Rechteck 6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" name="Rechteck 5">
            <a:hlinkClick r:id="rId17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5" name="Rechteck 4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18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415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predict likes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588201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Verdana"/>
                <a:ea typeface="Verdana"/>
                <a:cs typeface="Verdana"/>
              </a:rPr>
              <a:t>Filter: Minimum </a:t>
            </a:r>
            <a:r>
              <a:rPr lang="de-DE" dirty="0" err="1">
                <a:latin typeface="Verdana"/>
                <a:ea typeface="Verdana"/>
                <a:cs typeface="Verdana"/>
              </a:rPr>
              <a:t>number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of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reactions</a:t>
            </a:r>
            <a:endParaRPr lang="de-DE" dirty="0" err="1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/>
                <a:ea typeface="Verdana"/>
                <a:cs typeface="Arial"/>
              </a:rPr>
              <a:t>Goal</a:t>
            </a:r>
            <a:r>
              <a:rPr lang="en-US" sz="2400" dirty="0">
                <a:latin typeface="Arial"/>
                <a:ea typeface="Verdana"/>
                <a:cs typeface="Arial"/>
              </a:rPr>
              <a:t>: Use only those posts for training that have a certain amount of total reactions (e.g. 15)</a:t>
            </a:r>
          </a:p>
          <a:p>
            <a:r>
              <a:rPr lang="en-US" sz="2400" b="1" dirty="0">
                <a:latin typeface="Arial"/>
                <a:ea typeface="Verdana"/>
                <a:cs typeface="Arial"/>
              </a:rPr>
              <a:t>Setup</a:t>
            </a:r>
            <a:r>
              <a:rPr lang="en-US" sz="2400" dirty="0">
                <a:latin typeface="Arial"/>
                <a:ea typeface="Verdana"/>
                <a:cs typeface="Arial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Verdana"/>
                <a:cs typeface="Arial"/>
              </a:rPr>
              <a:t> </a:t>
            </a:r>
            <a:endParaRPr lang="en-US" sz="2400" dirty="0">
              <a:solidFill>
                <a:schemeClr val="tx1"/>
              </a:solidFill>
              <a:latin typeface="Arial"/>
              <a:ea typeface="Verdana"/>
              <a:cs typeface="Arial"/>
            </a:endParaRP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Filter for all posts in the DB that have the required amount of total reactions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Give some information about the size of the filtered data</a:t>
            </a:r>
          </a:p>
          <a:p>
            <a:r>
              <a:rPr lang="en-US" sz="2400" b="1" dirty="0">
                <a:latin typeface="Arial"/>
                <a:ea typeface="Verdana"/>
                <a:cs typeface="Arial"/>
              </a:rPr>
              <a:t>Hypothesis</a:t>
            </a:r>
            <a:r>
              <a:rPr lang="en-US" sz="2400" dirty="0">
                <a:latin typeface="Arial"/>
                <a:ea typeface="Verdana"/>
                <a:cs typeface="Arial"/>
              </a:rPr>
              <a:t>: The higher the amount of reactions the more meaningful are the distributions of those posts. The drawback of this method is the reduced amount of training data</a:t>
            </a:r>
          </a:p>
          <a:p>
            <a:endParaRPr lang="de-DE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8437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Verdana"/>
                <a:ea typeface="Verdana"/>
                <a:cs typeface="Verdana"/>
              </a:rPr>
              <a:t>Filter: Minimum </a:t>
            </a:r>
            <a:r>
              <a:rPr lang="de-DE" dirty="0" err="1">
                <a:latin typeface="Verdana"/>
                <a:ea typeface="Verdana"/>
                <a:cs typeface="Verdana"/>
              </a:rPr>
              <a:t>number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of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reactions</a:t>
            </a:r>
            <a:endParaRPr lang="de-DE" dirty="0" err="1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/>
                <a:ea typeface="Verdana"/>
                <a:cs typeface="Arial"/>
              </a:rPr>
              <a:t>Results:</a:t>
            </a:r>
            <a:endParaRPr lang="de-DE" sz="2400" dirty="0">
              <a:latin typeface="Arial"/>
              <a:ea typeface="Verdana"/>
              <a:cs typeface="Arial"/>
            </a:endParaRP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When using posts with at least 15 total reactions only ~200 Posts are left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When using the additional crawled material we still only got around ~475 posts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Those are way too less to train a NN efficiently</a:t>
            </a:r>
          </a:p>
          <a:p>
            <a:endParaRPr lang="de-DE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64251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input vs pre-processed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b="1" dirty="0"/>
              <a:t>Goal</a:t>
            </a:r>
            <a:r>
              <a:rPr lang="en-US" sz="2300" dirty="0"/>
              <a:t>: check the effect that the pre-processing has on the accuracy of the model.</a:t>
            </a:r>
          </a:p>
          <a:p>
            <a:r>
              <a:rPr lang="en-US" sz="2300" b="1" dirty="0"/>
              <a:t>Setup</a:t>
            </a:r>
            <a:r>
              <a:rPr lang="en-US" sz="2300" dirty="0"/>
              <a:t>: Train a model with raw-data as input and compare it to the model trained with pre-processed data.</a:t>
            </a:r>
          </a:p>
          <a:p>
            <a:r>
              <a:rPr lang="en-US" sz="2300" b="1" dirty="0"/>
              <a:t>Hypothesis</a:t>
            </a:r>
            <a:r>
              <a:rPr lang="en-US" sz="2300" dirty="0"/>
              <a:t>:</a:t>
            </a:r>
            <a:r>
              <a:rPr lang="nl-NL" sz="2300" dirty="0"/>
              <a:t> pre-</a:t>
            </a:r>
            <a:r>
              <a:rPr lang="nl-NL" sz="2300" dirty="0" err="1"/>
              <a:t>processed</a:t>
            </a:r>
            <a:r>
              <a:rPr lang="nl-NL" sz="2300" dirty="0"/>
              <a:t> input </a:t>
            </a:r>
            <a:r>
              <a:rPr lang="nl-NL" sz="2300" dirty="0" err="1"/>
              <a:t>should</a:t>
            </a:r>
            <a:r>
              <a:rPr lang="nl-NL" sz="2300" dirty="0"/>
              <a:t> </a:t>
            </a:r>
            <a:r>
              <a:rPr lang="nl-NL" sz="2300" dirty="0" err="1"/>
              <a:t>outperform</a:t>
            </a:r>
            <a:r>
              <a:rPr lang="nl-NL" sz="2300" dirty="0"/>
              <a:t> </a:t>
            </a:r>
            <a:r>
              <a:rPr lang="nl-NL" sz="2300" dirty="0" err="1"/>
              <a:t>the</a:t>
            </a:r>
            <a:r>
              <a:rPr lang="nl-NL" sz="2300" dirty="0"/>
              <a:t> </a:t>
            </a:r>
            <a:r>
              <a:rPr lang="nl-NL" sz="2300" dirty="0" err="1"/>
              <a:t>raw</a:t>
            </a:r>
            <a:r>
              <a:rPr lang="nl-NL" sz="2300" dirty="0"/>
              <a:t> input.</a:t>
            </a:r>
            <a:endParaRPr lang="en-US" sz="2300" dirty="0"/>
          </a:p>
          <a:p>
            <a:pPr lvl="1"/>
            <a:r>
              <a:rPr lang="en-US" sz="2300" dirty="0"/>
              <a:t>Pre-processing decreases the corpus’s vocabulary.</a:t>
            </a:r>
          </a:p>
          <a:p>
            <a:pPr lvl="1"/>
            <a:r>
              <a:rPr lang="en-US" sz="2300" dirty="0"/>
              <a:t>Pre-processing should decrease noise created by typo’s and character repetition.</a:t>
            </a:r>
          </a:p>
          <a:p>
            <a:pPr lvl="1"/>
            <a:endParaRPr lang="nl-NL" sz="2300" dirty="0"/>
          </a:p>
        </p:txBody>
      </p:sp>
    </p:spTree>
    <p:extLst>
      <p:ext uri="{BB962C8B-B14F-4D97-AF65-F5344CB8AC3E}">
        <p14:creationId xmlns:p14="http://schemas.microsoft.com/office/powerpoint/2010/main" val="144504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093913"/>
            <a:ext cx="5415693" cy="37338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input vs pre-processed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9250" y="2093913"/>
            <a:ext cx="3232150" cy="4114800"/>
          </a:xfrm>
        </p:spPr>
        <p:txBody>
          <a:bodyPr/>
          <a:lstStyle/>
          <a:p>
            <a:r>
              <a:rPr lang="en-US" sz="2400" b="1" dirty="0"/>
              <a:t>Results CNN</a:t>
            </a:r>
          </a:p>
          <a:p>
            <a:r>
              <a:rPr lang="en-US" sz="2400" dirty="0"/>
              <a:t>Pre-processing</a:t>
            </a:r>
            <a:br>
              <a:rPr lang="en-US" sz="2400" dirty="0"/>
            </a:br>
            <a:r>
              <a:rPr lang="en-US" sz="2400" dirty="0"/>
              <a:t>overall increases</a:t>
            </a:r>
            <a:br>
              <a:rPr lang="en-US" sz="2400" dirty="0"/>
            </a:br>
            <a:r>
              <a:rPr lang="en-US" sz="2400" dirty="0"/>
              <a:t>error.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Sensitive to fewer word variance.</a:t>
            </a:r>
          </a:p>
          <a:p>
            <a:endParaRPr lang="en-US" sz="2400" dirty="0"/>
          </a:p>
          <a:p>
            <a:endParaRPr lang="en-US" sz="2400" dirty="0"/>
          </a:p>
          <a:p>
            <a:pPr lvl="2"/>
            <a:endParaRPr lang="en-US" sz="1600" dirty="0"/>
          </a:p>
          <a:p>
            <a:pPr lvl="1"/>
            <a:endParaRPr lang="nl-N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38400"/>
            <a:ext cx="4978033" cy="2971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4191000" y="339719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105400" y="339719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943600" y="35052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6880932" y="3675356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696200" y="3810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6788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input vs pre-processed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9250" y="2093913"/>
            <a:ext cx="3232150" cy="4114800"/>
          </a:xfrm>
        </p:spPr>
        <p:txBody>
          <a:bodyPr/>
          <a:lstStyle/>
          <a:p>
            <a:r>
              <a:rPr lang="en-US" sz="2400" b="1" dirty="0"/>
              <a:t>Results RNN</a:t>
            </a:r>
          </a:p>
          <a:p>
            <a:r>
              <a:rPr lang="en-US" sz="2400" dirty="0"/>
              <a:t>Pre-processing helped to decrease error.</a:t>
            </a:r>
          </a:p>
          <a:p>
            <a:endParaRPr lang="en-US" sz="2400" dirty="0"/>
          </a:p>
          <a:p>
            <a:r>
              <a:rPr lang="en-US" sz="2400" dirty="0"/>
              <a:t>More robust to fewer word variance.</a:t>
            </a:r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95600"/>
            <a:ext cx="4362450" cy="3008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085443"/>
            <a:ext cx="4400550" cy="26289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4147455" y="3921036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909455" y="3919556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71455" y="4021182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433455" y="4173582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7219950" y="4276725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137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size comparison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Goal</a:t>
            </a:r>
            <a:r>
              <a:rPr lang="en-US" sz="2400" dirty="0"/>
              <a:t>: original dataset small after filtering → more data may be needed.</a:t>
            </a:r>
          </a:p>
          <a:p>
            <a:r>
              <a:rPr lang="en-US" sz="2400" b="1" dirty="0"/>
              <a:t>Setup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Scrape more data</a:t>
            </a:r>
          </a:p>
          <a:p>
            <a:pPr lvl="1"/>
            <a:r>
              <a:rPr lang="en-US" sz="2400" dirty="0"/>
              <a:t>Train additional model</a:t>
            </a:r>
          </a:p>
          <a:p>
            <a:pPr lvl="1"/>
            <a:r>
              <a:rPr lang="en-US" sz="2400" dirty="0"/>
              <a:t>Compare accuracy</a:t>
            </a:r>
          </a:p>
          <a:p>
            <a:r>
              <a:rPr lang="en-US" sz="2400" b="1" dirty="0"/>
              <a:t>Hypothesis</a:t>
            </a:r>
            <a:r>
              <a:rPr lang="en-US" sz="2400" dirty="0"/>
              <a:t>: More data should decrease the chance of overfitting and thus the overall accuracy should increase.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3305331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size comparison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Results CNN</a:t>
            </a:r>
          </a:p>
          <a:p>
            <a:pPr marL="0" indent="0">
              <a:buNone/>
            </a:pPr>
            <a:r>
              <a:rPr lang="en-US" sz="2400" dirty="0"/>
              <a:t>Adding more data increases accuracy.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Due to limited data</a:t>
            </a:r>
            <a:br>
              <a:rPr lang="en-US" sz="2400" dirty="0"/>
            </a:br>
            <a:r>
              <a:rPr lang="en-US" sz="2400" dirty="0"/>
              <a:t>the CNN overfits.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798763"/>
            <a:ext cx="4945964" cy="34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276600"/>
            <a:ext cx="4419600" cy="26479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4495800" y="4249444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764566" y="4366332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010400" y="4495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5666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size comparison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9250" y="2093913"/>
            <a:ext cx="3460750" cy="4114800"/>
          </a:xfrm>
        </p:spPr>
        <p:txBody>
          <a:bodyPr/>
          <a:lstStyle/>
          <a:p>
            <a:r>
              <a:rPr lang="en-US" sz="2400" b="1" dirty="0"/>
              <a:t>Results RNN</a:t>
            </a:r>
          </a:p>
          <a:p>
            <a:pPr marL="0" indent="0">
              <a:buNone/>
            </a:pPr>
            <a:r>
              <a:rPr lang="en-US" sz="2400" dirty="0"/>
              <a:t>The extra data increased error.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The experiments ran for the same amount of time steps. With more data, the time was not enough for a good fit.</a:t>
            </a:r>
            <a:endParaRPr lang="nl-NL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584" y="2895600"/>
            <a:ext cx="4693523" cy="3236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209131"/>
            <a:ext cx="4495800" cy="26098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4648200" y="4149636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917473" y="4302036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7162800" y="44196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82490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Verdana"/>
                <a:ea typeface="Verdana"/>
                <a:cs typeface="Verdana"/>
              </a:rPr>
              <a:t>Filter: </a:t>
            </a:r>
            <a:r>
              <a:rPr lang="de-DE" dirty="0" err="1">
                <a:latin typeface="Verdana"/>
                <a:ea typeface="Verdana"/>
                <a:cs typeface="Verdana"/>
              </a:rPr>
              <a:t>Ignore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likes</a:t>
            </a:r>
            <a:endParaRPr lang="de-DE" dirty="0" err="1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/>
                <a:ea typeface="Verdana"/>
                <a:cs typeface="Arial"/>
              </a:rPr>
              <a:t>Goal</a:t>
            </a:r>
            <a:r>
              <a:rPr lang="en-US" sz="2400" dirty="0">
                <a:latin typeface="Arial"/>
                <a:ea typeface="Verdana"/>
                <a:cs typeface="Arial"/>
              </a:rPr>
              <a:t>: Remove likes from training data to reduce the problem of poorly distributed data</a:t>
            </a:r>
          </a:p>
          <a:p>
            <a:r>
              <a:rPr lang="en-US" sz="2400" b="1" dirty="0">
                <a:latin typeface="Arial"/>
                <a:ea typeface="Verdana"/>
                <a:cs typeface="Arial"/>
              </a:rPr>
              <a:t>Setup</a:t>
            </a:r>
            <a:r>
              <a:rPr lang="en-US" sz="2400" dirty="0">
                <a:latin typeface="Arial"/>
                <a:ea typeface="Verdana"/>
                <a:cs typeface="Arial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Verdana"/>
                <a:cs typeface="Arial"/>
              </a:rPr>
              <a:t> </a:t>
            </a:r>
            <a:endParaRPr lang="en-US" sz="2400" dirty="0">
              <a:solidFill>
                <a:schemeClr val="tx1"/>
              </a:solidFill>
              <a:latin typeface="Arial"/>
              <a:ea typeface="Verdana"/>
              <a:cs typeface="Arial"/>
            </a:endParaRP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Get all posts from DB but ignore/remove the likes from the distribution when training the model</a:t>
            </a:r>
          </a:p>
          <a:p>
            <a:r>
              <a:rPr lang="en-US" sz="2400" b="1" dirty="0">
                <a:latin typeface="Arial"/>
                <a:ea typeface="Verdana"/>
                <a:cs typeface="Arial"/>
              </a:rPr>
              <a:t>Hypothesis</a:t>
            </a:r>
            <a:r>
              <a:rPr lang="en-US" sz="2400" dirty="0">
                <a:latin typeface="Arial"/>
                <a:ea typeface="Verdana"/>
                <a:cs typeface="Arial"/>
              </a:rPr>
              <a:t>: The accuracy of the reactions' predictions should increase since the distribution is now more consistent</a:t>
            </a:r>
          </a:p>
          <a:p>
            <a:endParaRPr lang="de-DE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458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355465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2" name="Rechteck 1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355465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" name="Rechteck 10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309104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0" name="Rechteck 9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309104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" name="Rechteck 8">
            <a:hlinkClick r:id="rId17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858897" y="262743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8" name="Rechteck 7">
            <a:hlinkClick r:id="rId17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" name="Rechteck 6">
            <a:hlinkClick r:id="rId18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6" name="Rechteck 5">
            <a:hlinkClick r:id="rId18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hteck 4"/>
          <p:cNvSpPr/>
          <p:nvPr>
            <p:custDataLst>
              <p:tags r:id="rId10"/>
            </p:custDataLst>
          </p:nvPr>
        </p:nvSpPr>
        <p:spPr bwMode="auto">
          <a:xfrm>
            <a:off x="858897" y="1700213"/>
            <a:ext cx="7889816" cy="400109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>
            <a:hlinkClick r:id="rId19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19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550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Verdana"/>
                <a:ea typeface="Verdana"/>
                <a:cs typeface="Verdana"/>
              </a:rPr>
              <a:t>Filter: </a:t>
            </a:r>
            <a:r>
              <a:rPr lang="de-DE" dirty="0" err="1">
                <a:latin typeface="Verdana"/>
                <a:ea typeface="Verdana"/>
                <a:cs typeface="Verdana"/>
              </a:rPr>
              <a:t>Ignore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likes</a:t>
            </a:r>
            <a:endParaRPr lang="de-DE" dirty="0" err="1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/>
                <a:ea typeface="Verdana"/>
                <a:cs typeface="Arial"/>
              </a:rPr>
              <a:t>Results CNN/RNN</a:t>
            </a:r>
            <a:endParaRPr lang="de-DE" sz="2400" dirty="0">
              <a:latin typeface="Arial"/>
              <a:ea typeface="Verdana"/>
              <a:cs typeface="Arial"/>
            </a:endParaRPr>
          </a:p>
          <a:p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Discarding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likes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decreases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accuracy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.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Simple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explanation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Like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ratio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close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to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1 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Always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predicting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likes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to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be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100% will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lead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to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lower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errors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but carry </a:t>
            </a: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little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information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46" y="1236260"/>
            <a:ext cx="3652429" cy="21457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445" y="3485650"/>
            <a:ext cx="3652429" cy="21740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>
            <a:off x="5477691" y="2447109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460273" y="4683036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6553200" y="2490654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494418" y="4733109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562850" y="2557329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562850" y="48006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960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355465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2" name="Rechteck 1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355465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" name="Rechteck 10"/>
          <p:cNvSpPr/>
          <p:nvPr>
            <p:custDataLst>
              <p:tags r:id="rId4"/>
            </p:custDataLst>
          </p:nvPr>
        </p:nvSpPr>
        <p:spPr bwMode="auto">
          <a:xfrm>
            <a:off x="858897" y="3091043"/>
            <a:ext cx="788981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858897" y="309104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9" name="Rechteck 8">
            <a:hlinkClick r:id="rId16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395288" y="309104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" name="Rechteck 7">
            <a:hlinkClick r:id="rId17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58897" y="262743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7" name="Rechteck 6">
            <a:hlinkClick r:id="rId17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" name="Rechteck 5">
            <a:hlinkClick r:id="rId18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5" name="Rechteck 4">
            <a:hlinkClick r:id="rId18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19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19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971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Progress: Data</a:t>
            </a:r>
            <a:endParaRPr lang="de-DE" dirty="0" err="1">
              <a:ea typeface="Verdana"/>
              <a:cs typeface="Verdan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Data stored in one central place (MongoDB)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Data easier to access with DB-tools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Added own Facebook-parser</a:t>
            </a:r>
          </a:p>
          <a:p>
            <a:pPr lvl="1"/>
            <a:r>
              <a:rPr lang="en-US" dirty="0">
                <a:latin typeface="Verdana"/>
                <a:ea typeface="Verdana"/>
                <a:cs typeface="Verdana"/>
              </a:rPr>
              <a:t>Already crawled additional data</a:t>
            </a:r>
          </a:p>
          <a:p>
            <a:pPr lvl="1"/>
            <a:endParaRPr lang="de-DE" dirty="0">
              <a:latin typeface="Verdana"/>
              <a:ea typeface="Verdana"/>
              <a:cs typeface="Verdana"/>
            </a:endParaRPr>
          </a:p>
          <a:p>
            <a:r>
              <a:rPr lang="en-US" dirty="0">
                <a:latin typeface="Verdana"/>
                <a:ea typeface="Verdana"/>
                <a:cs typeface="Verdana"/>
              </a:rPr>
              <a:t>We still have too less "good" data</a:t>
            </a:r>
          </a:p>
          <a:p>
            <a:endParaRPr lang="de-DE" dirty="0">
              <a:latin typeface="Verdana"/>
              <a:ea typeface="Verdana"/>
              <a:cs typeface="Verdana"/>
            </a:endParaRPr>
          </a:p>
          <a:p>
            <a:endParaRPr lang="de-DE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89388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Progress: Research </a:t>
            </a:r>
            <a:r>
              <a:rPr lang="de-DE" dirty="0" err="1">
                <a:ea typeface="Verdana"/>
                <a:cs typeface="Verdana"/>
              </a:rPr>
              <a:t>goal</a:t>
            </a:r>
            <a:r>
              <a:rPr lang="de-DE" dirty="0">
                <a:ea typeface="Verdana"/>
                <a:cs typeface="Verdana"/>
              </a:rPr>
              <a:t>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Added sentiment analysis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Added emotion mining</a:t>
            </a:r>
          </a:p>
          <a:p>
            <a:endParaRPr lang="de-DE" dirty="0">
              <a:latin typeface="Verdana"/>
              <a:ea typeface="Verdana"/>
              <a:cs typeface="Verdana"/>
            </a:endParaRPr>
          </a:p>
          <a:p>
            <a:r>
              <a:rPr lang="en-US" dirty="0">
                <a:latin typeface="Verdana"/>
                <a:ea typeface="Verdana"/>
                <a:cs typeface="Verdana"/>
              </a:rPr>
              <a:t>The results of emotion mining are not yet used in the prediction of reactions</a:t>
            </a:r>
          </a:p>
          <a:p>
            <a:pPr lvl="1"/>
            <a:r>
              <a:rPr lang="en-US" dirty="0">
                <a:latin typeface="Verdana"/>
                <a:ea typeface="Verdana"/>
                <a:cs typeface="Verdana"/>
              </a:rPr>
              <a:t>We need to analyze the dependency between emotions and reactions</a:t>
            </a:r>
          </a:p>
          <a:p>
            <a:endParaRPr lang="de-D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33286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Progress: Research </a:t>
            </a:r>
            <a:r>
              <a:rPr lang="de-DE" dirty="0" err="1">
                <a:ea typeface="Verdana"/>
                <a:cs typeface="Verdana"/>
              </a:rPr>
              <a:t>goal</a:t>
            </a:r>
            <a:r>
              <a:rPr lang="de-DE" dirty="0">
                <a:ea typeface="Verdana"/>
                <a:cs typeface="Verdana"/>
              </a:rPr>
              <a:t> 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First implementation of RNN and CNN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CNN results are not that good yet</a:t>
            </a:r>
          </a:p>
          <a:p>
            <a:pPr lvl="1"/>
            <a:r>
              <a:rPr lang="en-US" dirty="0">
                <a:latin typeface="Verdana"/>
                <a:ea typeface="Verdana"/>
                <a:cs typeface="Verdana"/>
              </a:rPr>
              <a:t>Maybe add additional data?</a:t>
            </a:r>
          </a:p>
          <a:p>
            <a:endParaRPr lang="de-DE" dirty="0">
              <a:latin typeface="Verdana"/>
              <a:ea typeface="Verdana"/>
              <a:cs typeface="Verdana"/>
            </a:endParaRPr>
          </a:p>
          <a:p>
            <a:r>
              <a:rPr lang="en-US" dirty="0">
                <a:latin typeface="Verdana"/>
                <a:ea typeface="Verdana"/>
                <a:cs typeface="Verdana"/>
              </a:rPr>
              <a:t>There are still a lot of experiments left</a:t>
            </a:r>
          </a:p>
          <a:p>
            <a:pPr lvl="1"/>
            <a:r>
              <a:rPr lang="en-US" dirty="0">
                <a:latin typeface="Verdana"/>
                <a:ea typeface="Verdana"/>
                <a:cs typeface="Verdana"/>
              </a:rPr>
              <a:t>e.g. can we improve the predictions with pre-trained word embeddings?</a:t>
            </a:r>
          </a:p>
          <a:p>
            <a:endParaRPr lang="de-D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25502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>
            <p:custDataLst>
              <p:tags r:id="rId2"/>
            </p:custDataLst>
          </p:nvPr>
        </p:nvSpPr>
        <p:spPr bwMode="auto">
          <a:xfrm>
            <a:off x="858897" y="3554653"/>
            <a:ext cx="788981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858897" y="355465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1" name="Rechteck 10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395288" y="355465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" name="Rechteck 9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858897" y="309104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9" name="Rechteck 8">
            <a:hlinkClick r:id="rId16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395288" y="309104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" name="Rechteck 7">
            <a:hlinkClick r:id="rId17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858897" y="262743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7" name="Rechteck 6">
            <a:hlinkClick r:id="rId17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" name="Rechteck 5">
            <a:hlinkClick r:id="rId18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5" name="Rechteck 4">
            <a:hlinkClick r:id="rId18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19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19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152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– Period 5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>
                <a:ea typeface="Verdana"/>
                <a:cs typeface="Verdana"/>
              </a:rPr>
              <a:t>Tobias: </a:t>
            </a:r>
            <a:endParaRPr lang="de-DE" sz="2800" dirty="0">
              <a:ea typeface="Verdana"/>
              <a:cs typeface="Verdana"/>
            </a:endParaRPr>
          </a:p>
          <a:p>
            <a:pPr lvl="1"/>
            <a:r>
              <a:rPr lang="nl-NL" sz="2000" dirty="0">
                <a:ea typeface="Verdana"/>
                <a:cs typeface="Verdana"/>
              </a:rPr>
              <a:t>CNN, Sentiment analysis </a:t>
            </a:r>
            <a:r>
              <a:rPr lang="nl-NL" sz="2000" dirty="0" err="1">
                <a:ea typeface="Verdana"/>
                <a:cs typeface="Verdana"/>
              </a:rPr>
              <a:t>and</a:t>
            </a:r>
            <a:r>
              <a:rPr lang="nl-NL" sz="2000" dirty="0">
                <a:ea typeface="Verdana"/>
                <a:cs typeface="Verdana"/>
              </a:rPr>
              <a:t> </a:t>
            </a:r>
            <a:r>
              <a:rPr lang="nl-NL" sz="2000" dirty="0" err="1">
                <a:ea typeface="Verdana"/>
                <a:cs typeface="Verdana"/>
              </a:rPr>
              <a:t>Emotion</a:t>
            </a:r>
            <a:r>
              <a:rPr lang="nl-NL" sz="2000" dirty="0">
                <a:ea typeface="Verdana"/>
                <a:cs typeface="Verdana"/>
              </a:rPr>
              <a:t> </a:t>
            </a:r>
            <a:r>
              <a:rPr lang="nl-NL" sz="2000" dirty="0" err="1">
                <a:ea typeface="Verdana"/>
                <a:cs typeface="Verdana"/>
              </a:rPr>
              <a:t>Mining</a:t>
            </a:r>
            <a:r>
              <a:rPr lang="nl-NL" sz="2000" dirty="0">
                <a:ea typeface="Verdana"/>
                <a:cs typeface="Verdana"/>
              </a:rPr>
              <a:t>, </a:t>
            </a:r>
            <a:r>
              <a:rPr lang="nl-NL" sz="2000" dirty="0" err="1">
                <a:ea typeface="Verdana"/>
                <a:cs typeface="Verdana"/>
              </a:rPr>
              <a:t>experiments</a:t>
            </a:r>
            <a:r>
              <a:rPr lang="nl-NL" sz="2000" dirty="0">
                <a:ea typeface="Verdana"/>
                <a:cs typeface="Verdana"/>
              </a:rPr>
              <a:t>, </a:t>
            </a:r>
            <a:r>
              <a:rPr lang="nl-NL" sz="2000" dirty="0" err="1">
                <a:ea typeface="Verdana"/>
                <a:cs typeface="Verdana"/>
              </a:rPr>
              <a:t>presentation</a:t>
            </a:r>
            <a:r>
              <a:rPr lang="nl-NL" sz="2000" dirty="0">
                <a:ea typeface="Verdana"/>
                <a:cs typeface="Verdana"/>
              </a:rPr>
              <a:t>, research</a:t>
            </a:r>
            <a:endParaRPr lang="nl-NL" sz="2400" dirty="0">
              <a:solidFill>
                <a:schemeClr val="tx1"/>
              </a:solidFill>
              <a:ea typeface="Verdana"/>
              <a:cs typeface="Verdana"/>
            </a:endParaRPr>
          </a:p>
          <a:p>
            <a:r>
              <a:rPr lang="nl-NL" sz="2400" dirty="0">
                <a:ea typeface="Verdana"/>
                <a:cs typeface="Verdana"/>
              </a:rPr>
              <a:t>Florian: </a:t>
            </a:r>
          </a:p>
          <a:p>
            <a:pPr lvl="1"/>
            <a:r>
              <a:rPr lang="nl-NL" sz="2000" dirty="0">
                <a:ea typeface="Verdana"/>
                <a:cs typeface="Verdana"/>
              </a:rPr>
              <a:t>Sentiment analysis </a:t>
            </a:r>
            <a:r>
              <a:rPr lang="nl-NL" sz="2000" dirty="0" err="1">
                <a:ea typeface="Verdana"/>
                <a:cs typeface="Verdana"/>
              </a:rPr>
              <a:t>and</a:t>
            </a:r>
            <a:r>
              <a:rPr lang="nl-NL" sz="2000" dirty="0">
                <a:ea typeface="Verdana"/>
                <a:cs typeface="Verdana"/>
              </a:rPr>
              <a:t> </a:t>
            </a:r>
            <a:r>
              <a:rPr lang="nl-NL" sz="2000" dirty="0" err="1">
                <a:ea typeface="Verdana"/>
                <a:cs typeface="Verdana"/>
              </a:rPr>
              <a:t>Emotion</a:t>
            </a:r>
            <a:r>
              <a:rPr lang="nl-NL" sz="2000" dirty="0">
                <a:ea typeface="Verdana"/>
                <a:cs typeface="Verdana"/>
              </a:rPr>
              <a:t> </a:t>
            </a:r>
            <a:r>
              <a:rPr lang="nl-NL" sz="2000" dirty="0" err="1">
                <a:ea typeface="Verdana"/>
                <a:cs typeface="Verdana"/>
              </a:rPr>
              <a:t>Mining</a:t>
            </a:r>
            <a:r>
              <a:rPr lang="nl-NL" sz="2000" dirty="0">
                <a:ea typeface="Verdana"/>
                <a:cs typeface="Verdana"/>
              </a:rPr>
              <a:t>, data </a:t>
            </a:r>
            <a:r>
              <a:rPr lang="nl-NL" sz="2000" dirty="0" err="1">
                <a:ea typeface="Verdana"/>
                <a:cs typeface="Verdana"/>
              </a:rPr>
              <a:t>crawling</a:t>
            </a:r>
            <a:r>
              <a:rPr lang="nl-NL" sz="2000" dirty="0">
                <a:ea typeface="Verdana"/>
                <a:cs typeface="Verdana"/>
              </a:rPr>
              <a:t>, </a:t>
            </a:r>
            <a:r>
              <a:rPr lang="nl-NL" sz="2000" dirty="0" err="1">
                <a:ea typeface="Verdana"/>
                <a:cs typeface="Verdana"/>
              </a:rPr>
              <a:t>presentation</a:t>
            </a:r>
          </a:p>
          <a:p>
            <a:r>
              <a:rPr lang="nl-NL" sz="2400" dirty="0">
                <a:ea typeface="Verdana"/>
                <a:cs typeface="Verdana"/>
              </a:rPr>
              <a:t>Bruno: </a:t>
            </a:r>
          </a:p>
          <a:p>
            <a:pPr lvl="1"/>
            <a:r>
              <a:rPr lang="nl-NL" sz="2000" dirty="0">
                <a:ea typeface="Verdana"/>
                <a:cs typeface="Verdana"/>
              </a:rPr>
              <a:t>RNN, </a:t>
            </a:r>
            <a:r>
              <a:rPr lang="nl-NL" sz="2000" dirty="0" err="1">
                <a:ea typeface="Verdana"/>
                <a:cs typeface="Verdana"/>
              </a:rPr>
              <a:t>experiments</a:t>
            </a:r>
            <a:r>
              <a:rPr lang="nl-NL" sz="2000" dirty="0">
                <a:ea typeface="Verdana"/>
                <a:cs typeface="Verdana"/>
              </a:rPr>
              <a:t>, </a:t>
            </a:r>
            <a:r>
              <a:rPr lang="nl-NL" sz="2000" dirty="0" err="1">
                <a:ea typeface="Verdana"/>
                <a:cs typeface="Verdana"/>
              </a:rPr>
              <a:t>presentation</a:t>
            </a:r>
          </a:p>
          <a:p>
            <a:r>
              <a:rPr lang="nl-NL" sz="2400" dirty="0">
                <a:ea typeface="Verdana"/>
                <a:cs typeface="Verdana"/>
              </a:rPr>
              <a:t>Pieter:</a:t>
            </a:r>
          </a:p>
          <a:p>
            <a:pPr lvl="1"/>
            <a:r>
              <a:rPr lang="nl-NL" sz="2000" dirty="0">
                <a:ea typeface="Verdana"/>
                <a:cs typeface="Verdana"/>
              </a:rPr>
              <a:t>Data filtering, </a:t>
            </a:r>
            <a:r>
              <a:rPr lang="nl-NL" sz="2000" dirty="0" err="1">
                <a:ea typeface="Verdana"/>
                <a:cs typeface="Verdana"/>
              </a:rPr>
              <a:t>presentation</a:t>
            </a:r>
            <a:endParaRPr lang="nl-NL" sz="2000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2450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</a:t>
            </a:r>
            <a:r>
              <a:rPr lang="en-US" dirty="0"/>
              <a:t>– Period 6</a:t>
            </a:r>
            <a:endParaRPr lang="nl-NL" dirty="0"/>
          </a:p>
        </p:txBody>
      </p:sp>
      <p:pic>
        <p:nvPicPr>
          <p:cNvPr id="6" name="Grafik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250" y="2305050"/>
            <a:ext cx="8001662" cy="29967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7391400" y="2514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3514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/>
              <a:t>Perez-Ortiz, J. A., Calera-Rubio, J., and </a:t>
            </a:r>
            <a:r>
              <a:rPr lang="en-US" sz="1100" dirty="0" err="1"/>
              <a:t>Forcada</a:t>
            </a:r>
            <a:r>
              <a:rPr lang="en-US" sz="1100" dirty="0"/>
              <a:t>, M. L. (2001). Online text prediction with recurrent neural networks. Neural Processing Letters, 12:127-140.</a:t>
            </a:r>
          </a:p>
          <a:p>
            <a:r>
              <a:rPr lang="en-US" sz="1100" dirty="0" err="1"/>
              <a:t>Rehurek</a:t>
            </a:r>
            <a:r>
              <a:rPr lang="en-US" sz="1100" dirty="0"/>
              <a:t>, R. and </a:t>
            </a:r>
            <a:r>
              <a:rPr lang="en-US" sz="1100" dirty="0" err="1"/>
              <a:t>Sojka</a:t>
            </a:r>
            <a:r>
              <a:rPr lang="en-US" sz="1100" dirty="0"/>
              <a:t>, P. (2010). Software Framework for Topic Modelling with Large Corpora. In Proceedings of the LREC 2010 Workshop on New Challenges for NLP Frameworks, pages 45-50, Valletta, Malta. ELRA. http://is.muni.cz/publication/884893/en.</a:t>
            </a:r>
          </a:p>
          <a:p>
            <a:r>
              <a:rPr lang="en-US" sz="1100" dirty="0" err="1"/>
              <a:t>Schare</a:t>
            </a:r>
            <a:r>
              <a:rPr lang="en-US" sz="1100" dirty="0"/>
              <a:t>, F. (2017). Word2Vec pretrained models.</a:t>
            </a:r>
          </a:p>
          <a:p>
            <a:r>
              <a:rPr lang="en-US" sz="1100" dirty="0"/>
              <a:t>Sun, S., Luo, C., and Chen, J. (2016). A review of natural language processing techniques for opinion mining systems. Elsevier, 34:10-25.</a:t>
            </a:r>
          </a:p>
          <a:p>
            <a:r>
              <a:rPr lang="en-US" sz="1100" dirty="0"/>
              <a:t>Zhang, L. and Liu, B. (2014). Aspect and Entity Extraction for Opinion Mining, </a:t>
            </a:r>
            <a:r>
              <a:rPr lang="de-DE" sz="1100" dirty="0" err="1"/>
              <a:t>pages</a:t>
            </a:r>
            <a:r>
              <a:rPr lang="de-DE" sz="1100" dirty="0"/>
              <a:t> 1-40. Springer Berlin Heidelberg, Berlin, Heidelberg.</a:t>
            </a:r>
          </a:p>
          <a:p>
            <a:r>
              <a:rPr lang="en-US" sz="1200" dirty="0" err="1"/>
              <a:t>Arathi</a:t>
            </a:r>
            <a:r>
              <a:rPr lang="en-US" sz="1200" dirty="0"/>
              <a:t>, M. Solving text imputation using recurrent neural networks.</a:t>
            </a:r>
          </a:p>
          <a:p>
            <a:r>
              <a:rPr lang="en-US" sz="1200" dirty="0"/>
              <a:t>Facebook (2016). Reactions now available globally. http://newsroom.fb.com/news/2016/02/reactions-now-available-globally/. Accessed: 2017-03-14.</a:t>
            </a:r>
          </a:p>
          <a:p>
            <a:r>
              <a:rPr lang="en-US" sz="1200" dirty="0"/>
              <a:t>Fan, W. and Gordon, M. D. (2014). The power of social media analytics. </a:t>
            </a:r>
            <a:r>
              <a:rPr lang="en-US" sz="1200" dirty="0" err="1"/>
              <a:t>Commun</a:t>
            </a:r>
            <a:r>
              <a:rPr lang="en-US" sz="1200" dirty="0"/>
              <a:t>. ACM, 57(6):74{81.</a:t>
            </a:r>
          </a:p>
          <a:p>
            <a:r>
              <a:rPr lang="en-US" sz="1200" dirty="0" err="1"/>
              <a:t>Kalchbrenner</a:t>
            </a:r>
            <a:r>
              <a:rPr lang="en-US" sz="1200" dirty="0"/>
              <a:t>, N., </a:t>
            </a:r>
            <a:r>
              <a:rPr lang="en-US" sz="1200" dirty="0" err="1"/>
              <a:t>Grefenstette</a:t>
            </a:r>
            <a:r>
              <a:rPr lang="en-US" sz="1200" dirty="0"/>
              <a:t>, E., and </a:t>
            </a:r>
            <a:r>
              <a:rPr lang="en-US" sz="1200" dirty="0" err="1"/>
              <a:t>Blunsom</a:t>
            </a:r>
            <a:r>
              <a:rPr lang="en-US" sz="1200" dirty="0"/>
              <a:t>, P. (2014). A convolutional neural network for modelling sentences. </a:t>
            </a:r>
            <a:r>
              <a:rPr lang="en-US" sz="1200" dirty="0" err="1"/>
              <a:t>CoRR</a:t>
            </a:r>
            <a:r>
              <a:rPr lang="en-US" sz="1200" dirty="0"/>
              <a:t>, abs/1404.2188.</a:t>
            </a:r>
          </a:p>
          <a:p>
            <a:r>
              <a:rPr lang="en-US" sz="1200" dirty="0"/>
              <a:t>Kim, Y. (2014). Convolutional neural networks for sentence </a:t>
            </a:r>
            <a:r>
              <a:rPr lang="en-US" sz="1200" dirty="0" err="1"/>
              <a:t>classication</a:t>
            </a:r>
            <a:r>
              <a:rPr lang="en-US" sz="1200" dirty="0"/>
              <a:t>. </a:t>
            </a:r>
            <a:r>
              <a:rPr lang="en-US" sz="1200" dirty="0" err="1"/>
              <a:t>CoRR</a:t>
            </a:r>
            <a:r>
              <a:rPr lang="en-US" sz="1200" dirty="0"/>
              <a:t>, abs/1408.5882.</a:t>
            </a:r>
          </a:p>
          <a:p>
            <a:r>
              <a:rPr lang="en-US" sz="1200" dirty="0" err="1"/>
              <a:t>Klec</a:t>
            </a:r>
            <a:r>
              <a:rPr lang="en-US" sz="1200" dirty="0"/>
              <a:t>, M. (2012). Sparse autoencoders in sentiment analysis. </a:t>
            </a:r>
            <a:r>
              <a:rPr lang="en-US" sz="1200" dirty="0" err="1"/>
              <a:t>PolTAL</a:t>
            </a:r>
            <a:r>
              <a:rPr lang="en-US" sz="1200" dirty="0"/>
              <a:t> '14, Warsaw, Poland.</a:t>
            </a:r>
          </a:p>
          <a:p>
            <a:r>
              <a:rPr lang="en-US" sz="1200" dirty="0"/>
              <a:t>Lai, S., Xu, L., Liu, K., and Zhao, J. (2015). Recurrent convolutional neural networks for text </a:t>
            </a:r>
            <a:r>
              <a:rPr lang="en-US" sz="1200" dirty="0" err="1"/>
              <a:t>classication</a:t>
            </a:r>
            <a:r>
              <a:rPr lang="en-US" sz="1200" dirty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70966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1752600"/>
            <a:ext cx="152400" cy="1981200"/>
          </a:xfrm>
          <a:prstGeom prst="rect">
            <a:avLst/>
          </a:prstGeom>
          <a:solidFill>
            <a:srgbClr val="E84E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52400" y="1752600"/>
            <a:ext cx="8839200" cy="1981200"/>
          </a:xfrm>
          <a:prstGeom prst="rect">
            <a:avLst/>
          </a:prstGeom>
          <a:solidFill>
            <a:srgbClr val="00A2D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7" name="Line 10"/>
          <p:cNvSpPr>
            <a:spLocks noChangeShapeType="1"/>
          </p:cNvSpPr>
          <p:nvPr/>
        </p:nvSpPr>
        <p:spPr bwMode="auto">
          <a:xfrm>
            <a:off x="8793163" y="1104900"/>
            <a:ext cx="0" cy="56769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533400" y="1890713"/>
            <a:ext cx="82296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sz="7000" b="1" dirty="0">
                <a:solidFill>
                  <a:srgbClr val="FFFFFF"/>
                </a:solidFill>
              </a:rPr>
              <a:t>Questions?</a:t>
            </a:r>
            <a:endParaRPr lang="en-US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0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Verdana"/>
                <a:cs typeface="Verdana"/>
              </a:rPr>
              <a:t>Introduction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ea typeface="Verdana"/>
                <a:cs typeface="Arial"/>
              </a:rPr>
              <a:t>Facebook posts on a customer service page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Verdana"/>
                <a:cs typeface="Arial"/>
              </a:rPr>
              <a:t> </a:t>
            </a:r>
            <a:endParaRPr lang="en-US" sz="2400" dirty="0">
              <a:solidFill>
                <a:schemeClr val="tx1"/>
              </a:solidFill>
              <a:latin typeface="Arial"/>
              <a:ea typeface="Verdana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Two datasets: Tesco and Sainsbury (supermarkets in Great Britain) of 2016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Understanding the experiences customers have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Differentiate between positive and negative posts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How the other customers react to the experience of the customer who wrote the post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97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Research 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Perform sentiment analysis on the posts.</a:t>
            </a:r>
          </a:p>
          <a:p>
            <a:pPr marL="914400" lvl="1" indent="-514350"/>
            <a:r>
              <a:rPr lang="en-US" sz="2400" dirty="0">
                <a:latin typeface="Arial"/>
                <a:cs typeface="Arial"/>
              </a:rPr>
              <a:t>In addition, Emotion Mining (maybe helps us with 2. goal) 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Predict the distribution of user reactions. </a:t>
            </a:r>
            <a:endParaRPr lang="en-US" dirty="0">
              <a:latin typeface="Arial"/>
              <a:cs typeface="Arial"/>
            </a:endParaRPr>
          </a:p>
          <a:p>
            <a:pPr marL="914400" lvl="1" indent="-514350"/>
            <a:r>
              <a:rPr lang="en-US" sz="2400" dirty="0">
                <a:latin typeface="Arial"/>
                <a:cs typeface="Arial"/>
              </a:rPr>
              <a:t>Possible? Do the results make sense?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Predict the absolute value of user reactions.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9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9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6" name="Rechteck 15">
            <a:hlinkClick r:id="rId19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" name="Rechteck 14">
            <a:hlinkClick r:id="rId20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" name="Rechteck 13">
            <a:hlinkClick r:id="rId20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" name="Rechteck 12">
            <a:hlinkClick r:id="rId21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858897" y="355465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12" name="Rechteck 11">
            <a:hlinkClick r:id="rId21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395288" y="355465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" name="Rechteck 10">
            <a:hlinkClick r:id="rId22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1322507" y="309104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0" name="Rechteck 9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9" name="Rechteck 8">
            <a:hlinkClick r:id="rId23" action="ppaction://hlinksldjump"/>
          </p:cNvPr>
          <p:cNvSpPr/>
          <p:nvPr>
            <p:custDataLst>
              <p:tags r:id="rId10"/>
            </p:custDataLst>
          </p:nvPr>
        </p:nvSpPr>
        <p:spPr bwMode="auto">
          <a:xfrm>
            <a:off x="1322507" y="262743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8" name="Rechteck 7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858897" y="262743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7" name="Rechteck 6"/>
          <p:cNvSpPr/>
          <p:nvPr>
            <p:custDataLst>
              <p:tags r:id="rId12"/>
            </p:custDataLst>
          </p:nvPr>
        </p:nvSpPr>
        <p:spPr bwMode="auto">
          <a:xfrm>
            <a:off x="858897" y="2163823"/>
            <a:ext cx="7889816" cy="400109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 5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5" name="Rechteck 4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25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25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63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19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</p:txBody>
      </p:sp>
      <p:sp>
        <p:nvSpPr>
          <p:cNvPr id="16" name="Rechteck 15">
            <a:hlinkClick r:id="rId19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" name="Rechteck 14">
            <a:hlinkClick r:id="rId20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" name="Rechteck 13">
            <a:hlinkClick r:id="rId20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" name="Rechteck 12">
            <a:hlinkClick r:id="rId21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858897" y="355465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Research Goal</a:t>
            </a:r>
          </a:p>
        </p:txBody>
      </p:sp>
      <p:sp>
        <p:nvSpPr>
          <p:cNvPr id="12" name="Rechteck 11">
            <a:hlinkClick r:id="rId21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395288" y="355465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" name="Rechteck 10">
            <a:hlinkClick r:id="rId22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1322507" y="309104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0" name="Rechteck 9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9" name="Rechteck 8"/>
          <p:cNvSpPr/>
          <p:nvPr>
            <p:custDataLst>
              <p:tags r:id="rId10"/>
            </p:custDataLst>
          </p:nvPr>
        </p:nvSpPr>
        <p:spPr bwMode="auto">
          <a:xfrm>
            <a:off x="1322507" y="2627433"/>
            <a:ext cx="742620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hteck 7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 bwMode="auto">
          <a:xfrm>
            <a:off x="1322507" y="2627433"/>
            <a:ext cx="174246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7" name="Rechteck 6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 bwMode="auto">
          <a:xfrm>
            <a:off x="858897" y="262743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6" name="Rechteck 5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Research Goal</a:t>
            </a:r>
          </a:p>
        </p:txBody>
      </p:sp>
      <p:sp>
        <p:nvSpPr>
          <p:cNvPr id="5" name="Rechteck 4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25" action="ppaction://hlinksldjump"/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20607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25" action="ppaction://hlinksldjump"/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06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ea typeface="Verdana"/>
                <a:cs typeface="Verdana"/>
              </a:rPr>
              <a:t>Using Stanford </a:t>
            </a:r>
            <a:r>
              <a:rPr lang="en-US" sz="2800" dirty="0" err="1">
                <a:ea typeface="Verdana"/>
                <a:cs typeface="Verdana"/>
              </a:rPr>
              <a:t>CoreNLP</a:t>
            </a:r>
            <a:r>
              <a:rPr lang="en-US" sz="2800" dirty="0">
                <a:ea typeface="Verdana"/>
                <a:cs typeface="Verdana"/>
              </a:rPr>
              <a:t> to calculate sentiment for the post and comments</a:t>
            </a:r>
            <a:endParaRPr lang="en-US" sz="2800" dirty="0">
              <a:latin typeface="Verdana"/>
              <a:ea typeface="Verdana"/>
              <a:cs typeface="Verdana"/>
            </a:endParaRPr>
          </a:p>
          <a:p>
            <a:pPr lvl="1"/>
            <a:r>
              <a:rPr lang="en-US" sz="2400" dirty="0">
                <a:latin typeface="Verdana"/>
                <a:ea typeface="Verdana"/>
                <a:cs typeface="Verdana"/>
              </a:rPr>
              <a:t>Techniques: tokenize, sentence-split, </a:t>
            </a:r>
            <a:r>
              <a:rPr lang="en-US" sz="2400" dirty="0" err="1">
                <a:latin typeface="Verdana"/>
                <a:ea typeface="Verdana"/>
                <a:cs typeface="Verdana"/>
              </a:rPr>
              <a:t>PoS</a:t>
            </a:r>
            <a:r>
              <a:rPr lang="en-US" sz="2400" dirty="0">
                <a:latin typeface="Verdana"/>
                <a:ea typeface="Verdana"/>
                <a:cs typeface="Verdana"/>
              </a:rPr>
              <a:t>-tagging, parse (full syntactic analysis), sentiment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a typeface="Verdana"/>
                <a:cs typeface="Verdana"/>
              </a:rPr>
              <a:t>Using NRC Word-Emotion Association Lexicon (</a:t>
            </a:r>
            <a:r>
              <a:rPr lang="en-US" sz="2800" dirty="0" err="1">
                <a:ea typeface="Verdana"/>
                <a:cs typeface="Verdana"/>
              </a:rPr>
              <a:t>EmoLex</a:t>
            </a:r>
            <a:r>
              <a:rPr lang="en-US" sz="2800" dirty="0">
                <a:ea typeface="Verdana"/>
                <a:cs typeface="Verdana"/>
              </a:rPr>
              <a:t>: </a:t>
            </a:r>
            <a:r>
              <a:rPr lang="en-US" sz="2800" dirty="0">
                <a:latin typeface="Arial"/>
                <a:ea typeface="Verdana"/>
                <a:cs typeface="Arial"/>
              </a:rPr>
              <a:t>14,182 words</a:t>
            </a:r>
            <a:r>
              <a:rPr lang="en-US" sz="2800" dirty="0">
                <a:ea typeface="Verdana"/>
                <a:cs typeface="Verdana"/>
              </a:rPr>
              <a:t>) to calculate emotion distribution for post and comments</a:t>
            </a:r>
            <a:endParaRPr lang="en-US" sz="2800" dirty="0">
              <a:latin typeface="Verdana"/>
              <a:ea typeface="Verdana"/>
              <a:cs typeface="Verdana"/>
            </a:endParaRPr>
          </a:p>
        </p:txBody>
      </p:sp>
      <p:sp>
        <p:nvSpPr>
          <p:cNvPr id="4" name="Textfeld 3"/>
          <p:cNvSpPr txBox="1"/>
          <p:nvPr/>
        </p:nvSpPr>
        <p:spPr bwMode="auto">
          <a:xfrm>
            <a:off x="349250" y="6141423"/>
            <a:ext cx="8353425" cy="15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de-DE" sz="1000" b="0" dirty="0">
                <a:latin typeface="Arial" panose="020B0604020202020204" pitchFamily="34" charset="0"/>
              </a:rPr>
              <a:t>Source: </a:t>
            </a:r>
            <a:r>
              <a:rPr lang="nl-NL" sz="1000" dirty="0">
                <a:latin typeface="Times New Roman"/>
                <a:ea typeface="Verdana"/>
                <a:cs typeface="Times New Roman"/>
              </a:rPr>
              <a:t>http://saifmohammad.com/WebPages/lexicons.html</a:t>
            </a:r>
          </a:p>
        </p:txBody>
      </p:sp>
    </p:spTree>
    <p:extLst>
      <p:ext uri="{BB962C8B-B14F-4D97-AF65-F5344CB8AC3E}">
        <p14:creationId xmlns:p14="http://schemas.microsoft.com/office/powerpoint/2010/main" val="201983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Sentiment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ea typeface="Verdana"/>
                <a:cs typeface="Verdana"/>
              </a:rPr>
              <a:t>CoreNLP</a:t>
            </a:r>
            <a:r>
              <a:rPr lang="en-US" sz="2800" dirty="0">
                <a:ea typeface="Verdana"/>
                <a:cs typeface="Verdana"/>
              </a:rPr>
              <a:t> calculates a sentiment for each sentence of the input</a:t>
            </a:r>
          </a:p>
          <a:p>
            <a:r>
              <a:rPr lang="en-US" sz="2800" dirty="0">
                <a:latin typeface="Verdana"/>
                <a:ea typeface="Verdana"/>
                <a:cs typeface="Verdana"/>
              </a:rPr>
              <a:t>The sentiments are summed up and normalized by the number of the sentences</a:t>
            </a:r>
          </a:p>
          <a:p>
            <a:r>
              <a:rPr lang="en-US" sz="2800" dirty="0">
                <a:latin typeface="Verdana"/>
                <a:ea typeface="Verdana"/>
                <a:cs typeface="Verdana"/>
              </a:rPr>
              <a:t>Ranges:</a:t>
            </a:r>
          </a:p>
          <a:p>
            <a:pPr lvl="1"/>
            <a:r>
              <a:rPr lang="en-US" sz="2400" dirty="0">
                <a:latin typeface="Verdana"/>
                <a:ea typeface="Verdana"/>
                <a:cs typeface="Verdana"/>
              </a:rPr>
              <a:t>Negative: -2.0 to -0.5</a:t>
            </a:r>
          </a:p>
          <a:p>
            <a:pPr lvl="1"/>
            <a:r>
              <a:rPr lang="en-US" sz="2400" dirty="0">
                <a:latin typeface="Verdana"/>
                <a:ea typeface="Verdana"/>
                <a:cs typeface="Verdana"/>
              </a:rPr>
              <a:t>Neutral: -0.5 to 0.5</a:t>
            </a:r>
          </a:p>
          <a:p>
            <a:pPr lvl="1"/>
            <a:r>
              <a:rPr lang="en-US" sz="2400" dirty="0">
                <a:latin typeface="Verdana"/>
                <a:ea typeface="Verdana"/>
                <a:cs typeface="Verdana"/>
              </a:rPr>
              <a:t>Positive: 0.5 to 2.0</a:t>
            </a:r>
          </a:p>
          <a:p>
            <a:endParaRPr lang="en-US" sz="2800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1024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Overview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1ef546df-2592-49c7-949d-58357ca2a35f&quot; backupSlideId=&quot;4abeb3f7-84b5-44e8-bf3c-b02886a097ed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07.8061&quot; /&gt;&lt;column field=&quot;responsible&quot; label=&quot;Responsible&quot; visible=&quot;1&quot; checked=&quot;0&quot; leftSpacing=&quot;10&quot; rightDistribute=&quot;1&quot; dock=&quot;1&quot; rightSpacing=&quot;171.9042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ed1fab24-fa0d-442b-ad9e-09fc25662afe&quot; parentId=&quot;&quot; level=&quot;1&quot; generateAgendaSlide=&quot;1&quot; showAgendaItem=&quot;1&quot; isBreak=&quot;0&quot; topic=&quot;Introduction&quot; agendaSlideId=&quot;75f49303-a058-4673-beff-9bfcef1affd5&quot; itemNo=&quot;1&quot; subItemNo=&quot;0&quot; /&gt;&lt;item duration=&quot;30&quot; id=&quot;245222b7-6bbd-4170-9224-6540e8e151c3&quot; parentId=&quot;&quot; level=&quot;1&quot; generateAgendaSlide=&quot;1&quot; showAgendaItem=&quot;1&quot; isBreak=&quot;0&quot; topic=&quot;Research Goals&quot; agendaSlideId=&quot;7ed1d28b-d41f-4470-bd2b-d91cce7aa571&quot; itemNo=&quot;2&quot; subItemNo=&quot;0&quot; /&gt;&lt;item duration=&quot;30&quot; id=&quot;bf0f6c40-ca90-400f-abf9-05520e835627&quot; parentId=&quot;&quot; level=&quot;1&quot; generateAgendaSlide=&quot;1&quot; showAgendaItem=&quot;1&quot; isBreak=&quot;0&quot; topic=&quot;Related work&quot; agendaSlideId=&quot;f8791cfd-cd10-421e-8877-032bb17b7c47&quot; itemNo=&quot;3&quot; subItemNo=&quot;0&quot; /&gt;&lt;item duration=&quot;30&quot; id=&quot;299fa5a5-7f38-481a-8af2-8d2d9bc2ec4a&quot; parentId=&quot;&quot; level=&quot;1&quot; generateAgendaSlide=&quot;1&quot; showAgendaItem=&quot;1&quot; isBreak=&quot;0&quot; topic=&quot;State of the project&quot; agendaSlideId=&quot;1a2f526c-09aa-4ea0-8e06-d910b3e3de65&quot; itemNo=&quot;4&quot; subItemNo=&quot;0&quot; /&gt;&lt;item duration=&quot;30&quot; id=&quot;082312d1-751d-4dc1-a32b-d824bcfc9870&quot; parentId=&quot;&quot; level=&quot;1&quot; generateAgendaSlide=&quot;1&quot; showAgendaItem=&quot;1&quot; isBreak=&quot;0&quot; topic=&quot;Planning and collaboration&quot; agendaSlideId=&quot;06693969-4dbb-4118-9fc5-775b09d4cc9f&quot; itemNo=&quot;5&quot; subItemNo=&quot;0&quot; /&gt;&lt;item duration=&quot;30&quot; id=&quot;ad81f662-ae63-4113-8df3-41ddf82867b2&quot; parentId=&quot;&quot; level=&quot;1&quot; generateAgendaSlide=&quot;1&quot; showAgendaItem=&quot;1&quot; isBreak=&quot;0&quot; topic=&quot;Conclusion&quot; agendaSlideId=&quot;d278924f-d820-4568-803f-e666d8939dab&quot; itemNo=&quot;6&quot; subItemNo=&quot;0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3d75301-62ec-4c0f-96af-3d64c3a4a6f7_Topic"/>
  <p:tag name="EE4P_AGENDAWIZARD_CONTENT" val="/Experiments"/>
  <p:tag name="EE4P_AGENDAWIZARD_PROPERTIES" val="104.1344/279.894/137.202/31.5047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3d75301-62ec-4c0f-96af-3d64c3a4a6f7_ItemNo"/>
  <p:tag name="EE4P_AGENDAWIZARD_CONTENT" val="/3.2"/>
  <p:tag name="EE4P_AGENDAWIZARD_PROPERTIES" val="67.62968/279.894/31.50472/31.5047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4893be9-8698-46e1-a712-9e3bb78589fa_Elemen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4893be9-8698-46e1-a712-9e3bb78589fa_Topic"/>
  <p:tag name="EE4P_AGENDAWIZARD_CONTENT" val="/Approach"/>
  <p:tag name="EE4P_AGENDAWIZARD_PROPERTIES" val="104.1344/243.3892/137.202/31.5047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4893be9-8698-46e1-a712-9e3bb78589fa_ItemNo"/>
  <p:tag name="EE4P_AGENDAWIZARD_CONTENT" val="/3.1"/>
  <p:tag name="EE4P_AGENDAWIZARD_PROPERTIES" val="67.62968/243.3892/31.50472/31.5047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06.8845/173.7067/31.5047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06.8845/31.50465/31.5047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43d75301-62ec-4c0f-96af-3d64c3a4a6f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352.9034/173.7067/31.5047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352.9034/31.50465/31.5047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316.3987/173.7067/31.5047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16.3987/31.50465/31.5047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3d75301-62ec-4c0f-96af-3d64c3a4a6f7_Elemen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3d75301-62ec-4c0f-96af-3d64c3a4a6f7_Topic"/>
  <p:tag name="EE4P_AGENDAWIZARD_CONTENT" val="/Experiments"/>
  <p:tag name="EE4P_AGENDAWIZARD_PROPERTIES" val="104.1344/279.894/137.202/31.5047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3d75301-62ec-4c0f-96af-3d64c3a4a6f7_ItemNo"/>
  <p:tag name="EE4P_AGENDAWIZARD_CONTENT" val="/3.2"/>
  <p:tag name="EE4P_AGENDAWIZARD_PROPERTIES" val="67.62968/279.894/31.50472/31.504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4893be9-8698-46e1-a712-9e3bb78589fa_Topic"/>
  <p:tag name="EE4P_AGENDAWIZARD_CONTENT" val="/Approach"/>
  <p:tag name="EE4P_AGENDAWIZARD_PROPERTIES" val="104.1344/243.3892/137.202/31.5047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4893be9-8698-46e1-a712-9e3bb78589fa_ItemNo"/>
  <p:tag name="EE4P_AGENDAWIZARD_CONTENT" val="/3.1"/>
  <p:tag name="EE4P_AGENDAWIZARD_PROPERTIES" val="67.62968/243.3892/31.50472/31.5047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06.8845/173.7067/31.5047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06.8845/31.50465/31.5047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6693969-4dbb-4118-9fc5-775b09d4cc9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279.894/173.7067/31.5047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279.894/31.50465/31.5047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Elemen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243.3892/173.7067/31.5047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243.3892/31.50465/31.5047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06.8845/173.7067/31.5047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06.8845/31.50465/31.5047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5f49303-a058-4673-beff-9bfcef1affd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d278924f-d820-4568-803f-e666d8939dab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Elemen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279.894/173.7067/31.5047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279.894/31.50465/31.5047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243.3892/173.7067/31.5047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243.3892/31.50465/31.5047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06.8845/173.7067/31.5047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06.8845/31.50465/31.504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279.894/173.7067/31.5047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279.894/31.50465/31.504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243.3892/173.7067/31.50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243.3892/31.50465/31.5047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06.8845/173.7067/31.5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1ef546df-2592-49c7-949d-58357ca2a35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06.8845/31.50465/31.5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Elemen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8791cfd-cd10-421e-8877-032bb17b7c4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352.9034/173.7067/31.5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352.9034/31.50465/31.504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279.894/173.7067/31.5047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316.3987/173.7067/31.5047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16.3987/31.50465/31.504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79.894/173.7067/31.5047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79.894/31.50465/31.5047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03241da-23a3-4184-8b39-6247b899bc90_Topic"/>
  <p:tag name="EE4P_AGENDAWIZARD_CONTENT" val="/Results"/>
  <p:tag name="EE4P_AGENDAWIZARD_PROPERTIES" val="104.1344/243.3892/137.202/31.5047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03241da-23a3-4184-8b39-6247b899bc90_ItemNo"/>
  <p:tag name="EE4P_AGENDAWIZARD_CONTENT" val="/2.2"/>
  <p:tag name="EE4P_AGENDAWIZARD_PROPERTIES" val="67.62968/243.3892/31.50472/31.5047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33d1f84-8948-4c11-8f03-79f22dd53463_Topic"/>
  <p:tag name="EE4P_AGENDAWIZARD_CONTENT" val="/Approach"/>
  <p:tag name="EE4P_AGENDAWIZARD_PROPERTIES" val="104.1344/206.8845/137.202/31.5047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33d1f84-8948-4c11-8f03-79f22dd53463_ItemNo"/>
  <p:tag name="EE4P_AGENDAWIZARD_CONTENT" val="/2.1"/>
  <p:tag name="EE4P_AGENDAWIZARD_PROPERTIES" val="67.62968/206.8845/31.50472/31.5047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Elemen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279.894/31.50465/31.5047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333d1f84-8948-4c11-8f03-79f22dd5346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352.9034/173.7067/31.5047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352.9034/31.50465/31.5047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316.3987/173.7067/31.5047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16.3987/31.50465/31.5047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79.894/173.7067/31.504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243.3892/173.7067/31.5047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79.894/31.50465/31.5047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03241da-23a3-4184-8b39-6247b899bc90_Topic"/>
  <p:tag name="EE4P_AGENDAWIZARD_CONTENT" val="/Results"/>
  <p:tag name="EE4P_AGENDAWIZARD_PROPERTIES" val="104.1344/243.3892/137.202/31.5047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03241da-23a3-4184-8b39-6247b899bc90_ItemNo"/>
  <p:tag name="EE4P_AGENDAWIZARD_CONTENT" val="/2.2"/>
  <p:tag name="EE4P_AGENDAWIZARD_PROPERTIES" val="67.62968/243.3892/31.50472/31.5047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33d1f84-8948-4c11-8f03-79f22dd53463_Elemen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33d1f84-8948-4c11-8f03-79f22dd53463_Topic"/>
  <p:tag name="EE4P_AGENDAWIZARD_CONTENT" val="/Approach"/>
  <p:tag name="EE4P_AGENDAWIZARD_PROPERTIES" val="104.1344/206.8845/137.202/31.5047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33d1f84-8948-4c11-8f03-79f22dd53463_ItemNo"/>
  <p:tag name="EE4P_AGENDAWIZARD_CONTENT" val="/2.1"/>
  <p:tag name="EE4P_AGENDAWIZARD_PROPERTIES" val="67.62968/206.8845/31.50472/31.5047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243.3892/31.50465/31.5047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103241da-23a3-4184-8b39-6247b899bc9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352.9034/173.7067/31.5047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352.9034/31.50465/31.5047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316.3987/173.7067/31.5047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16.3987/31.50465/31.5047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79.894/173.7067/31.5047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79.894/31.50465/31.5047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03241da-23a3-4184-8b39-6247b899bc90_Elemen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03241da-23a3-4184-8b39-6247b899bc90_Topic"/>
  <p:tag name="EE4P_AGENDAWIZARD_CONTENT" val="/Results"/>
  <p:tag name="EE4P_AGENDAWIZARD_PROPERTIES" val="104.1344/243.3892/137.202/31.504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06.8845/173.7067/31.5047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03241da-23a3-4184-8b39-6247b899bc90_ItemNo"/>
  <p:tag name="EE4P_AGENDAWIZARD_CONTENT" val="/2.2"/>
  <p:tag name="EE4P_AGENDAWIZARD_PROPERTIES" val="67.62968/243.3892/31.50472/31.5047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33d1f84-8948-4c11-8f03-79f22dd53463_Topic"/>
  <p:tag name="EE4P_AGENDAWIZARD_CONTENT" val="/Approach"/>
  <p:tag name="EE4P_AGENDAWIZARD_PROPERTIES" val="104.1344/206.8845/137.202/31.5047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33d1f84-8948-4c11-8f03-79f22dd53463_ItemNo"/>
  <p:tag name="EE4P_AGENDAWIZARD_CONTENT" val="/2.1"/>
  <p:tag name="EE4P_AGENDAWIZARD_PROPERTIES" val="67.62968/206.8845/31.50472/31.5047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1a2f526c-09aa-4ea0-8e06-d910b3e3de6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352.9034/173.7067/31.504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06.8845/31.50465/31.5047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352.9034/31.50465/31.5047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316.3987/173.7067/31.5047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16.3987/31.50465/31.5047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3d75301-62ec-4c0f-96af-3d64c3a4a6f7_Topic"/>
  <p:tag name="EE4P_AGENDAWIZARD_CONTENT" val="/Experiments"/>
  <p:tag name="EE4P_AGENDAWIZARD_PROPERTIES" val="104.1344/279.894/137.202/31.5047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3d75301-62ec-4c0f-96af-3d64c3a4a6f7_ItemNo"/>
  <p:tag name="EE4P_AGENDAWIZARD_CONTENT" val="/3.2"/>
  <p:tag name="EE4P_AGENDAWIZARD_PROPERTIES" val="67.62968/279.894/31.50472/31.5047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4893be9-8698-46e1-a712-9e3bb78589fa_Topic"/>
  <p:tag name="EE4P_AGENDAWIZARD_CONTENT" val="/Approach"/>
  <p:tag name="EE4P_AGENDAWIZARD_PROPERTIES" val="104.1344/243.3892/137.202/31.5047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44893be9-8698-46e1-a712-9e3bb78589fa_ItemNo"/>
  <p:tag name="EE4P_AGENDAWIZARD_CONTENT" val="/3.1"/>
  <p:tag name="EE4P_AGENDAWIZARD_PROPERTIES" val="67.62968/243.3892/31.50472/31.5047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Elemen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2. Research Goal"/>
  <p:tag name="EE4P_AGENDAWIZARD_PROPERTIES" val="67.62968/206.8845/173.7067/31.5047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3"/>
  <p:tag name="EE4P_AGENDAWIZARD_PROPERTIES" val="31.12504/206.8845/31.50465/31.5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1. Research Goal"/>
  <p:tag name="EE4P_AGENDAWIZARD_PROPERTIES" val="67.62968/170.3798/173.7067/31.5047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"/>
  <p:tag name="EE4P_AGENDAWIZARD_PROPERTIES" val="31.12504/170.3798/31.50465/31.5047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73.7067/31.5047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44893be9-8698-46e1-a712-9e3bb78589f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Topic"/>
  <p:tag name="EE4P_AGENDAWIZARD_CONTENT" val="/Contribution"/>
  <p:tag name="EE4P_AGENDAWIZARD_PROPERTIES" val="67.62968/352.9034/173.7067/31.5047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278924f-d820-4568-803f-e666d8939dab_ItemNo"/>
  <p:tag name="EE4P_AGENDAWIZARD_CONTENT" val="/5"/>
  <p:tag name="EE4P_AGENDAWIZARD_PROPERTIES" val="31.12504/352.9034/31.50465/31.5047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"/>
  <p:tag name="EE4P_AGENDAWIZARD_PROPERTIES" val="67.62968/316.3987/173.7067/31.5047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16.3987/31.50465/31.5047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>
            <a:ln>
              <a:noFill/>
            </a:ln>
            <a:solidFill>
              <a:srgbClr val="001C3D"/>
            </a:solidFill>
            <a:effectLst/>
            <a:latin typeface="Verdana" pitchFamily="-106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m_slides_template.pptx" id="{ABED537A-1E2D-47F2-A8E0-5D7E74B20A8D}" vid="{9363CDAB-D9D2-48AF-ACFD-DF8B191BCA58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>
            <a:ln>
              <a:noFill/>
            </a:ln>
            <a:solidFill>
              <a:srgbClr val="001C3D"/>
            </a:solidFill>
            <a:effectLst/>
            <a:latin typeface="Verdana" pitchFamily="-106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m_slides_template.pptx" id="{ABED537A-1E2D-47F2-A8E0-5D7E74B20A8D}" vid="{9363CDAB-D9D2-48AF-ACFD-DF8B191BCA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1087</Words>
  <Application>Microsoft Office PowerPoint</Application>
  <PresentationFormat>Bildschirmpräsentation (4:3)</PresentationFormat>
  <Paragraphs>328</Paragraphs>
  <Slides>39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39</vt:i4>
      </vt:variant>
    </vt:vector>
  </HeadingPairs>
  <TitlesOfParts>
    <vt:vector size="48" baseType="lpstr">
      <vt:lpstr>ＭＳ Ｐゴシック</vt:lpstr>
      <vt:lpstr>Arial</vt:lpstr>
      <vt:lpstr>Calibri</vt:lpstr>
      <vt:lpstr>Courier New</vt:lpstr>
      <vt:lpstr>sans-serif</vt:lpstr>
      <vt:lpstr>Times New Roman</vt:lpstr>
      <vt:lpstr>Verdana</vt:lpstr>
      <vt:lpstr>Blank Presentation</vt:lpstr>
      <vt:lpstr>Blank Presentation</vt:lpstr>
      <vt:lpstr>PowerPoint-Präsentation</vt:lpstr>
      <vt:lpstr>Overview</vt:lpstr>
      <vt:lpstr>Overview</vt:lpstr>
      <vt:lpstr>Introduction</vt:lpstr>
      <vt:lpstr>Research Goals</vt:lpstr>
      <vt:lpstr>Overview</vt:lpstr>
      <vt:lpstr>Overview</vt:lpstr>
      <vt:lpstr>Approach</vt:lpstr>
      <vt:lpstr>Sentiment Analysis</vt:lpstr>
      <vt:lpstr>Emotion Mining</vt:lpstr>
      <vt:lpstr>Overview</vt:lpstr>
      <vt:lpstr>Sentiment and Emotion</vt:lpstr>
      <vt:lpstr>Overview</vt:lpstr>
      <vt:lpstr>Overview</vt:lpstr>
      <vt:lpstr>Approach </vt:lpstr>
      <vt:lpstr>Models - RNN</vt:lpstr>
      <vt:lpstr>Models - CNN</vt:lpstr>
      <vt:lpstr>Overview</vt:lpstr>
      <vt:lpstr>Experiments</vt:lpstr>
      <vt:lpstr>Experiments Baseline</vt:lpstr>
      <vt:lpstr>Filter: Minimum number of reactions</vt:lpstr>
      <vt:lpstr>Filter: Minimum number of reactions</vt:lpstr>
      <vt:lpstr>Raw input vs pre-processed input</vt:lpstr>
      <vt:lpstr>Raw input vs pre-processed input</vt:lpstr>
      <vt:lpstr>Raw input vs pre-processed input</vt:lpstr>
      <vt:lpstr>Data size comparison</vt:lpstr>
      <vt:lpstr>Data size comparison</vt:lpstr>
      <vt:lpstr>Data size comparison</vt:lpstr>
      <vt:lpstr>Filter: Ignore likes</vt:lpstr>
      <vt:lpstr>Filter: Ignore likes</vt:lpstr>
      <vt:lpstr>Overview</vt:lpstr>
      <vt:lpstr>Progress: Data</vt:lpstr>
      <vt:lpstr>Progress: Research goal 1</vt:lpstr>
      <vt:lpstr>Progress: Research goal 2</vt:lpstr>
      <vt:lpstr>Overview</vt:lpstr>
      <vt:lpstr>Contribution – Period 5</vt:lpstr>
      <vt:lpstr>Planning – Period 6</vt:lpstr>
      <vt:lpstr>References</vt:lpstr>
      <vt:lpstr>PowerPoint-Präsentation</vt:lpstr>
    </vt:vector>
  </TitlesOfParts>
  <Company>vormgeversassociatie hoog-keppel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Lubascher</dc:creator>
  <cp:lastModifiedBy>Tobi .</cp:lastModifiedBy>
  <cp:revision>87</cp:revision>
  <dcterms:created xsi:type="dcterms:W3CDTF">2017-03-14T15:27:03Z</dcterms:created>
  <dcterms:modified xsi:type="dcterms:W3CDTF">2017-05-31T05:57:09Z</dcterms:modified>
</cp:coreProperties>
</file>