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328" r:id="rId4"/>
    <p:sldId id="373" r:id="rId5"/>
    <p:sldId id="374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중" initials="이" lastIdx="1" clrIdx="0">
    <p:extLst>
      <p:ext uri="{19B8F6BF-5375-455C-9EA6-DF929625EA0E}">
        <p15:presenceInfo xmlns:p15="http://schemas.microsoft.com/office/powerpoint/2012/main" userId="이해중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E5521-F020-4614-B8B7-48733C8FA906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9D20E-87DB-42E3-BEA4-735F42BB0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3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3D15-CCE9-43B1-B6BE-95597443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1B729-B121-4EE6-A25B-3DB855FD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9D50F-FAB6-4812-95AF-30E28249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81A6-C438-49F2-B50D-8FA0E2CCA495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C3E25-2C75-4879-BC84-8BF9688B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83E9-E605-47D9-8D98-9B2BA5D8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74C1-E187-42C3-8833-FEF57236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55178-E179-4759-8FEA-328F928A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4C2C-D101-45EC-804C-66C5ECD4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95C73-AB94-4320-B134-4D0FBFF0326A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66047-325F-435A-B6FC-DBAEF0DA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6BE6C-03F7-4A03-B4DE-13525A45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EE200-08BF-40EE-B93D-BBE9391D6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D0C6B-26C6-4956-9D05-646E04091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C43CB-D752-4544-9AE9-F233E1FB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E09D-4993-489E-BFE9-99B9C6A248A8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4C88D-5A23-4FC5-8375-9E405FC7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9A7C3-DD07-4CBA-A402-BED3181B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DA1C-3406-4F0C-80C6-B94EE4C1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9ED1E-8461-463C-9B81-C8709301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C5E4A-AB67-444D-8E88-36F518BE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65E1B-05F8-40F1-8C2F-1927FFFA7332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F341B-A14E-4C60-B2DB-CFC568E7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0871B-43D8-424C-9F33-11DCCFE6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4E193-FF60-4C20-9207-248DA7D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94279-5185-4DCC-B933-51A36840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B7F42-3156-4C68-BCE3-32792F5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68EE-A522-4CC8-B5E2-D49887935CDD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1CE5-F46B-4198-88C9-C4AE2C37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F0713-46B7-4416-9A70-BBE5F0CD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C8BDE-D6C8-43F4-8829-F65DE13B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006CA-3CA3-4FD5-9EDD-9B77AD8C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3C4698-42FB-4D46-A3BD-0325066D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AEAFB-BE74-47E1-876C-3BDF378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4A30-5410-4AEF-8F5B-876ADA3F8D22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63A93-18D6-4DBE-BAE0-9FA18B09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F81FB-8A34-420E-AE76-11991E4A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D364B-9A9C-4DAE-8FA2-04729BB1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0AE80-B7DB-46C4-B4A0-40EF1847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C9167-916C-475F-BB26-33F4584C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27E5FD-D2A5-46A8-9654-DB9953985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E41365-16FB-49F7-A1DB-595C0EFDA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145F7D-EE06-4DB2-A662-6304998A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1171A-DD23-43A4-BF57-FF2163071A2A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8A3F4-F7BF-48A8-855E-A7CF499C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6A4074-6607-48DC-8060-EA5DD53A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41754-6A7C-4F48-B6F0-95B2AF04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48C09D-90B6-4478-BF25-6985EF9F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C584-BD67-4EAD-8655-FF35A9AEA980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47D13-171F-443B-94D4-B8FDF4A8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D262E2-57D4-4599-88C2-3590801B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3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83D3B-33F1-4AEB-906D-24935846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2BC2-B16F-40DC-AF63-7B2301BBD5C9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FDD2E-EDE3-4D42-9A03-D1EAFFBF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F6AC9-39EA-4E49-88E2-003ED79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57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737A-71C7-437A-87A9-010BDE5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34A26-A5EE-4D90-980C-5ECA478F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93032-AB97-4D86-814C-A4C746CD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D787C-DE80-40DF-AF3E-1BDE617A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DEB-F9E7-49F0-8730-AD2F784F22AB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BEAB4-E833-4F4C-89C8-F60CC517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719DC2-CDC4-4A63-A9A9-4F125C7E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2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474D-76A9-482D-B647-CFA37F9C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A8F50-3A84-4DF1-BA6D-0A4170C07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828A6-8E34-4DD5-B92C-E8E53109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21C45-7813-4CD8-B89D-FA8754FC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939B-B371-4826-B7CE-6A7094B0BF26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82332-5FB4-49D1-B647-E5666321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2B8F5-52E6-4DE3-B96B-16C023B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7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57EB7-0169-4F07-86EB-3079BA0D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3F3FD-350B-4B19-985C-EE9E81DE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7A6DF-71D5-487B-8C31-25B7AFCE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CB1F-5C8A-42F8-9DBC-D6F17372563F}" type="datetime1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591DC-358C-4A09-8F2F-BA69BFD59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DC38E-B0B1-4A0C-8EA4-2603A54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8D6D-6533-4E78-8747-C5996EA2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44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isr.ist.utl.pt/~wurmd/Livros/school/Bishop%20-%20Pattern%20Recognition%20And%20Machine%20Learning%20-%20Springer%20%202006.pdf" TargetMode="External"/><Relationship Id="rId2" Type="http://schemas.openxmlformats.org/officeDocument/2006/relationships/hyperlink" Target="https://www.edwith.org/aiml-adv/joinLectures/147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bstract/document/7352306" TargetMode="External"/><Relationship Id="rId4" Type="http://schemas.openxmlformats.org/officeDocument/2006/relationships/hyperlink" Target="https://medium.com/@albertoarrigoni/dirichlet-processes-917f376b02d2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40EC4-FB64-4D4C-A78A-F7D459517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뿌수기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C1E84-768B-412C-964A-D4970DF87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152C6-331C-4D69-8091-12CF78EE2D4C}"/>
              </a:ext>
            </a:extLst>
          </p:cNvPr>
          <p:cNvSpPr txBox="1"/>
          <p:nvPr/>
        </p:nvSpPr>
        <p:spPr>
          <a:xfrm>
            <a:off x="8878610" y="4611469"/>
            <a:ext cx="292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이해중</a:t>
            </a:r>
            <a:endParaRPr lang="en-US" altLang="ko-KR" dirty="0"/>
          </a:p>
          <a:p>
            <a:r>
              <a:rPr lang="en-US" altLang="ko-KR" dirty="0"/>
              <a:t>22th November, 2020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279474-3B62-4E38-9FAC-5D079230E1AB}"/>
              </a:ext>
            </a:extLst>
          </p:cNvPr>
          <p:cNvCxnSpPr/>
          <p:nvPr/>
        </p:nvCxnSpPr>
        <p:spPr>
          <a:xfrm>
            <a:off x="8878612" y="4620236"/>
            <a:ext cx="0" cy="5725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92B3F1-6954-4695-A7BD-6E9058CA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4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5115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Dirichlet process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ko-KR" alt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16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the number of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600" dirty="0"/>
                  <a:t> choice occurrences</a:t>
                </a: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This enables sampling an observation from the Dirichlet process without constructing </a:t>
                </a:r>
                <a:r>
                  <a:rPr lang="ko-KR" altLang="en-US" sz="1600" dirty="0"/>
                  <a:t>𝐺</a:t>
                </a:r>
                <a:r>
                  <a:rPr lang="en-US" altLang="ko-KR" sz="1600" dirty="0"/>
                  <a:t>|</a:t>
                </a:r>
                <a:r>
                  <a:rPr lang="ko-KR" altLang="en-US" sz="1600" dirty="0"/>
                  <a:t>𝛼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𝐻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𝐷𝑃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𝛼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𝐻</a:t>
                </a:r>
                <a:r>
                  <a:rPr lang="en-US" altLang="ko-KR" sz="16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/>
                  <a:t>Polya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Urn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Scheme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Create an empty urn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Do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𝑡𝑜𝑠𝑠</m:t>
                    </m:r>
                  </m:oMath>
                </a14:m>
                <a:r>
                  <a:rPr lang="en-US" altLang="ko-KR" sz="1600" dirty="0"/>
                  <a:t> = Coin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𝑡𝑜𝑠𝑠</m:t>
                    </m:r>
                  </m:oMath>
                </a14:m>
                <a:r>
                  <a:rPr lang="en-US" altLang="ko-KR" sz="1600" dirty="0"/>
                  <a:t> from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0,</m:t>
                    </m:r>
                    <m:r>
                      <m:rPr>
                        <m:nor/>
                      </m:rPr>
                      <a:rPr lang="en-US" altLang="ko-KR" sz="1600" b="0" i="0" dirty="0" smtClean="0"/>
                      <m:t> </m:t>
                    </m:r>
                    <m:r>
                      <m:rPr>
                        <m:sty m:val="p"/>
                      </m:rPr>
                      <a:rPr lang="ko-KR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600" dirty="0"/>
                  <a:t>]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𝑡𝑜𝑠𝑠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Add a ball to the urn by paining the ball as a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𝑡𝑜𝑠𝑠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ko-KR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Pick a ball from the urn </a:t>
                </a: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Return the ball and a new ball with the same color to the urn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5115759"/>
              </a:xfrm>
              <a:prstGeom prst="rect">
                <a:avLst/>
              </a:prstGeom>
              <a:blipFill>
                <a:blip r:embed="rId2"/>
                <a:stretch>
                  <a:fillRect l="-212" t="-477" b="-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1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Polya</a:t>
            </a:r>
            <a:r>
              <a:rPr lang="en-US" altLang="ko-KR" b="1" dirty="0"/>
              <a:t> Urn Scheme (sampling</a:t>
            </a:r>
            <a:r>
              <a:rPr lang="ko-KR" altLang="en-US" b="1" dirty="0"/>
              <a:t> </a:t>
            </a:r>
            <a:r>
              <a:rPr lang="en-US" altLang="ko-KR" b="1" dirty="0"/>
              <a:t>Scheme)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99E9CD-70AE-4B19-8061-BC377633E098}"/>
              </a:ext>
            </a:extLst>
          </p:cNvPr>
          <p:cNvSpPr txBox="1"/>
          <p:nvPr/>
        </p:nvSpPr>
        <p:spPr>
          <a:xfrm>
            <a:off x="4277803" y="2363850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posterior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3D29D-680B-4005-ACDB-405126ED714F}"/>
              </a:ext>
            </a:extLst>
          </p:cNvPr>
          <p:cNvSpPr txBox="1"/>
          <p:nvPr/>
        </p:nvSpPr>
        <p:spPr>
          <a:xfrm>
            <a:off x="3633779" y="3089752"/>
            <a:ext cx="1670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Data point </a:t>
            </a:r>
            <a:r>
              <a:rPr lang="ko-KR" altLang="en-US" sz="1100" dirty="0">
                <a:solidFill>
                  <a:srgbClr val="C00000"/>
                </a:solidFill>
              </a:rPr>
              <a:t>마다의 선택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58825-694C-49A1-A386-9103C1059469}"/>
              </a:ext>
            </a:extLst>
          </p:cNvPr>
          <p:cNvSpPr txBox="1"/>
          <p:nvPr/>
        </p:nvSpPr>
        <p:spPr>
          <a:xfrm>
            <a:off x="5638800" y="3089752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Cluster </a:t>
            </a:r>
            <a:r>
              <a:rPr lang="ko-KR" altLang="en-US" sz="1100" dirty="0">
                <a:solidFill>
                  <a:srgbClr val="C00000"/>
                </a:solidFill>
              </a:rPr>
              <a:t>마다의 선택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25A3B1-A765-4B00-BDF1-66469C3A4AF2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5304429" y="3220557"/>
            <a:ext cx="334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4C09CE-85D1-434E-A1A6-37E720DA4BB6}"/>
              </a:ext>
            </a:extLst>
          </p:cNvPr>
          <p:cNvSpPr txBox="1"/>
          <p:nvPr/>
        </p:nvSpPr>
        <p:spPr>
          <a:xfrm>
            <a:off x="2729476" y="48996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항아리</a:t>
            </a:r>
          </a:p>
        </p:txBody>
      </p:sp>
    </p:spTree>
    <p:extLst>
      <p:ext uri="{BB962C8B-B14F-4D97-AF65-F5344CB8AC3E}">
        <p14:creationId xmlns:p14="http://schemas.microsoft.com/office/powerpoint/2010/main" val="21297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5227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Dirichlet process</a:t>
                </a:r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Chinese restaurant process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Assume Infinite number of tables in a restaurant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First customer sits at the first table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Loop for Customer N sits at: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1) Table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600" dirty="0"/>
                  <a:t> with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2) A new table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1600" dirty="0"/>
                  <a:t> with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5227137"/>
              </a:xfrm>
              <a:prstGeom prst="rect">
                <a:avLst/>
              </a:prstGeom>
              <a:blipFill>
                <a:blip r:embed="rId2"/>
                <a:stretch>
                  <a:fillRect l="-212" t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1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Chines Restaurant Process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CF899-9F94-47F1-AD9E-91B368554528}"/>
                  </a:ext>
                </a:extLst>
              </p:cNvPr>
              <p:cNvSpPr txBox="1"/>
              <p:nvPr/>
            </p:nvSpPr>
            <p:spPr>
              <a:xfrm>
                <a:off x="3947713" y="4183478"/>
                <a:ext cx="23169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1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1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 cluster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에 할당된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data </a:t>
                </a:r>
                <a:r>
                  <a:rPr lang="ko-KR" altLang="en-US" sz="1100" dirty="0" err="1">
                    <a:solidFill>
                      <a:srgbClr val="C00000"/>
                    </a:solidFill>
                  </a:rPr>
                  <a:t>갯수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CF899-9F94-47F1-AD9E-91B368554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13" y="4183478"/>
                <a:ext cx="2316981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B094D8-FCB3-4066-B37D-B8144B1D28E1}"/>
                  </a:ext>
                </a:extLst>
              </p:cNvPr>
              <p:cNvSpPr txBox="1"/>
              <p:nvPr/>
            </p:nvSpPr>
            <p:spPr>
              <a:xfrm>
                <a:off x="3033406" y="3125263"/>
                <a:ext cx="2883960" cy="607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ko-KR" alt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B094D8-FCB3-4066-B37D-B8144B1D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06" y="3125263"/>
                <a:ext cx="2883960" cy="607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C49CD7-C27F-426D-A4B7-90A08ED05FAD}"/>
                  </a:ext>
                </a:extLst>
              </p:cNvPr>
              <p:cNvSpPr txBox="1"/>
              <p:nvPr/>
            </p:nvSpPr>
            <p:spPr>
              <a:xfrm>
                <a:off x="1162193" y="3732153"/>
                <a:ext cx="61341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the number of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800" dirty="0"/>
                  <a:t> choice occurrences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C49CD7-C27F-426D-A4B7-90A08ED0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93" y="3732153"/>
                <a:ext cx="61341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B79D1A-B257-471A-9292-D064BDBA76FB}"/>
                  </a:ext>
                </a:extLst>
              </p:cNvPr>
              <p:cNvSpPr txBox="1"/>
              <p:nvPr/>
            </p:nvSpPr>
            <p:spPr>
              <a:xfrm>
                <a:off x="2648699" y="2409570"/>
                <a:ext cx="3445553" cy="610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 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B79D1A-B257-471A-9292-D064BDBA7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99" y="2409570"/>
                <a:ext cx="3445553" cy="610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F8F0BD5F-5B44-447E-BEB7-A75F567B5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28" y="2222838"/>
            <a:ext cx="3445423" cy="37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Random process, a.k.a. stochastic process, is </a:t>
                </a: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/>
                      <m:t>An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infinite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indexed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collection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of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random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variables</m:t>
                    </m:r>
                    <m:r>
                      <m:rPr>
                        <m:nor/>
                      </m:rPr>
                      <a:rPr lang="en-US" altLang="ko-KR" sz="1600"/>
                      <m:t>,</m:t>
                    </m:r>
                  </m:oMath>
                </a14:m>
                <a:r>
                  <a:rPr lang="en-US" altLang="ko-KR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Index parameter :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/>
                  <a:t> (time, space… </a:t>
                </a:r>
                <a:r>
                  <a:rPr lang="en-US" altLang="ko-KR" sz="1600" dirty="0" err="1"/>
                  <a:t>etc</a:t>
                </a:r>
                <a:r>
                  <a:rPr lang="en-US" altLang="ko-KR" sz="1600" dirty="0"/>
                  <a:t>)</a:t>
                </a: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/>
                      <m:t>A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function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ko-KR" altLang="en-US" sz="1600"/>
                      <m:t>𝑋</m:t>
                    </m:r>
                    <m:r>
                      <m:rPr>
                        <m:nor/>
                      </m:rPr>
                      <a:rPr lang="en-US" altLang="ko-KR" sz="1600" b="0" i="0" smtClean="0"/>
                      <m:t>(</m:t>
                    </m:r>
                    <m:r>
                      <m:rPr>
                        <m:nor/>
                      </m:rPr>
                      <a:rPr lang="ko-KR" altLang="en-US" sz="1600"/>
                      <m:t>𝑡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ko-KR" altLang="en-US" sz="1600"/>
                      <m:t>𝜔</m:t>
                    </m:r>
                    <m:r>
                      <m:rPr>
                        <m:nor/>
                      </m:rPr>
                      <a:rPr lang="en-US" altLang="ko-KR" sz="1600" b="0" i="0" smtClean="0"/>
                      <m:t>)</m:t>
                    </m:r>
                    <m:r>
                      <m:rPr>
                        <m:nor/>
                      </m:rPr>
                      <a:rPr lang="ko-KR" altLang="en-US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en-US" altLang="ko-KR" sz="1600"/>
                      <m:t>where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ko-KR" altLang="en-US" sz="1600"/>
                      <m:t>𝑡</m:t>
                    </m:r>
                    <m:r>
                      <m:rPr>
                        <m:nor/>
                      </m:rPr>
                      <a:rPr lang="ko-KR" altLang="en-US" sz="1600"/>
                      <m:t> ∈ </m:t>
                    </m:r>
                    <m:r>
                      <m:rPr>
                        <m:nor/>
                      </m:rPr>
                      <a:rPr lang="ko-KR" altLang="en-US" sz="1600"/>
                      <m:t>𝑇</m:t>
                    </m:r>
                    <m:r>
                      <m:rPr>
                        <m:nor/>
                      </m:rPr>
                      <a:rPr lang="ko-KR" altLang="en-US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and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ko-KR" altLang="en-US" sz="1600"/>
                      <m:t>𝜔</m:t>
                    </m:r>
                    <m:r>
                      <m:rPr>
                        <m:nor/>
                      </m:rPr>
                      <a:rPr lang="ko-KR" altLang="en-US" sz="1600"/>
                      <m:t> ∈ </m:t>
                    </m:r>
                    <m:r>
                      <m:rPr>
                        <m:nor/>
                      </m:rPr>
                      <a:rPr lang="el-GR" altLang="ko-KR" sz="1600"/>
                      <m:t>Ω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Outcome of the underlying random experiment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600" smtClean="0"/>
                      <m:t>𝜔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→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600"/>
                      <m:t>𝑋</m:t>
                    </m:r>
                    <m:r>
                      <m:rPr>
                        <m:nor/>
                      </m:rPr>
                      <a:rPr lang="en-US" altLang="ko-KR" sz="1600"/>
                      <m:t>(</m:t>
                    </m:r>
                    <m:r>
                      <m:rPr>
                        <m:nor/>
                      </m:rPr>
                      <a:rPr lang="ko-KR" altLang="en-US" sz="1600"/>
                      <m:t>𝑡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ko-KR" altLang="en-US" sz="1600"/>
                      <m:t>𝜔</m:t>
                    </m:r>
                    <m:r>
                      <m:rPr>
                        <m:nor/>
                      </m:rPr>
                      <a:rPr lang="en-US" altLang="ko-KR" sz="1600"/>
                      <m:t>)</m:t>
                    </m:r>
                  </m:oMath>
                </a14:m>
                <a:r>
                  <a:rPr lang="en-US" altLang="ko-KR" sz="1600" dirty="0"/>
                  <a:t> is random variable over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600"/>
                      <m:t>Ω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600" smtClean="0"/>
                      <m:t>𝜔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→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600"/>
                      <m:t>𝑋</m:t>
                    </m:r>
                    <m:r>
                      <m:rPr>
                        <m:nor/>
                      </m:rPr>
                      <a:rPr lang="en-US" altLang="ko-KR" sz="1600"/>
                      <m:t>(</m:t>
                    </m:r>
                    <m:r>
                      <m:rPr>
                        <m:nor/>
                      </m:rPr>
                      <a:rPr lang="ko-KR" altLang="en-US" sz="1600"/>
                      <m:t>𝑡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ko-KR" altLang="en-US" sz="1600"/>
                      <m:t>𝜔</m:t>
                    </m:r>
                    <m:r>
                      <m:rPr>
                        <m:nor/>
                      </m:rPr>
                      <a:rPr lang="en-US" altLang="ko-KR" sz="1600"/>
                      <m:t>)</m:t>
                    </m:r>
                  </m:oMath>
                </a14:m>
                <a:r>
                  <a:rPr lang="en-US" altLang="ko-KR" sz="1600" dirty="0"/>
                  <a:t> is deterministic function of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600" dirty="0"/>
                  <a:t>, a sample function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Example of random process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Gaussian process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:r>
                  <a:rPr lang="ko-KR" altLang="en-US" sz="1600" dirty="0"/>
                  <a:t>𝑡</a:t>
                </a:r>
                <a:r>
                  <a:rPr lang="en-US" altLang="ko-KR" sz="1600" dirty="0"/>
                  <a:t>, a random variable following a Gaussian distribution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:r>
                  <a:rPr lang="ko-KR" altLang="en-US" sz="1600" dirty="0"/>
                  <a:t>𝜔</a:t>
                </a:r>
                <a:r>
                  <a:rPr lang="en-US" altLang="ko-KR" sz="1600" dirty="0"/>
                  <a:t>, a deterministic curve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600" smtClean="0"/>
                      <m:t>𝑡</m:t>
                    </m:r>
                  </m:oMath>
                </a14:m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Dirichlet process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:r>
                  <a:rPr lang="ko-KR" altLang="en-US" sz="1600" dirty="0"/>
                  <a:t>𝑡</a:t>
                </a:r>
                <a:r>
                  <a:rPr lang="en-US" altLang="ko-KR" sz="1600" dirty="0"/>
                  <a:t>, a random variable following a Dirichlet distribution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Fixed </a:t>
                </a:r>
                <a:r>
                  <a:rPr lang="ko-KR" altLang="en-US" sz="1600" dirty="0"/>
                  <a:t>𝜔</a:t>
                </a:r>
                <a:r>
                  <a:rPr lang="en-US" altLang="ko-KR" sz="1600" dirty="0"/>
                  <a:t>, a deterministic placement over clusters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4278094"/>
              </a:xfrm>
              <a:prstGeom prst="rect">
                <a:avLst/>
              </a:prstGeom>
              <a:blipFill>
                <a:blip r:embed="rId2"/>
                <a:stretch>
                  <a:fillRect l="-212" t="-428" b="-8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1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/>
              <a:t>Detour : Random Process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E93BF2-E39C-43DC-BC47-F0A5083582DC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C97D95A-3526-4146-8629-EF3350B0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61" y="1432221"/>
            <a:ext cx="3984518" cy="23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4811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Exchangeability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A joint probability distribution is exchangeable if it is invariant to permutation</a:t>
                </a: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Given a permutation of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lvl="2"/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(De </a:t>
                </a:r>
                <a:r>
                  <a:rPr lang="en-US" altLang="ko-KR" sz="1600" dirty="0" err="1"/>
                  <a:t>Finetti</a:t>
                </a:r>
                <a:r>
                  <a:rPr lang="en-US" altLang="ko-KR" sz="1600" dirty="0"/>
                  <a:t>, 1935)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sz="1600" dirty="0"/>
                  <a:t>) are infinitely exchangeable, then the joint probability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 has a representation as a mixture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Chinese restaurant process is an exchangeable process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Why is exchangeability important?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Enables a simple derivation of Gibbs sampler for the inference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We remove the instance of the next Gibbs sampling from the existing cluster assignment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4811895"/>
              </a:xfrm>
              <a:prstGeom prst="rect">
                <a:avLst/>
              </a:prstGeom>
              <a:blipFill>
                <a:blip r:embed="rId2"/>
                <a:stretch>
                  <a:fillRect l="-212" t="-380" r="-902" b="-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381593" y="1241275"/>
            <a:ext cx="5210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 </a:t>
            </a:r>
            <a:r>
              <a:rPr lang="en-US" altLang="ko-KR" b="1" dirty="0" err="1"/>
              <a:t>Finetti’s</a:t>
            </a:r>
            <a:r>
              <a:rPr lang="en-US" altLang="ko-KR" b="1" dirty="0"/>
              <a:t> Theorem 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E93BF2-E39C-43DC-BC47-F0A5083582DC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/>
              <p:nvPr/>
            </p:nvSpPr>
            <p:spPr>
              <a:xfrm>
                <a:off x="2782008" y="3667398"/>
                <a:ext cx="6460936" cy="805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08" y="3667398"/>
                <a:ext cx="6460936" cy="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9921C5-DCB7-4D8F-BA4D-E252C112E662}"/>
                  </a:ext>
                </a:extLst>
              </p:cNvPr>
              <p:cNvSpPr txBox="1"/>
              <p:nvPr/>
            </p:nvSpPr>
            <p:spPr>
              <a:xfrm>
                <a:off x="862473" y="4389055"/>
                <a:ext cx="771144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For some random variable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Independent and identically distributed </a:t>
                </a:r>
                <a:r>
                  <a:rPr lang="ko-KR" altLang="en-US" sz="1600" dirty="0"/>
                  <a:t>→ </a:t>
                </a:r>
                <a:r>
                  <a:rPr lang="en-US" altLang="ko-KR" sz="1600" dirty="0"/>
                  <a:t>Exchangeable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Exchangeable </a:t>
                </a:r>
                <a:r>
                  <a:rPr lang="ko-KR" altLang="en-US" sz="1600" dirty="0"/>
                  <a:t>→ </a:t>
                </a:r>
                <a:r>
                  <a:rPr lang="en-US" altLang="ko-KR" sz="1600" dirty="0"/>
                  <a:t>I.I.D : No. A counter example is the </a:t>
                </a:r>
                <a:r>
                  <a:rPr lang="en-US" altLang="ko-KR" sz="1600" dirty="0" err="1"/>
                  <a:t>Polya</a:t>
                </a:r>
                <a:r>
                  <a:rPr lang="en-US" altLang="ko-KR" sz="1600" dirty="0"/>
                  <a:t> urn sampling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9921C5-DCB7-4D8F-BA4D-E252C112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3" y="4389055"/>
                <a:ext cx="7711440" cy="830997"/>
              </a:xfrm>
              <a:prstGeom prst="rect">
                <a:avLst/>
              </a:prstGeom>
              <a:blipFill>
                <a:blip r:embed="rId4"/>
                <a:stretch>
                  <a:fillRect l="-395"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00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A536FE3F-B65D-4842-B2DB-4CEC15EE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08" y="4092263"/>
            <a:ext cx="2863750" cy="8736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5060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Common usage of Dirichlet process : Prior on parameters of a mixture model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Like a GMM</a:t>
                </a:r>
                <a:endParaRPr lang="en-US" altLang="ko-KR" sz="16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6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2"/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Indicator representation of GMM with infinite 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GEM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altLang="ko-KR" sz="1600" b="0" dirty="0"/>
                  <a:t> </a:t>
                </a:r>
                <a:r>
                  <a:rPr lang="ko-KR" altLang="en-US" sz="1600" dirty="0"/>
                  <a:t>→ </a:t>
                </a:r>
                <a:r>
                  <a:rPr lang="en-US" altLang="ko-KR" sz="1600" dirty="0"/>
                  <a:t>stick-breaking (distribution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scheme</a:t>
                </a:r>
                <a:r>
                  <a:rPr lang="ko-KR" altLang="en-US" sz="1600" dirty="0"/>
                  <a:t>하는 </a:t>
                </a:r>
                <a:r>
                  <a:rPr lang="en-US" altLang="ko-KR" sz="1600" dirty="0" err="1"/>
                  <a:t>constuction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기법</a:t>
                </a:r>
                <a:r>
                  <a:rPr lang="en-US" altLang="ko-KR" sz="1600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GEM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=1,2, …,∞</m:t>
                    </m:r>
                  </m:oMath>
                </a14:m>
                <a:endParaRPr lang="en-US" altLang="ko-KR" sz="16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effectLst/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(1−</m:t>
                        </m:r>
                      </m:e>
                    </m:nary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b="0" dirty="0"/>
                  <a:t> base distribution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ko-KR" altLang="en-US" sz="1600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′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b="0" dirty="0"/>
                  <a:t>서 </a:t>
                </a:r>
                <a:r>
                  <a:rPr lang="en-US" altLang="ko-KR" sz="1600" b="0" dirty="0"/>
                  <a:t>sampling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→′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′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𝑚𝑢𝑙𝑡𝑖𝑛𝑜𝑚𝑖𝑎𝑙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r>
                  <a:rPr lang="ko-KR" altLang="en-US" sz="1600" dirty="0"/>
                  <a:t>가 주어졌을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선택지를 뽑는 경우</a:t>
                </a: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b="0" dirty="0"/>
                  <a:t> </a:t>
                </a:r>
                <a:r>
                  <a:rPr lang="ko-KR" altLang="en-US" sz="1600" b="0" dirty="0"/>
                  <a:t>특정 </a:t>
                </a:r>
                <a:r>
                  <a:rPr lang="en-US" altLang="ko-KR" sz="1600" b="0" dirty="0"/>
                  <a:t>cluster</a:t>
                </a:r>
                <a:r>
                  <a:rPr lang="ko-KR" altLang="en-US" sz="1600" b="0" dirty="0"/>
                  <a:t>를 선택했을 때</a:t>
                </a:r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600" b="0" dirty="0"/>
                  <a:t> </a:t>
                </a:r>
                <a:r>
                  <a:rPr lang="ko-KR" altLang="en-US" sz="1600" b="0" dirty="0"/>
                  <a:t>나올 확률</a:t>
                </a:r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1600" b="0" dirty="0"/>
                </a:br>
                <a:endParaRPr lang="en-US" altLang="ko-KR" sz="16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5060616"/>
              </a:xfrm>
              <a:prstGeom prst="rect">
                <a:avLst/>
              </a:prstGeom>
              <a:blipFill>
                <a:blip r:embed="rId3"/>
                <a:stretch>
                  <a:fillRect l="-212" t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8B1CC8D3-2DD6-4215-9E8A-25F33B839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803" y="1939939"/>
            <a:ext cx="1291441" cy="165851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381593" y="1241275"/>
            <a:ext cx="67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Dirichlet Process Mixture Model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E93BF2-E39C-43DC-BC47-F0A5083582DC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/>
              <p:nvPr/>
            </p:nvSpPr>
            <p:spPr>
              <a:xfrm>
                <a:off x="4862384" y="93601"/>
                <a:ext cx="6460936" cy="805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4" y="93601"/>
                <a:ext cx="6460936" cy="805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E14F98-A2A6-4B1A-AA09-612500E84C0B}"/>
              </a:ext>
            </a:extLst>
          </p:cNvPr>
          <p:cNvSpPr/>
          <p:nvPr/>
        </p:nvSpPr>
        <p:spPr>
          <a:xfrm>
            <a:off x="9700455" y="4725542"/>
            <a:ext cx="652480" cy="1350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EBF1D9B-F4EC-4EF0-BCB2-C764B2C92476}"/>
              </a:ext>
            </a:extLst>
          </p:cNvPr>
          <p:cNvSpPr/>
          <p:nvPr/>
        </p:nvSpPr>
        <p:spPr>
          <a:xfrm>
            <a:off x="9846381" y="4827713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657FDB0-F473-487C-A986-49DA95F04533}"/>
              </a:ext>
            </a:extLst>
          </p:cNvPr>
          <p:cNvSpPr/>
          <p:nvPr/>
        </p:nvSpPr>
        <p:spPr>
          <a:xfrm>
            <a:off x="9846381" y="5614614"/>
            <a:ext cx="358753" cy="348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5D0DF2-9972-4165-B681-0BBDB365EDD6}"/>
                  </a:ext>
                </a:extLst>
              </p:cNvPr>
              <p:cNvSpPr txBox="1"/>
              <p:nvPr/>
            </p:nvSpPr>
            <p:spPr>
              <a:xfrm>
                <a:off x="9804888" y="5523707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5D0DF2-9972-4165-B681-0BBDB365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888" y="5523707"/>
                <a:ext cx="4555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44300B-B6C0-4A9F-99DE-6FAA685BDD39}"/>
                  </a:ext>
                </a:extLst>
              </p:cNvPr>
              <p:cNvSpPr txBox="1"/>
              <p:nvPr/>
            </p:nvSpPr>
            <p:spPr>
              <a:xfrm>
                <a:off x="9804888" y="4751025"/>
                <a:ext cx="448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44300B-B6C0-4A9F-99DE-6FAA685BD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888" y="4751025"/>
                <a:ext cx="44800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>
            <a:extLst>
              <a:ext uri="{FF2B5EF4-FFF2-40B4-BE49-F238E27FC236}">
                <a16:creationId xmlns:a16="http://schemas.microsoft.com/office/drawing/2014/main" id="{42CA40F2-7794-4F40-80D4-5F7610DE6F9E}"/>
              </a:ext>
            </a:extLst>
          </p:cNvPr>
          <p:cNvSpPr/>
          <p:nvPr/>
        </p:nvSpPr>
        <p:spPr>
          <a:xfrm>
            <a:off x="9846381" y="4152385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0DFD96-4D4C-4F4C-96CF-9F88B5C54C26}"/>
                  </a:ext>
                </a:extLst>
              </p:cNvPr>
              <p:cNvSpPr txBox="1"/>
              <p:nvPr/>
            </p:nvSpPr>
            <p:spPr>
              <a:xfrm>
                <a:off x="9799232" y="412165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0DFD96-4D4C-4F4C-96CF-9F88B5C5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32" y="4121654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29CDE01-BED0-4C55-924E-DF340F14F8B8}"/>
              </a:ext>
            </a:extLst>
          </p:cNvPr>
          <p:cNvCxnSpPr>
            <a:cxnSpLocks/>
            <a:stCxn id="74" idx="4"/>
            <a:endCxn id="65" idx="0"/>
          </p:cNvCxnSpPr>
          <p:nvPr/>
        </p:nvCxnSpPr>
        <p:spPr>
          <a:xfrm>
            <a:off x="10025758" y="4500649"/>
            <a:ext cx="0" cy="327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226830-56E8-4361-969F-FB364903BBDB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0025758" y="5175977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2E81F7-B2B1-4A28-BF23-EB18401E2E00}"/>
              </a:ext>
            </a:extLst>
          </p:cNvPr>
          <p:cNvSpPr/>
          <p:nvPr/>
        </p:nvSpPr>
        <p:spPr>
          <a:xfrm>
            <a:off x="11229365" y="4725541"/>
            <a:ext cx="652480" cy="1350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0FF9DBD-EDEC-4E7A-AA74-5C2B21BCF453}"/>
              </a:ext>
            </a:extLst>
          </p:cNvPr>
          <p:cNvSpPr/>
          <p:nvPr/>
        </p:nvSpPr>
        <p:spPr>
          <a:xfrm>
            <a:off x="11375291" y="4827712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F727292-E72B-4D27-BBC5-957B0AD16C13}"/>
              </a:ext>
            </a:extLst>
          </p:cNvPr>
          <p:cNvSpPr/>
          <p:nvPr/>
        </p:nvSpPr>
        <p:spPr>
          <a:xfrm>
            <a:off x="11375291" y="5614613"/>
            <a:ext cx="358753" cy="348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D423A1E-D830-4A7F-BB20-839B2D885C8B}"/>
                  </a:ext>
                </a:extLst>
              </p:cNvPr>
              <p:cNvSpPr txBox="1"/>
              <p:nvPr/>
            </p:nvSpPr>
            <p:spPr>
              <a:xfrm>
                <a:off x="11326880" y="5524240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D423A1E-D830-4A7F-BB20-839B2D88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880" y="5524240"/>
                <a:ext cx="4555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56A310-F048-46CD-8D7D-00FD9BA9715A}"/>
                  </a:ext>
                </a:extLst>
              </p:cNvPr>
              <p:cNvSpPr txBox="1"/>
              <p:nvPr/>
            </p:nvSpPr>
            <p:spPr>
              <a:xfrm>
                <a:off x="11321186" y="4807778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56A310-F048-46CD-8D7D-00FD9BA9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86" y="4807778"/>
                <a:ext cx="51270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83CB8ED3-0AF3-4F8C-A8DF-91AA2A2A6908}"/>
              </a:ext>
            </a:extLst>
          </p:cNvPr>
          <p:cNvSpPr/>
          <p:nvPr/>
        </p:nvSpPr>
        <p:spPr>
          <a:xfrm>
            <a:off x="11375291" y="4152384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21DC7A-6581-4B91-A0A3-CAA683552733}"/>
                  </a:ext>
                </a:extLst>
              </p:cNvPr>
              <p:cNvSpPr txBox="1"/>
              <p:nvPr/>
            </p:nvSpPr>
            <p:spPr>
              <a:xfrm>
                <a:off x="11270263" y="4092263"/>
                <a:ext cx="5688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21DC7A-6581-4B91-A0A3-CAA68355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263" y="4092263"/>
                <a:ext cx="568810" cy="400110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80F7A9A-9149-498C-A42E-19C601A67D63}"/>
              </a:ext>
            </a:extLst>
          </p:cNvPr>
          <p:cNvCxnSpPr>
            <a:cxnSpLocks/>
            <a:stCxn id="109" idx="4"/>
            <a:endCxn id="105" idx="0"/>
          </p:cNvCxnSpPr>
          <p:nvPr/>
        </p:nvCxnSpPr>
        <p:spPr>
          <a:xfrm>
            <a:off x="11554668" y="4500648"/>
            <a:ext cx="0" cy="327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E9C9A04-BFE4-4844-9D4F-BA58BC95BA8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>
            <a:off x="11554668" y="5175976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1AAD384-95D3-4B53-B272-38A398626879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1099362" y="4326516"/>
            <a:ext cx="275929" cy="1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9F1FFF-2529-45C7-B014-30958FA1F464}"/>
                  </a:ext>
                </a:extLst>
              </p:cNvPr>
              <p:cNvSpPr txBox="1"/>
              <p:nvPr/>
            </p:nvSpPr>
            <p:spPr>
              <a:xfrm>
                <a:off x="10664734" y="4128149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9F1FFF-2529-45C7-B014-30958FA1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734" y="4128149"/>
                <a:ext cx="428322" cy="4001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7802D27-08F0-4A80-997A-AD2C4FE029CE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567160" y="4320353"/>
            <a:ext cx="275929" cy="1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BB7807-6AC0-47D0-8144-89B14E9C4B79}"/>
                  </a:ext>
                </a:extLst>
              </p:cNvPr>
              <p:cNvSpPr txBox="1"/>
              <p:nvPr/>
            </p:nvSpPr>
            <p:spPr>
              <a:xfrm>
                <a:off x="9138838" y="4121986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BB7807-6AC0-47D0-8144-89B14E9C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838" y="4121986"/>
                <a:ext cx="428322" cy="400110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D54546E-B305-42FE-BDE6-5C5806314854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1550201" y="3919370"/>
            <a:ext cx="4467" cy="23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741A37-1686-4099-AE4B-C4CF3CA9DF2B}"/>
                  </a:ext>
                </a:extLst>
              </p:cNvPr>
              <p:cNvSpPr txBox="1"/>
              <p:nvPr/>
            </p:nvSpPr>
            <p:spPr>
              <a:xfrm>
                <a:off x="11258412" y="3622643"/>
                <a:ext cx="638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741A37-1686-4099-AE4B-C4CF3CA9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412" y="3622643"/>
                <a:ext cx="63825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20E0AAE-90B6-4AAC-A112-86B859C9A8D0}"/>
              </a:ext>
            </a:extLst>
          </p:cNvPr>
          <p:cNvSpPr txBox="1"/>
          <p:nvPr/>
        </p:nvSpPr>
        <p:spPr>
          <a:xfrm>
            <a:off x="11631653" y="580918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993D4E-D081-4A8A-9AA3-0ABE170D1BFF}"/>
              </a:ext>
            </a:extLst>
          </p:cNvPr>
          <p:cNvSpPr txBox="1"/>
          <p:nvPr/>
        </p:nvSpPr>
        <p:spPr>
          <a:xfrm>
            <a:off x="10113194" y="580201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0E17C1E-01CC-4BC3-A5C6-45CD98A852B8}"/>
              </a:ext>
            </a:extLst>
          </p:cNvPr>
          <p:cNvSpPr/>
          <p:nvPr/>
        </p:nvSpPr>
        <p:spPr>
          <a:xfrm>
            <a:off x="8484934" y="5393901"/>
            <a:ext cx="652480" cy="6797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84154FE-80DC-4FD2-866E-444C402ED4C5}"/>
              </a:ext>
            </a:extLst>
          </p:cNvPr>
          <p:cNvSpPr/>
          <p:nvPr/>
        </p:nvSpPr>
        <p:spPr>
          <a:xfrm>
            <a:off x="8630860" y="5611912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3B0F6B0-D0E1-4C5F-AB66-CEB0CE249353}"/>
                  </a:ext>
                </a:extLst>
              </p:cNvPr>
              <p:cNvSpPr txBox="1"/>
              <p:nvPr/>
            </p:nvSpPr>
            <p:spPr>
              <a:xfrm>
                <a:off x="8602840" y="557152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3B0F6B0-D0E1-4C5F-AB66-CEB0CE249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40" y="5571529"/>
                <a:ext cx="43473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11CCBD2-710B-46F8-8040-950F77406D3E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810237" y="5173275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D7780-DF49-4630-A919-61D3C6696BE9}"/>
                  </a:ext>
                </a:extLst>
              </p:cNvPr>
              <p:cNvSpPr txBox="1"/>
              <p:nvPr/>
            </p:nvSpPr>
            <p:spPr>
              <a:xfrm>
                <a:off x="8859837" y="5799311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D7780-DF49-4630-A919-61D3C669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37" y="5799311"/>
                <a:ext cx="37061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3152DEC-A033-45B8-B698-7B5A5967627E}"/>
                  </a:ext>
                </a:extLst>
              </p:cNvPr>
              <p:cNvSpPr txBox="1"/>
              <p:nvPr/>
            </p:nvSpPr>
            <p:spPr>
              <a:xfrm>
                <a:off x="8555623" y="4817178"/>
                <a:ext cx="509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3152DEC-A033-45B8-B698-7B5A5967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23" y="4817178"/>
                <a:ext cx="5092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F15D090-C4CC-4872-8006-10B27D8A137E}"/>
              </a:ext>
            </a:extLst>
          </p:cNvPr>
          <p:cNvCxnSpPr>
            <a:cxnSpLocks/>
            <a:stCxn id="131" idx="6"/>
            <a:endCxn id="66" idx="2"/>
          </p:cNvCxnSpPr>
          <p:nvPr/>
        </p:nvCxnSpPr>
        <p:spPr>
          <a:xfrm>
            <a:off x="8989613" y="5786044"/>
            <a:ext cx="856768" cy="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C0864C8-EF30-492F-8763-65A6301D5DC4}"/>
              </a:ext>
            </a:extLst>
          </p:cNvPr>
          <p:cNvSpPr txBox="1"/>
          <p:nvPr/>
        </p:nvSpPr>
        <p:spPr>
          <a:xfrm>
            <a:off x="8679053" y="274017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Indicator View</a:t>
            </a:r>
          </a:p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Graphical Model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61B53A-12AD-4674-8A82-AA8C2E82345F}"/>
              </a:ext>
            </a:extLst>
          </p:cNvPr>
          <p:cNvSpPr txBox="1"/>
          <p:nvPr/>
        </p:nvSpPr>
        <p:spPr>
          <a:xfrm>
            <a:off x="10802098" y="2690812"/>
            <a:ext cx="1287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Alternative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Representation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For Mixture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Models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572736D-2228-4F1B-BB05-4B3ADA3844C3}"/>
              </a:ext>
            </a:extLst>
          </p:cNvPr>
          <p:cNvSpPr/>
          <p:nvPr/>
        </p:nvSpPr>
        <p:spPr>
          <a:xfrm>
            <a:off x="8332630" y="2663961"/>
            <a:ext cx="2136599" cy="356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87042A0-72FB-47BC-A3D1-2184D544964A}"/>
              </a:ext>
            </a:extLst>
          </p:cNvPr>
          <p:cNvSpPr/>
          <p:nvPr/>
        </p:nvSpPr>
        <p:spPr>
          <a:xfrm>
            <a:off x="10648605" y="2663961"/>
            <a:ext cx="1465275" cy="356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3E77DAF-1ADE-47D4-A663-78C7E90FDCA4}"/>
              </a:ext>
            </a:extLst>
          </p:cNvPr>
          <p:cNvSpPr txBox="1"/>
          <p:nvPr/>
        </p:nvSpPr>
        <p:spPr>
          <a:xfrm>
            <a:off x="4697084" y="472691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0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C50ADF-2B10-4381-ACFD-5491B7B09F74}"/>
              </a:ext>
            </a:extLst>
          </p:cNvPr>
          <p:cNvSpPr txBox="1"/>
          <p:nvPr/>
        </p:nvSpPr>
        <p:spPr>
          <a:xfrm>
            <a:off x="7403863" y="472554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D99EDA4-EE93-48E7-A1F7-BE0D2D016DF8}"/>
              </a:ext>
            </a:extLst>
          </p:cNvPr>
          <p:cNvSpPr txBox="1"/>
          <p:nvPr/>
        </p:nvSpPr>
        <p:spPr>
          <a:xfrm>
            <a:off x="8178989" y="4341688"/>
            <a:ext cx="120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Using bayesian </a:t>
            </a:r>
          </a:p>
          <a:p>
            <a:pPr algn="ctr"/>
            <a:r>
              <a:rPr lang="en-US" altLang="ko-KR" sz="1050" b="1" dirty="0">
                <a:solidFill>
                  <a:srgbClr val="C00000"/>
                </a:solidFill>
              </a:rPr>
              <a:t>treatment</a:t>
            </a:r>
            <a:endParaRPr lang="ko-KR" altLang="en-US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92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4524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Alternative representation of GMM with infinite 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Continuously updating the assignment of an instance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dirty="0"/>
                  <a:t>Learning concept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de </a:t>
                </a:r>
                <a:r>
                  <a:rPr lang="en-US" altLang="ko-KR" sz="1600" dirty="0" err="1"/>
                  <a:t>Finetti’s</a:t>
                </a:r>
                <a:r>
                  <a:rPr lang="en-US" altLang="ko-KR" sz="1600" dirty="0"/>
                  <a:t> theorem + Chinese restaurant process + Gibbs Sampling</a:t>
                </a:r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Each assignment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Surely updates the parameter of each cluster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May create a new cluster</a:t>
                </a:r>
                <a:br>
                  <a:rPr lang="en-US" altLang="ko-KR" sz="1600" b="0" dirty="0"/>
                </a:br>
                <a:endParaRPr lang="en-US" altLang="ko-KR" sz="1600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4524700"/>
              </a:xfrm>
              <a:prstGeom prst="rect">
                <a:avLst/>
              </a:prstGeom>
              <a:blipFill>
                <a:blip r:embed="rId2"/>
                <a:stretch>
                  <a:fillRect l="-212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381593" y="1232437"/>
            <a:ext cx="67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Dirichlet Process Mixture Model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E93BF2-E39C-43DC-BC47-F0A5083582DC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/>
              <p:nvPr/>
            </p:nvSpPr>
            <p:spPr>
              <a:xfrm>
                <a:off x="4862384" y="93601"/>
                <a:ext cx="6460936" cy="805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D3334F-C61D-46B1-AE33-5C3E66D9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84" y="93601"/>
                <a:ext cx="6460936" cy="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E14F98-A2A6-4B1A-AA09-612500E84C0B}"/>
              </a:ext>
            </a:extLst>
          </p:cNvPr>
          <p:cNvSpPr/>
          <p:nvPr/>
        </p:nvSpPr>
        <p:spPr>
          <a:xfrm>
            <a:off x="9700455" y="4725542"/>
            <a:ext cx="652480" cy="1350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EBF1D9B-F4EC-4EF0-BCB2-C764B2C92476}"/>
              </a:ext>
            </a:extLst>
          </p:cNvPr>
          <p:cNvSpPr/>
          <p:nvPr/>
        </p:nvSpPr>
        <p:spPr>
          <a:xfrm>
            <a:off x="9846381" y="4827713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657FDB0-F473-487C-A986-49DA95F04533}"/>
              </a:ext>
            </a:extLst>
          </p:cNvPr>
          <p:cNvSpPr/>
          <p:nvPr/>
        </p:nvSpPr>
        <p:spPr>
          <a:xfrm>
            <a:off x="9846381" y="5614614"/>
            <a:ext cx="358753" cy="348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5D0DF2-9972-4165-B681-0BBDB365EDD6}"/>
                  </a:ext>
                </a:extLst>
              </p:cNvPr>
              <p:cNvSpPr txBox="1"/>
              <p:nvPr/>
            </p:nvSpPr>
            <p:spPr>
              <a:xfrm>
                <a:off x="9804888" y="5523707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55D0DF2-9972-4165-B681-0BBDB365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888" y="5523707"/>
                <a:ext cx="4555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44300B-B6C0-4A9F-99DE-6FAA685BDD39}"/>
                  </a:ext>
                </a:extLst>
              </p:cNvPr>
              <p:cNvSpPr txBox="1"/>
              <p:nvPr/>
            </p:nvSpPr>
            <p:spPr>
              <a:xfrm>
                <a:off x="9804888" y="4751025"/>
                <a:ext cx="448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44300B-B6C0-4A9F-99DE-6FAA685BD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888" y="4751025"/>
                <a:ext cx="4480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타원 73">
            <a:extLst>
              <a:ext uri="{FF2B5EF4-FFF2-40B4-BE49-F238E27FC236}">
                <a16:creationId xmlns:a16="http://schemas.microsoft.com/office/drawing/2014/main" id="{42CA40F2-7794-4F40-80D4-5F7610DE6F9E}"/>
              </a:ext>
            </a:extLst>
          </p:cNvPr>
          <p:cNvSpPr/>
          <p:nvPr/>
        </p:nvSpPr>
        <p:spPr>
          <a:xfrm>
            <a:off x="9846381" y="4152385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0DFD96-4D4C-4F4C-96CF-9F88B5C54C26}"/>
                  </a:ext>
                </a:extLst>
              </p:cNvPr>
              <p:cNvSpPr txBox="1"/>
              <p:nvPr/>
            </p:nvSpPr>
            <p:spPr>
              <a:xfrm>
                <a:off x="9799232" y="412165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0DFD96-4D4C-4F4C-96CF-9F88B5C54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32" y="4121654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29CDE01-BED0-4C55-924E-DF340F14F8B8}"/>
              </a:ext>
            </a:extLst>
          </p:cNvPr>
          <p:cNvCxnSpPr>
            <a:cxnSpLocks/>
            <a:stCxn id="74" idx="4"/>
            <a:endCxn id="65" idx="0"/>
          </p:cNvCxnSpPr>
          <p:nvPr/>
        </p:nvCxnSpPr>
        <p:spPr>
          <a:xfrm>
            <a:off x="10025758" y="4500649"/>
            <a:ext cx="0" cy="327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226830-56E8-4361-969F-FB364903BBDB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10025758" y="5175977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22E81F7-B2B1-4A28-BF23-EB18401E2E00}"/>
              </a:ext>
            </a:extLst>
          </p:cNvPr>
          <p:cNvSpPr/>
          <p:nvPr/>
        </p:nvSpPr>
        <p:spPr>
          <a:xfrm>
            <a:off x="11229365" y="4725541"/>
            <a:ext cx="652480" cy="135076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0FF9DBD-EDEC-4E7A-AA74-5C2B21BCF453}"/>
              </a:ext>
            </a:extLst>
          </p:cNvPr>
          <p:cNvSpPr/>
          <p:nvPr/>
        </p:nvSpPr>
        <p:spPr>
          <a:xfrm>
            <a:off x="11375291" y="4827712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F727292-E72B-4D27-BBC5-957B0AD16C13}"/>
              </a:ext>
            </a:extLst>
          </p:cNvPr>
          <p:cNvSpPr/>
          <p:nvPr/>
        </p:nvSpPr>
        <p:spPr>
          <a:xfrm>
            <a:off x="11375291" y="5614613"/>
            <a:ext cx="358753" cy="3482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D423A1E-D830-4A7F-BB20-839B2D885C8B}"/>
                  </a:ext>
                </a:extLst>
              </p:cNvPr>
              <p:cNvSpPr txBox="1"/>
              <p:nvPr/>
            </p:nvSpPr>
            <p:spPr>
              <a:xfrm>
                <a:off x="11326880" y="5524240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D423A1E-D830-4A7F-BB20-839B2D88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880" y="5524240"/>
                <a:ext cx="4555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56A310-F048-46CD-8D7D-00FD9BA9715A}"/>
                  </a:ext>
                </a:extLst>
              </p:cNvPr>
              <p:cNvSpPr txBox="1"/>
              <p:nvPr/>
            </p:nvSpPr>
            <p:spPr>
              <a:xfrm>
                <a:off x="11321186" y="4807778"/>
                <a:ext cx="5127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B56A310-F048-46CD-8D7D-00FD9BA9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86" y="4807778"/>
                <a:ext cx="51270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타원 108">
            <a:extLst>
              <a:ext uri="{FF2B5EF4-FFF2-40B4-BE49-F238E27FC236}">
                <a16:creationId xmlns:a16="http://schemas.microsoft.com/office/drawing/2014/main" id="{83CB8ED3-0AF3-4F8C-A8DF-91AA2A2A6908}"/>
              </a:ext>
            </a:extLst>
          </p:cNvPr>
          <p:cNvSpPr/>
          <p:nvPr/>
        </p:nvSpPr>
        <p:spPr>
          <a:xfrm>
            <a:off x="11375291" y="4152384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21DC7A-6581-4B91-A0A3-CAA683552733}"/>
                  </a:ext>
                </a:extLst>
              </p:cNvPr>
              <p:cNvSpPr txBox="1"/>
              <p:nvPr/>
            </p:nvSpPr>
            <p:spPr>
              <a:xfrm>
                <a:off x="11270263" y="4092263"/>
                <a:ext cx="5688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621DC7A-6581-4B91-A0A3-CAA68355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263" y="4092263"/>
                <a:ext cx="56881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80F7A9A-9149-498C-A42E-19C601A67D63}"/>
              </a:ext>
            </a:extLst>
          </p:cNvPr>
          <p:cNvCxnSpPr>
            <a:cxnSpLocks/>
            <a:stCxn id="109" idx="4"/>
            <a:endCxn id="105" idx="0"/>
          </p:cNvCxnSpPr>
          <p:nvPr/>
        </p:nvCxnSpPr>
        <p:spPr>
          <a:xfrm>
            <a:off x="11554668" y="4500648"/>
            <a:ext cx="0" cy="327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E9C9A04-BFE4-4844-9D4F-BA58BC95BA88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>
            <a:off x="11554668" y="5175976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1AAD384-95D3-4B53-B272-38A398626879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1099362" y="4326516"/>
            <a:ext cx="275929" cy="1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9F1FFF-2529-45C7-B014-30958FA1F464}"/>
                  </a:ext>
                </a:extLst>
              </p:cNvPr>
              <p:cNvSpPr txBox="1"/>
              <p:nvPr/>
            </p:nvSpPr>
            <p:spPr>
              <a:xfrm>
                <a:off x="10664734" y="4128149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A9F1FFF-2529-45C7-B014-30958FA1F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734" y="4128149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7802D27-08F0-4A80-997A-AD2C4FE029CE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567160" y="4320353"/>
            <a:ext cx="275929" cy="1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BB7807-6AC0-47D0-8144-89B14E9C4B79}"/>
                  </a:ext>
                </a:extLst>
              </p:cNvPr>
              <p:cNvSpPr txBox="1"/>
              <p:nvPr/>
            </p:nvSpPr>
            <p:spPr>
              <a:xfrm>
                <a:off x="9138838" y="4121986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4BB7807-6AC0-47D0-8144-89B14E9C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838" y="4121986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D54546E-B305-42FE-BDE6-5C5806314854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1550201" y="3919370"/>
            <a:ext cx="4467" cy="23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741A37-1686-4099-AE4B-C4CF3CA9DF2B}"/>
                  </a:ext>
                </a:extLst>
              </p:cNvPr>
              <p:cNvSpPr txBox="1"/>
              <p:nvPr/>
            </p:nvSpPr>
            <p:spPr>
              <a:xfrm>
                <a:off x="11258412" y="3622643"/>
                <a:ext cx="6382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E741A37-1686-4099-AE4B-C4CF3CA9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412" y="3622643"/>
                <a:ext cx="63825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20E0AAE-90B6-4AAC-A112-86B859C9A8D0}"/>
              </a:ext>
            </a:extLst>
          </p:cNvPr>
          <p:cNvSpPr txBox="1"/>
          <p:nvPr/>
        </p:nvSpPr>
        <p:spPr>
          <a:xfrm>
            <a:off x="11631653" y="580918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F993D4E-D081-4A8A-9AA3-0ABE170D1BFF}"/>
              </a:ext>
            </a:extLst>
          </p:cNvPr>
          <p:cNvSpPr txBox="1"/>
          <p:nvPr/>
        </p:nvSpPr>
        <p:spPr>
          <a:xfrm>
            <a:off x="10113194" y="580201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N</a:t>
            </a:r>
            <a:endParaRPr lang="ko-KR" altLang="en-US" sz="12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0E17C1E-01CC-4BC3-A5C6-45CD98A852B8}"/>
              </a:ext>
            </a:extLst>
          </p:cNvPr>
          <p:cNvSpPr/>
          <p:nvPr/>
        </p:nvSpPr>
        <p:spPr>
          <a:xfrm>
            <a:off x="8484934" y="5393901"/>
            <a:ext cx="652480" cy="6797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84154FE-80DC-4FD2-866E-444C402ED4C5}"/>
              </a:ext>
            </a:extLst>
          </p:cNvPr>
          <p:cNvSpPr/>
          <p:nvPr/>
        </p:nvSpPr>
        <p:spPr>
          <a:xfrm>
            <a:off x="8630860" y="5611912"/>
            <a:ext cx="358753" cy="34826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3B0F6B0-D0E1-4C5F-AB66-CEB0CE249353}"/>
                  </a:ext>
                </a:extLst>
              </p:cNvPr>
              <p:cNvSpPr txBox="1"/>
              <p:nvPr/>
            </p:nvSpPr>
            <p:spPr>
              <a:xfrm>
                <a:off x="8602840" y="5571529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3B0F6B0-D0E1-4C5F-AB66-CEB0CE249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40" y="5571529"/>
                <a:ext cx="43473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11CCBD2-710B-46F8-8040-950F77406D3E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8810237" y="5173275"/>
            <a:ext cx="0" cy="438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D7780-DF49-4630-A919-61D3C6696BE9}"/>
                  </a:ext>
                </a:extLst>
              </p:cNvPr>
              <p:cNvSpPr txBox="1"/>
              <p:nvPr/>
            </p:nvSpPr>
            <p:spPr>
              <a:xfrm>
                <a:off x="8859837" y="5799311"/>
                <a:ext cx="3706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6D7780-DF49-4630-A919-61D3C669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37" y="5799311"/>
                <a:ext cx="37061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3152DEC-A033-45B8-B698-7B5A5967627E}"/>
                  </a:ext>
                </a:extLst>
              </p:cNvPr>
              <p:cNvSpPr txBox="1"/>
              <p:nvPr/>
            </p:nvSpPr>
            <p:spPr>
              <a:xfrm>
                <a:off x="8555623" y="4817178"/>
                <a:ext cx="5092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3152DEC-A033-45B8-B698-7B5A5967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23" y="4817178"/>
                <a:ext cx="5092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F15D090-C4CC-4872-8006-10B27D8A137E}"/>
              </a:ext>
            </a:extLst>
          </p:cNvPr>
          <p:cNvCxnSpPr>
            <a:cxnSpLocks/>
            <a:stCxn id="131" idx="6"/>
            <a:endCxn id="66" idx="2"/>
          </p:cNvCxnSpPr>
          <p:nvPr/>
        </p:nvCxnSpPr>
        <p:spPr>
          <a:xfrm>
            <a:off x="8989613" y="5786044"/>
            <a:ext cx="856768" cy="2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C0864C8-EF30-492F-8763-65A6301D5DC4}"/>
              </a:ext>
            </a:extLst>
          </p:cNvPr>
          <p:cNvSpPr txBox="1"/>
          <p:nvPr/>
        </p:nvSpPr>
        <p:spPr>
          <a:xfrm>
            <a:off x="8679053" y="274017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Indicator View</a:t>
            </a:r>
          </a:p>
          <a:p>
            <a:pPr algn="ctr"/>
            <a:r>
              <a:rPr lang="en-US" altLang="ko-KR" sz="1200" b="1" dirty="0"/>
              <a:t>Graphical Model</a:t>
            </a:r>
            <a:endParaRPr lang="ko-KR" altLang="en-US" sz="12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61B53A-12AD-4674-8A82-AA8C2E82345F}"/>
              </a:ext>
            </a:extLst>
          </p:cNvPr>
          <p:cNvSpPr txBox="1"/>
          <p:nvPr/>
        </p:nvSpPr>
        <p:spPr>
          <a:xfrm>
            <a:off x="10802098" y="2690812"/>
            <a:ext cx="1287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Alternative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Representation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For Mixture</a:t>
            </a:r>
          </a:p>
          <a:p>
            <a:r>
              <a:rPr lang="en-US" altLang="ko-KR" sz="1200" b="1" dirty="0">
                <a:solidFill>
                  <a:srgbClr val="C00000"/>
                </a:solidFill>
              </a:rPr>
              <a:t>Models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572736D-2228-4F1B-BB05-4B3ADA3844C3}"/>
              </a:ext>
            </a:extLst>
          </p:cNvPr>
          <p:cNvSpPr/>
          <p:nvPr/>
        </p:nvSpPr>
        <p:spPr>
          <a:xfrm>
            <a:off x="8332630" y="2663961"/>
            <a:ext cx="2136599" cy="356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87042A0-72FB-47BC-A3D1-2184D544964A}"/>
              </a:ext>
            </a:extLst>
          </p:cNvPr>
          <p:cNvSpPr/>
          <p:nvPr/>
        </p:nvSpPr>
        <p:spPr>
          <a:xfrm>
            <a:off x="10648605" y="2663961"/>
            <a:ext cx="1465275" cy="356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D99EDA4-EE93-48E7-A1F7-BE0D2D016DF8}"/>
              </a:ext>
            </a:extLst>
          </p:cNvPr>
          <p:cNvSpPr txBox="1"/>
          <p:nvPr/>
        </p:nvSpPr>
        <p:spPr>
          <a:xfrm>
            <a:off x="8178989" y="4341688"/>
            <a:ext cx="12041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/>
              <a:t>Using bayesian </a:t>
            </a:r>
          </a:p>
          <a:p>
            <a:pPr algn="ctr"/>
            <a:r>
              <a:rPr lang="en-US" altLang="ko-KR" sz="1050" b="1" dirty="0"/>
              <a:t>treatment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8740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427139" y="96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참고사항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B4D515-AD4F-48CD-8AFE-0FEAADEADF28}"/>
              </a:ext>
            </a:extLst>
          </p:cNvPr>
          <p:cNvSpPr txBox="1"/>
          <p:nvPr/>
        </p:nvSpPr>
        <p:spPr>
          <a:xfrm>
            <a:off x="427139" y="1224227"/>
            <a:ext cx="1133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해당 자료는 </a:t>
            </a:r>
            <a:r>
              <a:rPr lang="en-US" altLang="ko-KR" dirty="0"/>
              <a:t>KAIST </a:t>
            </a:r>
            <a:r>
              <a:rPr lang="ko-KR" altLang="en-US" dirty="0" err="1"/>
              <a:t>문일철</a:t>
            </a:r>
            <a:r>
              <a:rPr lang="ko-KR" altLang="en-US" dirty="0"/>
              <a:t> 교수님의 </a:t>
            </a:r>
            <a:r>
              <a:rPr lang="en-US" altLang="ko-KR" dirty="0"/>
              <a:t>“</a:t>
            </a:r>
            <a:r>
              <a:rPr lang="ko-KR" altLang="en-US" dirty="0"/>
              <a:t>인공지능 및 기계학습 심화</a:t>
            </a:r>
            <a:r>
              <a:rPr lang="en-US" altLang="ko-KR" dirty="0"/>
              <a:t>“ </a:t>
            </a:r>
            <a:r>
              <a:rPr lang="ko-KR" altLang="en-US" dirty="0"/>
              <a:t>강의 자료 및 </a:t>
            </a:r>
            <a:r>
              <a:rPr lang="en-US" altLang="ko-KR" dirty="0"/>
              <a:t>PRML </a:t>
            </a:r>
            <a:r>
              <a:rPr lang="ko-KR" altLang="en-US" dirty="0"/>
              <a:t>자료를 토대로 다음의  자료들의 내용을 합쳐서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  <a:latin typeface="Noto Sans K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인공지능 및 기계학습 심화</a:t>
            </a:r>
            <a:endParaRPr lang="en-US" altLang="ko-KR" dirty="0">
              <a:solidFill>
                <a:srgbClr val="0070C0"/>
              </a:solidFill>
              <a:latin typeface="Noto Sans KR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Noto Sans K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PRML</a:t>
            </a:r>
            <a:endParaRPr lang="en-US" altLang="ko-KR" dirty="0">
              <a:solidFill>
                <a:srgbClr val="0070C0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Noto Sans KR"/>
                <a:hlinkClick r:id="rId4"/>
              </a:rPr>
              <a:t>Dirichlet Processes</a:t>
            </a:r>
            <a:r>
              <a:rPr lang="en-US" altLang="ko-KR" dirty="0">
                <a:solidFill>
                  <a:srgbClr val="0070C0"/>
                </a:solidFill>
                <a:latin typeface="Noto Sans KR"/>
              </a:rPr>
              <a:t> (code </a:t>
            </a:r>
            <a:r>
              <a:rPr lang="ko-KR" altLang="en-US" dirty="0">
                <a:solidFill>
                  <a:srgbClr val="0070C0"/>
                </a:solidFill>
                <a:latin typeface="Noto Sans KR"/>
              </a:rPr>
              <a:t>구현</a:t>
            </a:r>
            <a:r>
              <a:rPr lang="en-US" altLang="ko-KR" dirty="0">
                <a:solidFill>
                  <a:srgbClr val="0070C0"/>
                </a:solidFill>
                <a:latin typeface="Noto Sans KR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70C0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  <a:latin typeface="Noto Sans KR"/>
                <a:hlinkClick r:id="rId5"/>
              </a:rPr>
              <a:t>Shahriari, B., </a:t>
            </a:r>
            <a:r>
              <a:rPr lang="en-US" altLang="ko-KR" dirty="0" err="1">
                <a:solidFill>
                  <a:srgbClr val="0070C0"/>
                </a:solidFill>
                <a:latin typeface="Noto Sans KR"/>
                <a:hlinkClick r:id="rId5"/>
              </a:rPr>
              <a:t>Swersky</a:t>
            </a:r>
            <a:r>
              <a:rPr lang="en-US" altLang="ko-KR" dirty="0">
                <a:solidFill>
                  <a:srgbClr val="0070C0"/>
                </a:solidFill>
                <a:latin typeface="Noto Sans KR"/>
                <a:hlinkClick r:id="rId5"/>
              </a:rPr>
              <a:t>, K., Wang, Z., Adams, R. P. &amp; de Freitas, N. Taking the human out of the loop: a review of Bayesian optimization. Proc. IEEE 104, 148–175 (2016)</a:t>
            </a:r>
            <a:endParaRPr lang="en-US" altLang="ko-KR" dirty="0">
              <a:solidFill>
                <a:srgbClr val="0070C0"/>
              </a:solidFill>
              <a:latin typeface="Noto Sans KR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AAE224-8B15-4693-9078-CB2E3A8C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2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>
            <a:extLst>
              <a:ext uri="{FF2B5EF4-FFF2-40B4-BE49-F238E27FC236}">
                <a16:creationId xmlns:a16="http://schemas.microsoft.com/office/drawing/2014/main" id="{49DE8DB2-3905-4E4E-B82C-87E1DE95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5" y="2085366"/>
            <a:ext cx="4191483" cy="1880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744709"/>
                <a:ext cx="11482922" cy="5026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1600" dirty="0"/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  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744709"/>
                <a:ext cx="11482922" cy="5026632"/>
              </a:xfrm>
              <a:prstGeom prst="rect">
                <a:avLst/>
              </a:prstGeom>
              <a:blipFill>
                <a:blip r:embed="rId3"/>
                <a:stretch>
                  <a:fillRect l="-212" t="-364" b="-5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6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/>
              <a:t>Detour : Gaussian Mixture Model (GMM)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486C6-502F-405F-8A40-E4110C3CB1F6}"/>
              </a:ext>
            </a:extLst>
          </p:cNvPr>
          <p:cNvSpPr/>
          <p:nvPr/>
        </p:nvSpPr>
        <p:spPr>
          <a:xfrm>
            <a:off x="10108181" y="3368928"/>
            <a:ext cx="1286467" cy="244044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8E0E03-066A-419D-A819-9FDB0B549ADA}"/>
              </a:ext>
            </a:extLst>
          </p:cNvPr>
          <p:cNvSpPr/>
          <p:nvPr/>
        </p:nvSpPr>
        <p:spPr>
          <a:xfrm>
            <a:off x="10442411" y="4886512"/>
            <a:ext cx="618008" cy="5945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E9A30F-5FCB-4ACA-8A6C-6D14D98A89EF}"/>
              </a:ext>
            </a:extLst>
          </p:cNvPr>
          <p:cNvSpPr/>
          <p:nvPr/>
        </p:nvSpPr>
        <p:spPr>
          <a:xfrm>
            <a:off x="10442411" y="3716872"/>
            <a:ext cx="618008" cy="5945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E58BA96-FCC8-4590-A5C1-7C7C8A3AB8EC}"/>
              </a:ext>
            </a:extLst>
          </p:cNvPr>
          <p:cNvSpPr/>
          <p:nvPr/>
        </p:nvSpPr>
        <p:spPr>
          <a:xfrm>
            <a:off x="9180693" y="4886512"/>
            <a:ext cx="618008" cy="59451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1785B3-D4A0-4010-998E-292C86F3C693}"/>
              </a:ext>
            </a:extLst>
          </p:cNvPr>
          <p:cNvSpPr/>
          <p:nvPr/>
        </p:nvSpPr>
        <p:spPr>
          <a:xfrm>
            <a:off x="9180693" y="4063345"/>
            <a:ext cx="618008" cy="59451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FFC0B01-93DD-4BC9-9668-B939EAA8B47A}"/>
              </a:ext>
            </a:extLst>
          </p:cNvPr>
          <p:cNvSpPr/>
          <p:nvPr/>
        </p:nvSpPr>
        <p:spPr>
          <a:xfrm>
            <a:off x="10442410" y="2537541"/>
            <a:ext cx="618008" cy="59451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F2755-AE5A-4087-9F6C-C1BD3390B4A6}"/>
                  </a:ext>
                </a:extLst>
              </p:cNvPr>
              <p:cNvSpPr txBox="1"/>
              <p:nvPr/>
            </p:nvSpPr>
            <p:spPr>
              <a:xfrm>
                <a:off x="10523627" y="4947758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F2755-AE5A-4087-9F6C-C1BD3390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627" y="4947758"/>
                <a:ext cx="45557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31B034-E4C2-4460-AB9B-2A629F648FF5}"/>
                  </a:ext>
                </a:extLst>
              </p:cNvPr>
              <p:cNvSpPr txBox="1"/>
              <p:nvPr/>
            </p:nvSpPr>
            <p:spPr>
              <a:xfrm>
                <a:off x="10523627" y="3755346"/>
                <a:ext cx="455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31B034-E4C2-4460-AB9B-2A629F64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627" y="3755346"/>
                <a:ext cx="45557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C7E80C-D9F3-4DCA-B795-03128DE46D75}"/>
                  </a:ext>
                </a:extLst>
              </p:cNvPr>
              <p:cNvSpPr txBox="1"/>
              <p:nvPr/>
            </p:nvSpPr>
            <p:spPr>
              <a:xfrm>
                <a:off x="10585309" y="2576135"/>
                <a:ext cx="3322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C7E80C-D9F3-4DCA-B795-03128DE4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309" y="2576135"/>
                <a:ext cx="332210" cy="461665"/>
              </a:xfrm>
              <a:prstGeom prst="rect">
                <a:avLst/>
              </a:prstGeom>
              <a:blipFill>
                <a:blip r:embed="rId6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C874C4-D1AD-4885-8483-F7CADCDF86A7}"/>
                  </a:ext>
                </a:extLst>
              </p:cNvPr>
              <p:cNvSpPr txBox="1"/>
              <p:nvPr/>
            </p:nvSpPr>
            <p:spPr>
              <a:xfrm>
                <a:off x="9304171" y="4093810"/>
                <a:ext cx="325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C874C4-D1AD-4885-8483-F7CADCDF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71" y="4093810"/>
                <a:ext cx="325632" cy="461665"/>
              </a:xfrm>
              <a:prstGeom prst="rect">
                <a:avLst/>
              </a:prstGeom>
              <a:blipFill>
                <a:blip r:embed="rId7"/>
                <a:stretch>
                  <a:fillRect l="-5556" r="-2037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771232-ADBB-43DE-A7C0-442CEA6C86E2}"/>
                  </a:ext>
                </a:extLst>
              </p:cNvPr>
              <p:cNvSpPr txBox="1"/>
              <p:nvPr/>
            </p:nvSpPr>
            <p:spPr>
              <a:xfrm>
                <a:off x="9270964" y="4963058"/>
                <a:ext cx="437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smtClean="0"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771232-ADBB-43DE-A7C0-442CEA6C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64" y="4963058"/>
                <a:ext cx="4374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5BB2C96-87E6-48E8-8C86-8C76C4A30C9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9798701" y="5178590"/>
            <a:ext cx="643708" cy="5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D8E1CCF-69F2-49B0-814B-196BD68A8F36}"/>
              </a:ext>
            </a:extLst>
          </p:cNvPr>
          <p:cNvCxnSpPr>
            <a:cxnSpLocks/>
            <a:stCxn id="23" idx="6"/>
            <a:endCxn id="16" idx="1"/>
          </p:cNvCxnSpPr>
          <p:nvPr/>
        </p:nvCxnSpPr>
        <p:spPr>
          <a:xfrm>
            <a:off x="9798701" y="4360601"/>
            <a:ext cx="734215" cy="612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C11DB3B-4EAF-47AA-B82C-CD59643214B0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10751414" y="3132052"/>
            <a:ext cx="0" cy="62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ACA692-0FC7-4A5C-BAFC-25F63834DB18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>
            <a:off x="10751415" y="4311383"/>
            <a:ext cx="0" cy="575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EAE83F-6F5E-4C84-8D41-A08DAB69B4D9}"/>
              </a:ext>
            </a:extLst>
          </p:cNvPr>
          <p:cNvSpPr txBox="1"/>
          <p:nvPr/>
        </p:nvSpPr>
        <p:spPr>
          <a:xfrm>
            <a:off x="6953387" y="257451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3A8E7C-115A-4353-B89F-468A2E09EC10}"/>
              </a:ext>
            </a:extLst>
          </p:cNvPr>
          <p:cNvSpPr txBox="1"/>
          <p:nvPr/>
        </p:nvSpPr>
        <p:spPr>
          <a:xfrm>
            <a:off x="11000887" y="544004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77E4C-617A-447F-BF56-A940E685E4AD}"/>
                  </a:ext>
                </a:extLst>
              </p:cNvPr>
              <p:cNvSpPr txBox="1"/>
              <p:nvPr/>
            </p:nvSpPr>
            <p:spPr>
              <a:xfrm>
                <a:off x="10822066" y="3132824"/>
                <a:ext cx="127791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rgbClr val="C00000"/>
                    </a:solidFill>
                  </a:rPr>
                  <a:t>model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의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size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는 </a:t>
                </a:r>
                <a:endParaRPr lang="en-US" altLang="ko-KR" sz="11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1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ko-KR" altLang="en-US" sz="1100" dirty="0">
                    <a:solidFill>
                      <a:srgbClr val="C00000"/>
                    </a:solidFill>
                  </a:rPr>
                  <a:t>에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dependent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함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077E4C-617A-447F-BF56-A940E685E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066" y="3132824"/>
                <a:ext cx="1277914" cy="430887"/>
              </a:xfrm>
              <a:prstGeom prst="rect">
                <a:avLst/>
              </a:prstGeom>
              <a:blipFill>
                <a:blip r:embed="rId9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C05AE31-6F4B-422A-8818-A9FC4164C559}"/>
              </a:ext>
            </a:extLst>
          </p:cNvPr>
          <p:cNvSpPr txBox="1"/>
          <p:nvPr/>
        </p:nvSpPr>
        <p:spPr>
          <a:xfrm>
            <a:off x="9042426" y="3761536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parameter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E2026B-4DEB-47AD-9686-0D918477BA30}"/>
              </a:ext>
            </a:extLst>
          </p:cNvPr>
          <p:cNvSpPr txBox="1"/>
          <p:nvPr/>
        </p:nvSpPr>
        <p:spPr>
          <a:xfrm>
            <a:off x="10298476" y="2244443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parameter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1DB02EF-804C-4E6E-A35F-9A5CE880AF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8077" y="4125736"/>
            <a:ext cx="6026143" cy="196806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3BE0FBD-DE89-4CED-B5D0-69701BF3ACF2}"/>
              </a:ext>
            </a:extLst>
          </p:cNvPr>
          <p:cNvSpPr txBox="1"/>
          <p:nvPr/>
        </p:nvSpPr>
        <p:spPr>
          <a:xfrm>
            <a:off x="4487169" y="3427279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good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03A15D-5258-414E-8090-7C8CD96E421A}"/>
              </a:ext>
            </a:extLst>
          </p:cNvPr>
          <p:cNvSpPr txBox="1"/>
          <p:nvPr/>
        </p:nvSpPr>
        <p:spPr>
          <a:xfrm>
            <a:off x="2494121" y="3448197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bad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C4EEC8-1FC8-4845-84FF-FB52955C612E}"/>
              </a:ext>
            </a:extLst>
          </p:cNvPr>
          <p:cNvSpPr txBox="1"/>
          <p:nvPr/>
        </p:nvSpPr>
        <p:spPr>
          <a:xfrm>
            <a:off x="1291651" y="3892665"/>
            <a:ext cx="16321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single Gaussian distribution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28DA4C-165D-44F8-8D7F-A3AD8B393598}"/>
              </a:ext>
            </a:extLst>
          </p:cNvPr>
          <p:cNvSpPr txBox="1"/>
          <p:nvPr/>
        </p:nvSpPr>
        <p:spPr>
          <a:xfrm>
            <a:off x="3045556" y="3892665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 linear combination of two Gaussians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378788-8551-4A59-BA56-49FB7B316723}"/>
              </a:ext>
            </a:extLst>
          </p:cNvPr>
          <p:cNvSpPr txBox="1"/>
          <p:nvPr/>
        </p:nvSpPr>
        <p:spPr>
          <a:xfrm>
            <a:off x="10636613" y="5848504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</a:rPr>
              <a:t>Entire data set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6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744709"/>
                <a:ext cx="11482922" cy="4761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Let’s assume that the data points are drawn from a mixture distribution of multiple multivariate Gaussian distributions</a:t>
                </a:r>
              </a:p>
              <a:p>
                <a:pPr lvl="1"/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n-US" altLang="ko-KR" sz="16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1" i="1" smtClean="0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1600" dirty="0"/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  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sz="1600" dirty="0"/>
                  <a:t> </a:t>
                </a:r>
                <a:endParaRPr lang="ko-KR" altLang="en-US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How to model such mixture?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Mixing coefficient, or Selection variable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:r>
                  <a:rPr lang="en-US" altLang="ko-KR" sz="1600" dirty="0"/>
                  <a:t>The selection is stochastic which follows the multinomial distribution</a:t>
                </a: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Sup>
                      <m:sSubSup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Mixture component</a:t>
                </a:r>
              </a:p>
              <a:p>
                <a:pPr marL="1657350" lvl="3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This is the marginalized probability. How about conditional? (Bayesian theory)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altLang="ko-KR" sz="1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744709"/>
                <a:ext cx="11482922" cy="4761816"/>
              </a:xfrm>
              <a:prstGeom prst="rect">
                <a:avLst/>
              </a:prstGeom>
              <a:blipFill>
                <a:blip r:embed="rId2"/>
                <a:stretch>
                  <a:fillRect l="-212" t="-384" b="-8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6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/>
              <a:t>Detour : Gaussian Mixture Model (GMM)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AE83F-6F5E-4C84-8D41-A08DAB69B4D9}"/>
              </a:ext>
            </a:extLst>
          </p:cNvPr>
          <p:cNvSpPr txBox="1"/>
          <p:nvPr/>
        </p:nvSpPr>
        <p:spPr>
          <a:xfrm>
            <a:off x="6953387" y="257451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8FE6BF-ABE6-403D-A90D-E0B996F53283}"/>
              </a:ext>
            </a:extLst>
          </p:cNvPr>
          <p:cNvSpPr/>
          <p:nvPr/>
        </p:nvSpPr>
        <p:spPr>
          <a:xfrm>
            <a:off x="6660564" y="2275571"/>
            <a:ext cx="259080" cy="2609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86CE93-15F2-4051-A1A4-56F93B283CB8}"/>
              </a:ext>
            </a:extLst>
          </p:cNvPr>
          <p:cNvSpPr/>
          <p:nvPr/>
        </p:nvSpPr>
        <p:spPr>
          <a:xfrm>
            <a:off x="4161204" y="2275571"/>
            <a:ext cx="259080" cy="2609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C3DC85-C4A6-443D-8226-529EE7033C9D}"/>
                  </a:ext>
                </a:extLst>
              </p:cNvPr>
              <p:cNvSpPr txBox="1"/>
              <p:nvPr/>
            </p:nvSpPr>
            <p:spPr>
              <a:xfrm>
                <a:off x="3630146" y="2529927"/>
                <a:ext cx="4138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00000"/>
                    </a:solidFill>
                  </a:rPr>
                  <a:t>mixing coefficient :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100" dirty="0">
                    <a:solidFill>
                      <a:srgbClr val="C00000"/>
                    </a:solidFill>
                  </a:rPr>
                  <a:t>번째 성분을 뽑을 사전 확률로 볼 수 있음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C3DC85-C4A6-443D-8226-529EE703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146" y="2529927"/>
                <a:ext cx="4138569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586C00-DE09-4370-8716-E440CDAFA39F}"/>
                  </a:ext>
                </a:extLst>
              </p:cNvPr>
              <p:cNvSpPr txBox="1"/>
              <p:nvPr/>
            </p:nvSpPr>
            <p:spPr>
              <a:xfrm>
                <a:off x="3501839" y="1972100"/>
                <a:ext cx="3344829" cy="264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1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ko-KR" sz="1100" dirty="0" smtClean="0">
                        <a:solidFill>
                          <a:srgbClr val="0070C0"/>
                        </a:solidFill>
                      </a:rPr>
                      <m:t>ixture</m:t>
                    </m:r>
                    <m:r>
                      <m:rPr>
                        <m:nor/>
                      </m:rPr>
                      <a:rPr lang="en-US" altLang="ko-KR" sz="1100" dirty="0" smtClean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z="1100" dirty="0" smtClean="0">
                        <a:solidFill>
                          <a:srgbClr val="0070C0"/>
                        </a:solidFill>
                      </a:rPr>
                      <m:t>component</m:t>
                    </m:r>
                    <m:r>
                      <a:rPr lang="en-US" altLang="ko-KR" sz="11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1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100" dirty="0">
                    <a:solidFill>
                      <a:srgbClr val="0070C0"/>
                    </a:solidFill>
                  </a:rPr>
                  <a:t>가 주어졌을 때의 </a:t>
                </a:r>
                <a14:m>
                  <m:oMath xmlns:m="http://schemas.openxmlformats.org/officeDocument/2006/math">
                    <m:r>
                      <a:rPr lang="en-US" altLang="ko-KR" sz="11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ko-KR" altLang="en-US" sz="1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100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1100" dirty="0">
                    <a:solidFill>
                      <a:srgbClr val="0070C0"/>
                    </a:solidFill>
                  </a:rPr>
                  <a:t>확률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586C00-DE09-4370-8716-E440CDAFA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839" y="1972100"/>
                <a:ext cx="3344829" cy="264816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1641ED-9841-4FC7-80E3-F7163F08F815}"/>
              </a:ext>
            </a:extLst>
          </p:cNvPr>
          <p:cNvSpPr/>
          <p:nvPr/>
        </p:nvSpPr>
        <p:spPr>
          <a:xfrm>
            <a:off x="2416186" y="2285350"/>
            <a:ext cx="479413" cy="26092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941E47-B46D-4068-B8CC-CCDA069C94F3}"/>
              </a:ext>
            </a:extLst>
          </p:cNvPr>
          <p:cNvSpPr/>
          <p:nvPr/>
        </p:nvSpPr>
        <p:spPr>
          <a:xfrm>
            <a:off x="2895599" y="2275571"/>
            <a:ext cx="601631" cy="260929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F95DFF-9860-413E-AF7B-CA1D2815DFEB}"/>
              </a:ext>
            </a:extLst>
          </p:cNvPr>
          <p:cNvSpPr/>
          <p:nvPr/>
        </p:nvSpPr>
        <p:spPr>
          <a:xfrm>
            <a:off x="4420284" y="2275571"/>
            <a:ext cx="1041789" cy="260929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76FB48-1737-4947-9335-470FBE11239E}"/>
              </a:ext>
            </a:extLst>
          </p:cNvPr>
          <p:cNvSpPr txBox="1"/>
          <p:nvPr/>
        </p:nvSpPr>
        <p:spPr>
          <a:xfrm>
            <a:off x="1236776" y="6380610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Responsibilities : </a:t>
            </a:r>
            <a:r>
              <a:rPr lang="ko-KR" altLang="en-US" sz="1100" dirty="0" err="1">
                <a:solidFill>
                  <a:srgbClr val="C00000"/>
                </a:solidFill>
              </a:rPr>
              <a:t>책임값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D65200-AE62-417A-89F5-53940603C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04" y="5810128"/>
            <a:ext cx="4267510" cy="87269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467BAE-C79C-4C5E-AE85-08135163440C}"/>
              </a:ext>
            </a:extLst>
          </p:cNvPr>
          <p:cNvSpPr/>
          <p:nvPr/>
        </p:nvSpPr>
        <p:spPr>
          <a:xfrm>
            <a:off x="1645656" y="4742144"/>
            <a:ext cx="1984490" cy="260929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CED9E4-A561-454F-9156-7CC75FBCA9E6}"/>
              </a:ext>
            </a:extLst>
          </p:cNvPr>
          <p:cNvSpPr/>
          <p:nvPr/>
        </p:nvSpPr>
        <p:spPr>
          <a:xfrm>
            <a:off x="1645656" y="3254269"/>
            <a:ext cx="1851574" cy="25458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04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8CF3CD-3C21-46A8-8B5E-0D42B1B411C6}"/>
              </a:ext>
            </a:extLst>
          </p:cNvPr>
          <p:cNvSpPr/>
          <p:nvPr/>
        </p:nvSpPr>
        <p:spPr>
          <a:xfrm rot="16200000">
            <a:off x="8085730" y="783536"/>
            <a:ext cx="1286467" cy="29966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2DFEE6-B76D-4D87-8372-43EB33B6F7B4}"/>
              </a:ext>
            </a:extLst>
          </p:cNvPr>
          <p:cNvSpPr/>
          <p:nvPr/>
        </p:nvSpPr>
        <p:spPr>
          <a:xfrm rot="16200000">
            <a:off x="8786511" y="1480804"/>
            <a:ext cx="840055" cy="15843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BA94D3-3AD7-4CF8-A35B-86362870EB0C}"/>
              </a:ext>
            </a:extLst>
          </p:cNvPr>
          <p:cNvSpPr/>
          <p:nvPr/>
        </p:nvSpPr>
        <p:spPr>
          <a:xfrm>
            <a:off x="8517848" y="1994114"/>
            <a:ext cx="618008" cy="5945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A4C36B-CEEC-4F49-B264-31C187257AD2}"/>
                  </a:ext>
                </a:extLst>
              </p:cNvPr>
              <p:cNvSpPr txBox="1"/>
              <p:nvPr/>
            </p:nvSpPr>
            <p:spPr>
              <a:xfrm>
                <a:off x="8599064" y="2032588"/>
                <a:ext cx="4555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A4C36B-CEEC-4F49-B264-31C187257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064" y="2032588"/>
                <a:ext cx="4555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D025E43-F8B0-4473-9356-06CE2555D504}"/>
              </a:ext>
            </a:extLst>
          </p:cNvPr>
          <p:cNvCxnSpPr>
            <a:cxnSpLocks/>
            <a:stCxn id="45" idx="6"/>
            <a:endCxn id="21" idx="2"/>
          </p:cNvCxnSpPr>
          <p:nvPr/>
        </p:nvCxnSpPr>
        <p:spPr>
          <a:xfrm flipV="1">
            <a:off x="8088234" y="2291370"/>
            <a:ext cx="429614" cy="7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9DEAD93-20CD-425A-B7BC-A297ABD553E2}"/>
              </a:ext>
            </a:extLst>
          </p:cNvPr>
          <p:cNvSpPr/>
          <p:nvPr/>
        </p:nvSpPr>
        <p:spPr>
          <a:xfrm>
            <a:off x="7470226" y="2001734"/>
            <a:ext cx="618008" cy="5945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7EA1A1-DD81-4C62-8F03-C757D820A09C}"/>
                  </a:ext>
                </a:extLst>
              </p:cNvPr>
              <p:cNvSpPr txBox="1"/>
              <p:nvPr/>
            </p:nvSpPr>
            <p:spPr>
              <a:xfrm>
                <a:off x="7560497" y="2078280"/>
                <a:ext cx="437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7EA1A1-DD81-4C62-8F03-C757D820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497" y="2078280"/>
                <a:ext cx="4374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2136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Generative Process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Dir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1, .., 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Multi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1, .., 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endParaRPr lang="en-US" altLang="ko-KR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Dirichlet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Dir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dirty="0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2136354"/>
              </a:xfrm>
              <a:prstGeom prst="rect">
                <a:avLst/>
              </a:prstGeom>
              <a:blipFill>
                <a:blip r:embed="rId4"/>
                <a:stretch>
                  <a:fillRect l="-212" t="-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5261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/>
              <a:t>Detour : </a:t>
            </a:r>
            <a:r>
              <a:rPr lang="en-US" altLang="ko-KR" b="1" dirty="0"/>
              <a:t>Dirichlet Distribution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8D6D-6533-4E78-8747-C5996EA2719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54C709-E1F3-4F26-B995-79429040A85F}"/>
              </a:ext>
            </a:extLst>
          </p:cNvPr>
          <p:cNvSpPr/>
          <p:nvPr/>
        </p:nvSpPr>
        <p:spPr>
          <a:xfrm>
            <a:off x="9310064" y="1988879"/>
            <a:ext cx="618008" cy="59451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5A9E4D-DC09-4BA4-8650-B817206884CE}"/>
              </a:ext>
            </a:extLst>
          </p:cNvPr>
          <p:cNvSpPr/>
          <p:nvPr/>
        </p:nvSpPr>
        <p:spPr>
          <a:xfrm>
            <a:off x="10481508" y="1994114"/>
            <a:ext cx="618008" cy="59451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4266C5-C9E0-44B4-AB5F-A5792E2252AF}"/>
              </a:ext>
            </a:extLst>
          </p:cNvPr>
          <p:cNvSpPr/>
          <p:nvPr/>
        </p:nvSpPr>
        <p:spPr>
          <a:xfrm>
            <a:off x="6367795" y="2001734"/>
            <a:ext cx="618008" cy="594511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EDD81-CABC-40CD-A342-56CC815503B2}"/>
                  </a:ext>
                </a:extLst>
              </p:cNvPr>
              <p:cNvSpPr txBox="1"/>
              <p:nvPr/>
            </p:nvSpPr>
            <p:spPr>
              <a:xfrm>
                <a:off x="9391280" y="2050125"/>
                <a:ext cx="5421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AEDD81-CABC-40CD-A342-56CC81550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280" y="2050125"/>
                <a:ext cx="5421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9EA66D-64F8-4FB3-B57B-49F2F39DD85F}"/>
                  </a:ext>
                </a:extLst>
              </p:cNvPr>
              <p:cNvSpPr txBox="1"/>
              <p:nvPr/>
            </p:nvSpPr>
            <p:spPr>
              <a:xfrm>
                <a:off x="6491273" y="2032199"/>
                <a:ext cx="325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9EA66D-64F8-4FB3-B57B-49F2F39D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273" y="2032199"/>
                <a:ext cx="325632" cy="461665"/>
              </a:xfrm>
              <a:prstGeom prst="rect">
                <a:avLst/>
              </a:prstGeom>
              <a:blipFill>
                <a:blip r:embed="rId6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F13A8D-A5C5-457F-9C84-B0792C0D5A0B}"/>
                  </a:ext>
                </a:extLst>
              </p:cNvPr>
              <p:cNvSpPr txBox="1"/>
              <p:nvPr/>
            </p:nvSpPr>
            <p:spPr>
              <a:xfrm>
                <a:off x="10571779" y="2070660"/>
                <a:ext cx="4374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 dirty="0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F13A8D-A5C5-457F-9C84-B0792C0D5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779" y="2070660"/>
                <a:ext cx="437465" cy="461665"/>
              </a:xfrm>
              <a:prstGeom prst="rect">
                <a:avLst/>
              </a:prstGeom>
              <a:blipFill>
                <a:blip r:embed="rId7"/>
                <a:stretch>
                  <a:fillRect l="-5556" r="-6944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9A8464A-6B38-48FF-A99E-289A9E5E0AA5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>
          <a:xfrm flipH="1" flipV="1">
            <a:off x="9928072" y="2286135"/>
            <a:ext cx="553436" cy="5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18C2CCA-C7DB-4F0D-B701-4139513724CF}"/>
              </a:ext>
            </a:extLst>
          </p:cNvPr>
          <p:cNvCxnSpPr>
            <a:cxnSpLocks/>
            <a:stCxn id="23" idx="6"/>
            <a:endCxn id="45" idx="2"/>
          </p:cNvCxnSpPr>
          <p:nvPr/>
        </p:nvCxnSpPr>
        <p:spPr>
          <a:xfrm>
            <a:off x="6985803" y="2298990"/>
            <a:ext cx="4844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77CA03-CF35-4342-B13F-AFD9FB54135B}"/>
              </a:ext>
            </a:extLst>
          </p:cNvPr>
          <p:cNvSpPr txBox="1"/>
          <p:nvPr/>
        </p:nvSpPr>
        <p:spPr>
          <a:xfrm>
            <a:off x="9726900" y="241157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950A12-71E0-42CC-B2D9-9F888853467D}"/>
              </a:ext>
            </a:extLst>
          </p:cNvPr>
          <p:cNvSpPr txBox="1"/>
          <p:nvPr/>
        </p:nvSpPr>
        <p:spPr>
          <a:xfrm>
            <a:off x="6234707" y="1691798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parameter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3CA819-2987-4867-A9D5-B75AFAD76F2F}"/>
              </a:ext>
            </a:extLst>
          </p:cNvPr>
          <p:cNvSpPr txBox="1"/>
          <p:nvPr/>
        </p:nvSpPr>
        <p:spPr>
          <a:xfrm>
            <a:off x="10319264" y="1691798"/>
            <a:ext cx="894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parameter</a:t>
            </a:r>
            <a:endParaRPr lang="ko-KR" altLang="en-US" sz="12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BB6DB7C-1BF1-4678-B0B0-50D931CF1D97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56052" y="2280957"/>
            <a:ext cx="154012" cy="5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C6B949-A65E-44D9-A2E1-5DE7771B711E}"/>
              </a:ext>
            </a:extLst>
          </p:cNvPr>
          <p:cNvSpPr txBox="1"/>
          <p:nvPr/>
        </p:nvSpPr>
        <p:spPr>
          <a:xfrm>
            <a:off x="9905212" y="262438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/>
              <p:nvPr/>
            </p:nvSpPr>
            <p:spPr>
              <a:xfrm>
                <a:off x="4955511" y="3680000"/>
                <a:ext cx="3043935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i="0" dirty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6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11" y="3680000"/>
                <a:ext cx="3043935" cy="6050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31F574-D164-4B32-B1CE-504B35E1FCA9}"/>
                  </a:ext>
                </a:extLst>
              </p:cNvPr>
              <p:cNvSpPr txBox="1"/>
              <p:nvPr/>
            </p:nvSpPr>
            <p:spPr>
              <a:xfrm>
                <a:off x="7931949" y="3823123"/>
                <a:ext cx="3642831" cy="348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E31F574-D164-4B32-B1CE-504B35E1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49" y="3823123"/>
                <a:ext cx="3642831" cy="348429"/>
              </a:xfrm>
              <a:prstGeom prst="rect">
                <a:avLst/>
              </a:prstGeom>
              <a:blipFill>
                <a:blip r:embed="rId9"/>
                <a:stretch>
                  <a:fillRect l="-836" t="-101754" b="-16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그림 64">
            <a:extLst>
              <a:ext uri="{FF2B5EF4-FFF2-40B4-BE49-F238E27FC236}">
                <a16:creationId xmlns:a16="http://schemas.microsoft.com/office/drawing/2014/main" id="{76AB376E-705F-4B7B-8769-44BA834DD1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76" y="4359683"/>
            <a:ext cx="5159683" cy="15252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52DF2CBA-689D-4596-AB69-9B9BB60642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4252" y="4421833"/>
            <a:ext cx="5701545" cy="21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3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4139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Multinomial distribution</a:t>
                </a:r>
              </a:p>
              <a:p>
                <a:pPr lvl="1"/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independently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and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identically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distributed</m:t>
                    </m:r>
                    <m:r>
                      <m:rPr>
                        <m:nor/>
                      </m:rPr>
                      <a:rPr lang="en-US" altLang="ko-KR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instances</m:t>
                    </m:r>
                    <m:r>
                      <m:rPr>
                        <m:nor/>
                      </m:rPr>
                      <a:rPr lang="en-US" altLang="ko-KR" sz="1600"/>
                      <m:t>, </m:t>
                    </m:r>
                    <m:r>
                      <m:rPr>
                        <m:nor/>
                      </m:rPr>
                      <a:rPr lang="ko-KR" altLang="en-US" sz="1600"/>
                      <m:t>𝑁</m:t>
                    </m:r>
                    <m:r>
                      <m:rPr>
                        <m:nor/>
                      </m:rPr>
                      <a:rPr lang="ko-KR" altLang="en-US" sz="1600"/>
                      <m:t> </m:t>
                    </m:r>
                    <m:r>
                      <m:rPr>
                        <m:nor/>
                      </m:rPr>
                      <a:rPr lang="en-US" altLang="ko-KR" sz="1600"/>
                      <m:t>=</m:t>
                    </m:r>
                    <m:r>
                      <m:rPr>
                        <m:nor/>
                      </m:rPr>
                      <a:rPr lang="en-US" altLang="ko-KR" sz="1600" b="0" i="0" smtClean="0"/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is the number of occurrences of the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600" dirty="0"/>
                  <a:t> choice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smtClean="0">
                        <a:latin typeface="Cambria Math" panose="02040503050406030204" pitchFamily="18" charset="0"/>
                      </a:rPr>
                      <m:t>Multi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eqArr>
                      </m:e>
                    </m:d>
                    <m:nary>
                      <m:naryPr>
                        <m:chr m:val="∏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Dirichlet Distribution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ir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b="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dirty="0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Bayesian Posterior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6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6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nary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n-US" altLang="ko-K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dirty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4139338"/>
              </a:xfrm>
              <a:prstGeom prst="rect">
                <a:avLst/>
              </a:prstGeom>
              <a:blipFill>
                <a:blip r:embed="rId2"/>
                <a:stretch>
                  <a:fillRect l="-212" t="-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7132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b="1" dirty="0"/>
              <a:t>Detour : </a:t>
            </a:r>
            <a:r>
              <a:rPr lang="en-US" altLang="ko-KR" b="1" dirty="0"/>
              <a:t>Multinomial-Dirichlet Conjugate Relation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/>
              <p:nvPr/>
            </p:nvSpPr>
            <p:spPr>
              <a:xfrm>
                <a:off x="6286098" y="3670216"/>
                <a:ext cx="3043935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600" i="0" dirty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sz="16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ko-K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dirty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098" y="3670216"/>
                <a:ext cx="3043935" cy="6050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4088DA-EF82-4082-9F33-2A0A2C89F55D}"/>
              </a:ext>
            </a:extLst>
          </p:cNvPr>
          <p:cNvSpPr/>
          <p:nvPr/>
        </p:nvSpPr>
        <p:spPr>
          <a:xfrm>
            <a:off x="3810996" y="4771787"/>
            <a:ext cx="1378224" cy="4482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C6FB62-CD6D-4D10-8F4B-0B1D13F69BBE}"/>
              </a:ext>
            </a:extLst>
          </p:cNvPr>
          <p:cNvSpPr/>
          <p:nvPr/>
        </p:nvSpPr>
        <p:spPr>
          <a:xfrm>
            <a:off x="5189220" y="4764600"/>
            <a:ext cx="2049780" cy="44826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6C008D0-526A-4010-B005-97F14E944AEF}"/>
              </a:ext>
            </a:extLst>
          </p:cNvPr>
          <p:cNvSpPr/>
          <p:nvPr/>
        </p:nvSpPr>
        <p:spPr>
          <a:xfrm>
            <a:off x="2317476" y="4771787"/>
            <a:ext cx="631464" cy="4482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02B70C-A12E-4D85-B617-2F526959204B}"/>
              </a:ext>
            </a:extLst>
          </p:cNvPr>
          <p:cNvSpPr/>
          <p:nvPr/>
        </p:nvSpPr>
        <p:spPr>
          <a:xfrm>
            <a:off x="2949936" y="4764599"/>
            <a:ext cx="631464" cy="44826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5B60D6-9FE9-4D3F-BCA5-186D92B20915}"/>
              </a:ext>
            </a:extLst>
          </p:cNvPr>
          <p:cNvSpPr/>
          <p:nvPr/>
        </p:nvSpPr>
        <p:spPr>
          <a:xfrm>
            <a:off x="6477996" y="2689391"/>
            <a:ext cx="1484904" cy="4482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C043BE-684A-4368-A650-EB5B970B5411}"/>
              </a:ext>
            </a:extLst>
          </p:cNvPr>
          <p:cNvSpPr/>
          <p:nvPr/>
        </p:nvSpPr>
        <p:spPr>
          <a:xfrm>
            <a:off x="6694668" y="3695790"/>
            <a:ext cx="2403612" cy="57946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E61389-2D8C-4FF9-B376-F3032E9AE5AE}"/>
              </a:ext>
            </a:extLst>
          </p:cNvPr>
          <p:cNvSpPr txBox="1"/>
          <p:nvPr/>
        </p:nvSpPr>
        <p:spPr>
          <a:xfrm>
            <a:off x="1321204" y="52054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posterior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A97C1B-DD54-4F3D-9FF0-11A75DE388B8}"/>
              </a:ext>
            </a:extLst>
          </p:cNvPr>
          <p:cNvSpPr txBox="1"/>
          <p:nvPr/>
        </p:nvSpPr>
        <p:spPr>
          <a:xfrm>
            <a:off x="3021050" y="5205463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prior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CD623E-C2ED-4694-A6E8-94E85F4C1E3A}"/>
              </a:ext>
            </a:extLst>
          </p:cNvPr>
          <p:cNvSpPr txBox="1"/>
          <p:nvPr/>
        </p:nvSpPr>
        <p:spPr>
          <a:xfrm>
            <a:off x="1940550" y="4533779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likelihood function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C92DD-8568-43DD-B7E8-6C3022D8AB7C}"/>
                  </a:ext>
                </a:extLst>
              </p:cNvPr>
              <p:cNvSpPr txBox="1"/>
              <p:nvPr/>
            </p:nvSpPr>
            <p:spPr>
              <a:xfrm>
                <a:off x="2860753" y="5302966"/>
                <a:ext cx="6187440" cy="851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d>
                                <m:dPr>
                                  <m:ctrlPr>
                                    <a:rPr lang="en-US" altLang="ko-K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ko-KR" sz="16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600" b="0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sz="1600" dirty="0"/>
                  <a:t>    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BCC92DD-8568-43DD-B7E8-6C3022D8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753" y="5302966"/>
                <a:ext cx="6187440" cy="85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B805C68-205E-4923-9902-65BF7E1759CF}"/>
                  </a:ext>
                </a:extLst>
              </p:cNvPr>
              <p:cNvSpPr txBox="1"/>
              <p:nvPr/>
            </p:nvSpPr>
            <p:spPr>
              <a:xfrm>
                <a:off x="7808065" y="5403082"/>
                <a:ext cx="13557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ir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e>
                        <m:r>
                          <a:rPr lang="ko-KR" altLang="en-US" sz="16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  <m:r>
                          <a:rPr lang="en-US" altLang="ko-KR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endParaRPr lang="ko-KR" alt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B805C68-205E-4923-9902-65BF7E175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65" y="5403082"/>
                <a:ext cx="1355731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5A611-2FAB-4655-AF21-F57DF126FE24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82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ea typeface="Cambria Math" panose="02040503050406030204" pitchFamily="18" charset="0"/>
                  </a:rPr>
                  <a:t>Definition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)) |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Dir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𝑎𝐻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ko-KR" alt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Properties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 : base distribution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: Concentration parameter, strength parameter (strength of prior)</a:t>
                </a:r>
              </a:p>
              <a:p>
                <a:pPr lvl="1"/>
                <a:r>
                  <a:rPr lang="en-US" altLang="ko-KR" sz="1100" dirty="0">
                    <a:solidFill>
                      <a:srgbClr val="FF0000"/>
                    </a:solidFill>
                  </a:rPr>
                  <a:t>  (DP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와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Dir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의 </a:t>
                </a:r>
                <a14:m>
                  <m:oMath xmlns:m="http://schemas.openxmlformats.org/officeDocument/2006/math"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rgbClr val="FF0000"/>
                    </a:solidFill>
                  </a:rPr>
                  <a:t>는 같은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인가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Posterior distribution given a dataset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Posterior </a:t>
                </a:r>
                <a14:m>
                  <m:oMath xmlns:m="http://schemas.openxmlformats.org/officeDocument/2006/math">
                    <m:r>
                      <a:rPr lang="en-US" altLang="ko-KR" sz="16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Likelihood x Prior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Multinomial-Dirichlet conjugate relationship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The posterior becomes the Dirichlet distribution, again, adjusted to reflect the likelihood</a:t>
                </a:r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)) |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Dir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𝑎𝐻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=|{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}|</m:t>
                    </m:r>
                  </m:oMath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pPr lvl="1"/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5509200"/>
              </a:xfrm>
              <a:prstGeom prst="rect">
                <a:avLst/>
              </a:prstGeom>
              <a:blipFill>
                <a:blip r:embed="rId2"/>
                <a:stretch>
                  <a:fillRect l="-212" t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213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Dirichlet process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/>
              <p:nvPr/>
            </p:nvSpPr>
            <p:spPr>
              <a:xfrm>
                <a:off x="3737169" y="3038309"/>
                <a:ext cx="3043935" cy="82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ko-KR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ko-KR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56A7-47EE-440D-832D-FBCF68E7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69" y="3038309"/>
                <a:ext cx="3043935" cy="82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02B70C-A12E-4D85-B617-2F526959204B}"/>
              </a:ext>
            </a:extLst>
          </p:cNvPr>
          <p:cNvSpPr/>
          <p:nvPr/>
        </p:nvSpPr>
        <p:spPr>
          <a:xfrm>
            <a:off x="1323424" y="1934474"/>
            <a:ext cx="1359030" cy="23546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E61389-2D8C-4FF9-B376-F3032E9AE5AE}"/>
              </a:ext>
            </a:extLst>
          </p:cNvPr>
          <p:cNvSpPr txBox="1"/>
          <p:nvPr/>
        </p:nvSpPr>
        <p:spPr>
          <a:xfrm>
            <a:off x="3868886" y="6124378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posterior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F17811-A260-4E3B-9696-6D73031D9563}"/>
              </a:ext>
            </a:extLst>
          </p:cNvPr>
          <p:cNvSpPr/>
          <p:nvPr/>
        </p:nvSpPr>
        <p:spPr>
          <a:xfrm>
            <a:off x="7239000" y="1875307"/>
            <a:ext cx="2743200" cy="85125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E75B54-E093-455C-8DDE-3F42307AB589}"/>
              </a:ext>
            </a:extLst>
          </p:cNvPr>
          <p:cNvCxnSpPr>
            <a:cxnSpLocks/>
          </p:cNvCxnSpPr>
          <p:nvPr/>
        </p:nvCxnSpPr>
        <p:spPr>
          <a:xfrm flipH="1">
            <a:off x="7239000" y="1893722"/>
            <a:ext cx="735054" cy="850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0E25B1-5099-4169-8BD0-C5F60416EA85}"/>
              </a:ext>
            </a:extLst>
          </p:cNvPr>
          <p:cNvCxnSpPr>
            <a:cxnSpLocks/>
          </p:cNvCxnSpPr>
          <p:nvPr/>
        </p:nvCxnSpPr>
        <p:spPr>
          <a:xfrm>
            <a:off x="7974054" y="1888128"/>
            <a:ext cx="255546" cy="855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454529-EA45-48B5-8C3E-53EE07327024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229600" y="1875307"/>
            <a:ext cx="381000" cy="851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7C44DA-2013-409D-AAAF-D64FCE5574A3}"/>
              </a:ext>
            </a:extLst>
          </p:cNvPr>
          <p:cNvCxnSpPr>
            <a:cxnSpLocks/>
          </p:cNvCxnSpPr>
          <p:nvPr/>
        </p:nvCxnSpPr>
        <p:spPr>
          <a:xfrm>
            <a:off x="9479499" y="1875307"/>
            <a:ext cx="472221" cy="868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7143C4-1BFC-4C39-8DDA-91CA125729C0}"/>
                  </a:ext>
                </a:extLst>
              </p:cNvPr>
              <p:cNvSpPr txBox="1"/>
              <p:nvPr/>
            </p:nvSpPr>
            <p:spPr>
              <a:xfrm>
                <a:off x="7184241" y="1934474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7143C4-1BFC-4C39-8DDA-91CA12572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41" y="1934474"/>
                <a:ext cx="56903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951281-B78F-4922-B560-723DCFD73697}"/>
                  </a:ext>
                </a:extLst>
              </p:cNvPr>
              <p:cNvSpPr txBox="1"/>
              <p:nvPr/>
            </p:nvSpPr>
            <p:spPr>
              <a:xfrm>
                <a:off x="7606527" y="2281163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951281-B78F-4922-B560-723DCFD7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27" y="2281163"/>
                <a:ext cx="56903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BF3E13-1C2E-466E-951B-20A54734B991}"/>
                  </a:ext>
                </a:extLst>
              </p:cNvPr>
              <p:cNvSpPr txBox="1"/>
              <p:nvPr/>
            </p:nvSpPr>
            <p:spPr>
              <a:xfrm>
                <a:off x="8037084" y="1910283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BF3E13-1C2E-466E-951B-20A54734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84" y="1910283"/>
                <a:ext cx="56903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931EB9-D426-44B4-A063-D4AB6BDB7877}"/>
                  </a:ext>
                </a:extLst>
              </p:cNvPr>
              <p:cNvSpPr txBox="1"/>
              <p:nvPr/>
            </p:nvSpPr>
            <p:spPr>
              <a:xfrm>
                <a:off x="9513920" y="1857836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931EB9-D426-44B4-A063-D4AB6BDB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20" y="1857836"/>
                <a:ext cx="5690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E6206F-EAEF-4B07-AA93-D954FF333FFE}"/>
                  </a:ext>
                </a:extLst>
              </p:cNvPr>
              <p:cNvSpPr txBox="1"/>
              <p:nvPr/>
            </p:nvSpPr>
            <p:spPr>
              <a:xfrm>
                <a:off x="3572058" y="1062469"/>
                <a:ext cx="1957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latin typeface="Cambria Math" panose="02040503050406030204" pitchFamily="18" charset="0"/>
                        </a:rPr>
                        <m:t>Dir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1"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E6206F-EAEF-4B07-AA93-D954FF33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058" y="1062469"/>
                <a:ext cx="1957329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화살표: 위쪽/아래쪽 27">
            <a:extLst>
              <a:ext uri="{FF2B5EF4-FFF2-40B4-BE49-F238E27FC236}">
                <a16:creationId xmlns:a16="http://schemas.microsoft.com/office/drawing/2014/main" id="{7784325E-09A1-41F0-95F1-4AAF40BE8ADE}"/>
              </a:ext>
            </a:extLst>
          </p:cNvPr>
          <p:cNvSpPr/>
          <p:nvPr/>
        </p:nvSpPr>
        <p:spPr>
          <a:xfrm>
            <a:off x="4627427" y="1487067"/>
            <a:ext cx="109020" cy="338554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B6CE0B-5F38-4EF1-9C06-B47DF1579D38}"/>
              </a:ext>
            </a:extLst>
          </p:cNvPr>
          <p:cNvSpPr txBox="1"/>
          <p:nvPr/>
        </p:nvSpPr>
        <p:spPr>
          <a:xfrm>
            <a:off x="7488536" y="5928326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count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BD35DC-3880-4B81-802C-9A42496EC12B}"/>
                  </a:ext>
                </a:extLst>
              </p:cNvPr>
              <p:cNvSpPr/>
              <p:nvPr/>
            </p:nvSpPr>
            <p:spPr>
              <a:xfrm>
                <a:off x="7356494" y="1742455"/>
                <a:ext cx="504661" cy="2438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BD35DC-3880-4B81-802C-9A42496E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494" y="1742455"/>
                <a:ext cx="504661" cy="243833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8F2E34-8CD6-4EB3-9A83-C884BF56CBAB}"/>
                  </a:ext>
                </a:extLst>
              </p:cNvPr>
              <p:cNvSpPr txBox="1"/>
              <p:nvPr/>
            </p:nvSpPr>
            <p:spPr>
              <a:xfrm>
                <a:off x="7496576" y="2751690"/>
                <a:ext cx="22190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00000"/>
                    </a:solidFill>
                  </a:rPr>
                  <a:t>Assume, 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| = 1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| =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8F2E34-8CD6-4EB3-9A83-C884BF56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76" y="2751690"/>
                <a:ext cx="2219084" cy="261610"/>
              </a:xfrm>
              <a:prstGeom prst="rect">
                <a:avLst/>
              </a:prstGeom>
              <a:blipFill>
                <a:blip r:embed="rId1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177121-7F10-4CD8-836C-5A66F4C9312E}"/>
              </a:ext>
            </a:extLst>
          </p:cNvPr>
          <p:cNvSpPr/>
          <p:nvPr/>
        </p:nvSpPr>
        <p:spPr>
          <a:xfrm>
            <a:off x="4892676" y="1934474"/>
            <a:ext cx="519217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99C512-035D-4877-BA85-71DAD018F9AE}"/>
              </a:ext>
            </a:extLst>
          </p:cNvPr>
          <p:cNvSpPr/>
          <p:nvPr/>
        </p:nvSpPr>
        <p:spPr>
          <a:xfrm>
            <a:off x="9187972" y="2776699"/>
            <a:ext cx="39077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8A42E00-9BC5-412D-87E8-40B5931E297F}"/>
              </a:ext>
            </a:extLst>
          </p:cNvPr>
          <p:cNvCxnSpPr>
            <a:cxnSpLocks/>
            <a:stCxn id="57" idx="3"/>
            <a:endCxn id="56" idx="0"/>
          </p:cNvCxnSpPr>
          <p:nvPr/>
        </p:nvCxnSpPr>
        <p:spPr>
          <a:xfrm flipH="1" flipV="1">
            <a:off x="5152285" y="1934474"/>
            <a:ext cx="4426459" cy="973030"/>
          </a:xfrm>
          <a:prstGeom prst="bentConnector4">
            <a:avLst>
              <a:gd name="adj1" fmla="val -15279"/>
              <a:gd name="adj2" fmla="val 12349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43A464-0CE3-4779-91D7-845F0386835A}"/>
                  </a:ext>
                </a:extLst>
              </p:cNvPr>
              <p:cNvSpPr txBox="1"/>
              <p:nvPr/>
            </p:nvSpPr>
            <p:spPr>
              <a:xfrm>
                <a:off x="5975718" y="1394734"/>
                <a:ext cx="4122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PDF (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확률분포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) : parameter(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의 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base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를 만들어내는 확률분포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43A464-0CE3-4779-91D7-845F0386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18" y="1394734"/>
                <a:ext cx="4122732" cy="261610"/>
              </a:xfrm>
              <a:prstGeom prst="rect">
                <a:avLst/>
              </a:prstGeom>
              <a:blipFill>
                <a:blip r:embed="rId1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id="{944A0F3B-CDEE-4161-B6AE-D324647FFD9F}"/>
              </a:ext>
            </a:extLst>
          </p:cNvPr>
          <p:cNvSpPr/>
          <p:nvPr/>
        </p:nvSpPr>
        <p:spPr>
          <a:xfrm>
            <a:off x="7360701" y="2317897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EA776D-7F84-48D1-B1C3-8327C695B4AD}"/>
              </a:ext>
            </a:extLst>
          </p:cNvPr>
          <p:cNvSpPr/>
          <p:nvPr/>
        </p:nvSpPr>
        <p:spPr>
          <a:xfrm>
            <a:off x="3491175" y="4826804"/>
            <a:ext cx="510859" cy="23546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0123A45-ADA5-4E02-AF09-F9CDDF20EA6A}"/>
              </a:ext>
            </a:extLst>
          </p:cNvPr>
          <p:cNvSpPr/>
          <p:nvPr/>
        </p:nvSpPr>
        <p:spPr>
          <a:xfrm>
            <a:off x="2359152" y="4826804"/>
            <a:ext cx="963168" cy="22051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23364C9-AEB2-4C9B-9A30-44B1999D8725}"/>
              </a:ext>
            </a:extLst>
          </p:cNvPr>
          <p:cNvSpPr/>
          <p:nvPr/>
        </p:nvSpPr>
        <p:spPr>
          <a:xfrm>
            <a:off x="7586059" y="2052205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A7C5F4B-C6BB-4701-9735-C56468E93032}"/>
              </a:ext>
            </a:extLst>
          </p:cNvPr>
          <p:cNvSpPr/>
          <p:nvPr/>
        </p:nvSpPr>
        <p:spPr>
          <a:xfrm>
            <a:off x="7471090" y="2258008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F584FB-57B8-49A9-8170-868B49A1B442}"/>
              </a:ext>
            </a:extLst>
          </p:cNvPr>
          <p:cNvSpPr/>
          <p:nvPr/>
        </p:nvSpPr>
        <p:spPr>
          <a:xfrm>
            <a:off x="8168761" y="2333691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70E87-0EDB-450B-8D8D-5891C954D2E1}"/>
              </a:ext>
            </a:extLst>
          </p:cNvPr>
          <p:cNvSpPr/>
          <p:nvPr/>
        </p:nvSpPr>
        <p:spPr>
          <a:xfrm>
            <a:off x="9599664" y="1930287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ED473B6-FB1E-477C-A57C-27053A5A4638}"/>
              </a:ext>
            </a:extLst>
          </p:cNvPr>
          <p:cNvSpPr/>
          <p:nvPr/>
        </p:nvSpPr>
        <p:spPr>
          <a:xfrm>
            <a:off x="9816784" y="2268101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6282AA8-2CF9-45E5-AA37-BF249F2C1CBC}"/>
                  </a:ext>
                </a:extLst>
              </p:cNvPr>
              <p:cNvSpPr txBox="1"/>
              <p:nvPr/>
            </p:nvSpPr>
            <p:spPr>
              <a:xfrm>
                <a:off x="3040116" y="6124378"/>
                <a:ext cx="5379984" cy="568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6282AA8-2CF9-45E5-AA37-BF249F2C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16" y="6124378"/>
                <a:ext cx="5379984" cy="568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직사각형 77">
            <a:extLst>
              <a:ext uri="{FF2B5EF4-FFF2-40B4-BE49-F238E27FC236}">
                <a16:creationId xmlns:a16="http://schemas.microsoft.com/office/drawing/2014/main" id="{0189C695-E596-4380-B906-9C5C55AD8C48}"/>
              </a:ext>
            </a:extLst>
          </p:cNvPr>
          <p:cNvSpPr/>
          <p:nvPr/>
        </p:nvSpPr>
        <p:spPr>
          <a:xfrm>
            <a:off x="2905718" y="5599386"/>
            <a:ext cx="666340" cy="23546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018B41C-39E3-471B-B593-86BDCD21FE42}"/>
              </a:ext>
            </a:extLst>
          </p:cNvPr>
          <p:cNvSpPr/>
          <p:nvPr/>
        </p:nvSpPr>
        <p:spPr>
          <a:xfrm>
            <a:off x="3613456" y="5599868"/>
            <a:ext cx="510859" cy="261610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FBC667-2653-47B0-8D54-F8FF4B13EF9D}"/>
              </a:ext>
            </a:extLst>
          </p:cNvPr>
          <p:cNvSpPr/>
          <p:nvPr/>
        </p:nvSpPr>
        <p:spPr>
          <a:xfrm>
            <a:off x="3232417" y="1704296"/>
            <a:ext cx="155740" cy="2205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0D0C0E-97D9-4CFE-944A-9E67BB14AD94}"/>
              </a:ext>
            </a:extLst>
          </p:cNvPr>
          <p:cNvSpPr/>
          <p:nvPr/>
        </p:nvSpPr>
        <p:spPr>
          <a:xfrm>
            <a:off x="3028165" y="1696823"/>
            <a:ext cx="161929" cy="22051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E9CC5ED-31FD-48BB-BD46-371B38199DD7}"/>
              </a:ext>
            </a:extLst>
          </p:cNvPr>
          <p:cNvSpPr/>
          <p:nvPr/>
        </p:nvSpPr>
        <p:spPr>
          <a:xfrm>
            <a:off x="1262248" y="4120198"/>
            <a:ext cx="155740" cy="2205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A5A660-7678-4DC3-BA0E-B665EF92EDB4}"/>
              </a:ext>
            </a:extLst>
          </p:cNvPr>
          <p:cNvSpPr/>
          <p:nvPr/>
        </p:nvSpPr>
        <p:spPr>
          <a:xfrm>
            <a:off x="1256059" y="3860301"/>
            <a:ext cx="161929" cy="22051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319354-630B-438C-AC1F-7B2CCC55305F}"/>
              </a:ext>
            </a:extLst>
          </p:cNvPr>
          <p:cNvSpPr/>
          <p:nvPr/>
        </p:nvSpPr>
        <p:spPr>
          <a:xfrm>
            <a:off x="6168600" y="6226553"/>
            <a:ext cx="1868484" cy="4525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6786E5-FA4A-4ED9-9B34-95A5654FEAA0}"/>
              </a:ext>
            </a:extLst>
          </p:cNvPr>
          <p:cNvSpPr/>
          <p:nvPr/>
        </p:nvSpPr>
        <p:spPr>
          <a:xfrm>
            <a:off x="5542795" y="6330908"/>
            <a:ext cx="602945" cy="26160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0B9831-1701-48C2-988C-FA4C8A695521}"/>
              </a:ext>
            </a:extLst>
          </p:cNvPr>
          <p:cNvSpPr txBox="1"/>
          <p:nvPr/>
        </p:nvSpPr>
        <p:spPr>
          <a:xfrm>
            <a:off x="4358509" y="2169393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control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511A23-6B81-48A8-B332-408635277BE0}"/>
              </a:ext>
            </a:extLst>
          </p:cNvPr>
          <p:cNvSpPr txBox="1"/>
          <p:nvPr/>
        </p:nvSpPr>
        <p:spPr>
          <a:xfrm>
            <a:off x="2954658" y="6600453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Data </a:t>
            </a:r>
            <a:r>
              <a:rPr lang="ko-KR" altLang="en-US" sz="1100" dirty="0">
                <a:solidFill>
                  <a:srgbClr val="C00000"/>
                </a:solidFill>
              </a:rPr>
              <a:t>에서 나온 정보</a:t>
            </a:r>
            <a:r>
              <a:rPr lang="en-US" altLang="ko-KR" sz="1100" dirty="0">
                <a:solidFill>
                  <a:srgbClr val="C00000"/>
                </a:solidFill>
              </a:rPr>
              <a:t>(Evidence)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FFF8F9-579E-43E0-AA6C-7D22A8C89B6A}"/>
              </a:ext>
            </a:extLst>
          </p:cNvPr>
          <p:cNvSpPr txBox="1"/>
          <p:nvPr/>
        </p:nvSpPr>
        <p:spPr>
          <a:xfrm>
            <a:off x="3143971" y="2176828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C00000"/>
                </a:solidFill>
                <a:effectLst/>
                <a:latin typeface="Lato"/>
              </a:rPr>
              <a:t>exclusive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C29E0B-9621-43B6-AD88-7C32BABAD502}"/>
              </a:ext>
            </a:extLst>
          </p:cNvPr>
          <p:cNvSpPr txBox="1"/>
          <p:nvPr/>
        </p:nvSpPr>
        <p:spPr>
          <a:xfrm>
            <a:off x="3132619" y="2414866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C00000"/>
                </a:solidFill>
                <a:effectLst/>
                <a:latin typeface="Lato"/>
              </a:rPr>
              <a:t>exhaustive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E4BE68-5E20-4F71-A9F2-AFE2F5DC11DD}"/>
              </a:ext>
            </a:extLst>
          </p:cNvPr>
          <p:cNvSpPr txBox="1"/>
          <p:nvPr/>
        </p:nvSpPr>
        <p:spPr>
          <a:xfrm>
            <a:off x="3329518" y="3858588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0" i="0" dirty="0">
                <a:solidFill>
                  <a:srgbClr val="C00000"/>
                </a:solidFill>
                <a:effectLst/>
                <a:latin typeface="Lato"/>
              </a:rPr>
              <a:t>base probability measure</a:t>
            </a:r>
            <a:r>
              <a:rPr lang="ko-KR" altLang="en-US" sz="1100" b="0" i="0" dirty="0">
                <a:solidFill>
                  <a:srgbClr val="C00000"/>
                </a:solidFill>
                <a:effectLst/>
                <a:latin typeface="Lato"/>
              </a:rPr>
              <a:t>로</a:t>
            </a:r>
            <a:r>
              <a:rPr lang="en-US" altLang="ko-KR" sz="1100" b="0" i="0" dirty="0">
                <a:solidFill>
                  <a:srgbClr val="C00000"/>
                </a:solidFill>
                <a:effectLst/>
                <a:latin typeface="Lato"/>
              </a:rPr>
              <a:t>, </a:t>
            </a:r>
            <a:r>
              <a:rPr lang="ko-KR" altLang="en-US" sz="1100" b="0" i="0" dirty="0">
                <a:solidFill>
                  <a:srgbClr val="C00000"/>
                </a:solidFill>
                <a:effectLst/>
                <a:latin typeface="Lato"/>
              </a:rPr>
              <a:t>연속인 확률분포를 가짐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994721-A14C-495B-BCDA-D92906C117AB}"/>
                  </a:ext>
                </a:extLst>
              </p:cNvPr>
              <p:cNvSpPr txBox="1"/>
              <p:nvPr/>
            </p:nvSpPr>
            <p:spPr>
              <a:xfrm>
                <a:off x="10568704" y="2080235"/>
                <a:ext cx="980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800" dirty="0">
                    <a:solidFill>
                      <a:srgbClr val="C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994721-A14C-495B-BCDA-D92906C11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704" y="2080235"/>
                <a:ext cx="980466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8C690DE-C86F-4870-BE1E-322DE626CB1F}"/>
                  </a:ext>
                </a:extLst>
              </p:cNvPr>
              <p:cNvSpPr txBox="1"/>
              <p:nvPr/>
            </p:nvSpPr>
            <p:spPr>
              <a:xfrm>
                <a:off x="7639840" y="4050055"/>
                <a:ext cx="3177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1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altLang="ko-KR" sz="11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1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DP</m:t>
                    </m:r>
                    <m:r>
                      <a:rPr lang="en-US" altLang="ko-KR" sz="11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100" dirty="0">
                    <a:solidFill>
                      <a:srgbClr val="C00000"/>
                    </a:solidFill>
                  </a:rPr>
                  <a:t>서 나온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sample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들이 얼마나 </a:t>
                </a:r>
                <a:endParaRPr lang="en-US" altLang="ko-KR" sz="1100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100" dirty="0">
                    <a:solidFill>
                      <a:srgbClr val="C00000"/>
                    </a:solidFill>
                  </a:rPr>
                  <a:t>base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함수</a:t>
                </a:r>
                <a:r>
                  <a:rPr lang="ko-KR" altLang="en-US" sz="1100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100" i="1" dirty="0">
                    <a:solidFill>
                      <a:srgbClr val="C00000"/>
                    </a:solidFill>
                  </a:rPr>
                  <a:t>H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와 가까운지를 조절하는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parameter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8C690DE-C86F-4870-BE1E-322DE626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40" y="4050055"/>
                <a:ext cx="3177473" cy="430887"/>
              </a:xfrm>
              <a:prstGeom prst="rect">
                <a:avLst/>
              </a:prstGeom>
              <a:blipFill>
                <a:blip r:embed="rId1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8735B4C2-0760-475D-9C8C-F78A50C1663D}"/>
              </a:ext>
            </a:extLst>
          </p:cNvPr>
          <p:cNvSpPr txBox="1"/>
          <p:nvPr/>
        </p:nvSpPr>
        <p:spPr>
          <a:xfrm>
            <a:off x="5757019" y="1691268"/>
            <a:ext cx="171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Stochastic Process 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55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4694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ea typeface="Cambria Math" panose="02040503050406030204" pitchFamily="18" charset="0"/>
                  </a:rPr>
                  <a:t>Definition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)) |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Dir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𝑎𝐻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𝑎𝐻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∩…∩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𝐷𝑃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Definition is Done, but how to realize the definition?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How to draw an instance, or a distribution, G, from the Dirichlet process?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How to draw an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, from the distribution, G?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Multiple generation schemes, or construction, exist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From the definition of Dirichlet process to the sample from the Dirichlet process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00B050"/>
                    </a:solidFill>
                  </a:rPr>
                  <a:t>Stick Breaking Scheme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>
                    <a:solidFill>
                      <a:srgbClr val="00B050"/>
                    </a:solidFill>
                  </a:rPr>
                  <a:t>Polya</a:t>
                </a:r>
                <a:r>
                  <a:rPr lang="en-US" altLang="ko-KR" sz="1600" dirty="0">
                    <a:solidFill>
                      <a:srgbClr val="00B050"/>
                    </a:solidFill>
                  </a:rPr>
                  <a:t> Urn Scheme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00B050"/>
                    </a:solidFill>
                  </a:rPr>
                  <a:t>Chinese Restaurant Process Scheme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4694811"/>
              </a:xfrm>
              <a:prstGeom prst="rect">
                <a:avLst/>
              </a:prstGeom>
              <a:blipFill>
                <a:blip r:embed="rId2"/>
                <a:stretch>
                  <a:fillRect l="-212" t="-390" b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2138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Dirichlet process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02B70C-A12E-4D85-B617-2F526959204B}"/>
              </a:ext>
            </a:extLst>
          </p:cNvPr>
          <p:cNvSpPr/>
          <p:nvPr/>
        </p:nvSpPr>
        <p:spPr>
          <a:xfrm>
            <a:off x="1323424" y="1934474"/>
            <a:ext cx="1359030" cy="235463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solidFill>
              <a:schemeClr val="accent1">
                <a:lumMod val="60000"/>
                <a:lumOff val="4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F17811-A260-4E3B-9696-6D73031D9563}"/>
              </a:ext>
            </a:extLst>
          </p:cNvPr>
          <p:cNvSpPr/>
          <p:nvPr/>
        </p:nvSpPr>
        <p:spPr>
          <a:xfrm>
            <a:off x="7239000" y="1875307"/>
            <a:ext cx="2743200" cy="85125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BE75B54-E093-455C-8DDE-3F42307AB589}"/>
              </a:ext>
            </a:extLst>
          </p:cNvPr>
          <p:cNvCxnSpPr>
            <a:cxnSpLocks/>
          </p:cNvCxnSpPr>
          <p:nvPr/>
        </p:nvCxnSpPr>
        <p:spPr>
          <a:xfrm flipH="1">
            <a:off x="7239000" y="1893722"/>
            <a:ext cx="735054" cy="850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0E25B1-5099-4169-8BD0-C5F60416EA85}"/>
              </a:ext>
            </a:extLst>
          </p:cNvPr>
          <p:cNvCxnSpPr>
            <a:cxnSpLocks/>
          </p:cNvCxnSpPr>
          <p:nvPr/>
        </p:nvCxnSpPr>
        <p:spPr>
          <a:xfrm>
            <a:off x="7974054" y="1888128"/>
            <a:ext cx="255546" cy="855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454529-EA45-48B5-8C3E-53EE07327024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229600" y="1875307"/>
            <a:ext cx="381000" cy="851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7C44DA-2013-409D-AAAF-D64FCE5574A3}"/>
              </a:ext>
            </a:extLst>
          </p:cNvPr>
          <p:cNvCxnSpPr>
            <a:cxnSpLocks/>
          </p:cNvCxnSpPr>
          <p:nvPr/>
        </p:nvCxnSpPr>
        <p:spPr>
          <a:xfrm>
            <a:off x="9479499" y="1875307"/>
            <a:ext cx="472221" cy="868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7143C4-1BFC-4C39-8DDA-91CA125729C0}"/>
                  </a:ext>
                </a:extLst>
              </p:cNvPr>
              <p:cNvSpPr txBox="1"/>
              <p:nvPr/>
            </p:nvSpPr>
            <p:spPr>
              <a:xfrm>
                <a:off x="7184241" y="1934474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7143C4-1BFC-4C39-8DDA-91CA12572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41" y="1934474"/>
                <a:ext cx="56903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951281-B78F-4922-B560-723DCFD73697}"/>
                  </a:ext>
                </a:extLst>
              </p:cNvPr>
              <p:cNvSpPr txBox="1"/>
              <p:nvPr/>
            </p:nvSpPr>
            <p:spPr>
              <a:xfrm>
                <a:off x="7606527" y="2281163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951281-B78F-4922-B560-723DCFD73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27" y="2281163"/>
                <a:ext cx="56903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BF3E13-1C2E-466E-951B-20A54734B991}"/>
                  </a:ext>
                </a:extLst>
              </p:cNvPr>
              <p:cNvSpPr txBox="1"/>
              <p:nvPr/>
            </p:nvSpPr>
            <p:spPr>
              <a:xfrm>
                <a:off x="8037084" y="1910283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9BF3E13-1C2E-466E-951B-20A54734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84" y="1910283"/>
                <a:ext cx="56903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931EB9-D426-44B4-A063-D4AB6BDB7877}"/>
                  </a:ext>
                </a:extLst>
              </p:cNvPr>
              <p:cNvSpPr txBox="1"/>
              <p:nvPr/>
            </p:nvSpPr>
            <p:spPr>
              <a:xfrm>
                <a:off x="9513920" y="1857836"/>
                <a:ext cx="569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931EB9-D426-44B4-A063-D4AB6BDB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20" y="1857836"/>
                <a:ext cx="5690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E6206F-EAEF-4B07-AA93-D954FF333FFE}"/>
                  </a:ext>
                </a:extLst>
              </p:cNvPr>
              <p:cNvSpPr txBox="1"/>
              <p:nvPr/>
            </p:nvSpPr>
            <p:spPr>
              <a:xfrm>
                <a:off x="3572058" y="1062469"/>
                <a:ext cx="1957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smtClean="0">
                          <a:latin typeface="Cambria Math" panose="02040503050406030204" pitchFamily="18" charset="0"/>
                        </a:rPr>
                        <m:t>Dir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b="1"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E6206F-EAEF-4B07-AA93-D954FF33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058" y="1062469"/>
                <a:ext cx="1957329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화살표: 위쪽/아래쪽 27">
            <a:extLst>
              <a:ext uri="{FF2B5EF4-FFF2-40B4-BE49-F238E27FC236}">
                <a16:creationId xmlns:a16="http://schemas.microsoft.com/office/drawing/2014/main" id="{7784325E-09A1-41F0-95F1-4AAF40BE8ADE}"/>
              </a:ext>
            </a:extLst>
          </p:cNvPr>
          <p:cNvSpPr/>
          <p:nvPr/>
        </p:nvSpPr>
        <p:spPr>
          <a:xfrm>
            <a:off x="4627427" y="1487067"/>
            <a:ext cx="109020" cy="338554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BD35DC-3880-4B81-802C-9A42496EC12B}"/>
                  </a:ext>
                </a:extLst>
              </p:cNvPr>
              <p:cNvSpPr/>
              <p:nvPr/>
            </p:nvSpPr>
            <p:spPr>
              <a:xfrm>
                <a:off x="7356494" y="1742455"/>
                <a:ext cx="504661" cy="24383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3BD35DC-3880-4B81-802C-9A42496E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494" y="1742455"/>
                <a:ext cx="504661" cy="243833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8F2E34-8CD6-4EB3-9A83-C884BF56CBAB}"/>
                  </a:ext>
                </a:extLst>
              </p:cNvPr>
              <p:cNvSpPr txBox="1"/>
              <p:nvPr/>
            </p:nvSpPr>
            <p:spPr>
              <a:xfrm>
                <a:off x="7496576" y="2751690"/>
                <a:ext cx="22190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00000"/>
                    </a:solidFill>
                  </a:rPr>
                  <a:t>Assume, 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| = 1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| =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18F2E34-8CD6-4EB3-9A83-C884BF56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76" y="2751690"/>
                <a:ext cx="2219084" cy="261610"/>
              </a:xfrm>
              <a:prstGeom prst="rect">
                <a:avLst/>
              </a:prstGeom>
              <a:blipFill>
                <a:blip r:embed="rId9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C8177121-7F10-4CD8-836C-5A66F4C9312E}"/>
              </a:ext>
            </a:extLst>
          </p:cNvPr>
          <p:cNvSpPr/>
          <p:nvPr/>
        </p:nvSpPr>
        <p:spPr>
          <a:xfrm>
            <a:off x="5007760" y="1934474"/>
            <a:ext cx="521627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99C512-035D-4877-BA85-71DAD018F9AE}"/>
              </a:ext>
            </a:extLst>
          </p:cNvPr>
          <p:cNvSpPr/>
          <p:nvPr/>
        </p:nvSpPr>
        <p:spPr>
          <a:xfrm>
            <a:off x="9187972" y="2776699"/>
            <a:ext cx="390772" cy="26161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8A42E00-9BC5-412D-87E8-40B5931E297F}"/>
              </a:ext>
            </a:extLst>
          </p:cNvPr>
          <p:cNvCxnSpPr>
            <a:cxnSpLocks/>
            <a:stCxn id="57" idx="3"/>
            <a:endCxn id="56" idx="0"/>
          </p:cNvCxnSpPr>
          <p:nvPr/>
        </p:nvCxnSpPr>
        <p:spPr>
          <a:xfrm flipH="1" flipV="1">
            <a:off x="5268574" y="1934474"/>
            <a:ext cx="4310170" cy="973030"/>
          </a:xfrm>
          <a:prstGeom prst="bentConnector4">
            <a:avLst>
              <a:gd name="adj1" fmla="val -16972"/>
              <a:gd name="adj2" fmla="val 12349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43A464-0CE3-4779-91D7-845F0386835A}"/>
                  </a:ext>
                </a:extLst>
              </p:cNvPr>
              <p:cNvSpPr txBox="1"/>
              <p:nvPr/>
            </p:nvSpPr>
            <p:spPr>
              <a:xfrm>
                <a:off x="5975718" y="1394734"/>
                <a:ext cx="4122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PDF (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확률분포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) : parameter(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의 </a:t>
                </a:r>
                <a:r>
                  <a:rPr lang="en-US" altLang="ko-KR" sz="1100" dirty="0">
                    <a:solidFill>
                      <a:schemeClr val="accent6">
                        <a:lumMod val="50000"/>
                      </a:schemeClr>
                    </a:solidFill>
                  </a:rPr>
                  <a:t>base</a:t>
                </a:r>
                <a:r>
                  <a:rPr lang="ko-KR" altLang="en-US" sz="1100" dirty="0">
                    <a:solidFill>
                      <a:schemeClr val="accent6">
                        <a:lumMod val="50000"/>
                      </a:schemeClr>
                    </a:solidFill>
                  </a:rPr>
                  <a:t>를 만들어내는 확률분포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C43A464-0CE3-4779-91D7-845F0386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18" y="1394734"/>
                <a:ext cx="4122732" cy="261610"/>
              </a:xfrm>
              <a:prstGeom prst="rect">
                <a:avLst/>
              </a:prstGeom>
              <a:blipFill>
                <a:blip r:embed="rId10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id="{944A0F3B-CDEE-4161-B6AE-D324647FFD9F}"/>
              </a:ext>
            </a:extLst>
          </p:cNvPr>
          <p:cNvSpPr/>
          <p:nvPr/>
        </p:nvSpPr>
        <p:spPr>
          <a:xfrm>
            <a:off x="7360701" y="2317897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23364C9-AEB2-4C9B-9A30-44B1999D8725}"/>
              </a:ext>
            </a:extLst>
          </p:cNvPr>
          <p:cNvSpPr/>
          <p:nvPr/>
        </p:nvSpPr>
        <p:spPr>
          <a:xfrm>
            <a:off x="7586059" y="2052205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A7C5F4B-C6BB-4701-9735-C56468E93032}"/>
              </a:ext>
            </a:extLst>
          </p:cNvPr>
          <p:cNvSpPr/>
          <p:nvPr/>
        </p:nvSpPr>
        <p:spPr>
          <a:xfrm>
            <a:off x="7471090" y="2258008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5F584FB-57B8-49A9-8170-868B49A1B442}"/>
              </a:ext>
            </a:extLst>
          </p:cNvPr>
          <p:cNvSpPr/>
          <p:nvPr/>
        </p:nvSpPr>
        <p:spPr>
          <a:xfrm>
            <a:off x="8168761" y="2333691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29770E87-0EDB-450B-8D8D-5891C954D2E1}"/>
              </a:ext>
            </a:extLst>
          </p:cNvPr>
          <p:cNvSpPr/>
          <p:nvPr/>
        </p:nvSpPr>
        <p:spPr>
          <a:xfrm>
            <a:off x="9599664" y="1930287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ED473B6-FB1E-477C-A57C-27053A5A4638}"/>
              </a:ext>
            </a:extLst>
          </p:cNvPr>
          <p:cNvSpPr/>
          <p:nvPr/>
        </p:nvSpPr>
        <p:spPr>
          <a:xfrm>
            <a:off x="9816784" y="2268101"/>
            <a:ext cx="85844" cy="9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CFBC667-2653-47B0-8D54-F8FF4B13EF9D}"/>
              </a:ext>
            </a:extLst>
          </p:cNvPr>
          <p:cNvSpPr/>
          <p:nvPr/>
        </p:nvSpPr>
        <p:spPr>
          <a:xfrm>
            <a:off x="3232417" y="1704296"/>
            <a:ext cx="155740" cy="2205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0D0C0E-97D9-4CFE-944A-9E67BB14AD94}"/>
              </a:ext>
            </a:extLst>
          </p:cNvPr>
          <p:cNvSpPr/>
          <p:nvPr/>
        </p:nvSpPr>
        <p:spPr>
          <a:xfrm>
            <a:off x="3028165" y="1696823"/>
            <a:ext cx="161929" cy="22051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38F1B1-88E1-48F1-B538-41CDF5EE752B}"/>
                  </a:ext>
                </a:extLst>
              </p:cNvPr>
              <p:cNvSpPr txBox="1"/>
              <p:nvPr/>
            </p:nvSpPr>
            <p:spPr>
              <a:xfrm>
                <a:off x="7288874" y="4480133"/>
                <a:ext cx="4188967" cy="60016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C00000"/>
                    </a:solidFill>
                  </a:rPr>
                  <a:t>이론적으로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100" dirty="0">
                    <a:solidFill>
                      <a:srgbClr val="C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100" dirty="0">
                    <a:solidFill>
                      <a:srgbClr val="C00000"/>
                    </a:solidFill>
                  </a:rPr>
                  <a:t> 인데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, </a:t>
                </a:r>
              </a:p>
              <a:p>
                <a:r>
                  <a:rPr lang="ko-KR" altLang="en-US" sz="1100" dirty="0">
                    <a:solidFill>
                      <a:srgbClr val="C00000"/>
                    </a:solidFill>
                  </a:rPr>
                  <a:t>이런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무한히 나눠지는 공간에서 실제로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sampling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이 가능할까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? </a:t>
                </a:r>
              </a:p>
              <a:p>
                <a:pPr algn="ctr"/>
                <a:r>
                  <a:rPr lang="en-US" altLang="ko-KR" sz="1100" b="0" i="0" dirty="0">
                    <a:solidFill>
                      <a:srgbClr val="C00000"/>
                    </a:solidFill>
                    <a:effectLst/>
                    <a:latin typeface="Lato"/>
                  </a:rPr>
                  <a:t>(</a:t>
                </a:r>
                <a:r>
                  <a:rPr lang="ko-KR" altLang="en-US" sz="1100" b="0" i="0" dirty="0">
                    <a:solidFill>
                      <a:srgbClr val="C00000"/>
                    </a:solidFill>
                    <a:effectLst/>
                    <a:latin typeface="Lato"/>
                  </a:rPr>
                  <a:t>표본을 추출하기 위한 알고리즘 </a:t>
                </a:r>
                <a:r>
                  <a:rPr lang="ko-KR" altLang="en-US" sz="1100" dirty="0">
                    <a:solidFill>
                      <a:srgbClr val="C00000"/>
                    </a:solidFill>
                    <a:latin typeface="Lato"/>
                  </a:rPr>
                  <a:t>필요</a:t>
                </a:r>
                <a:r>
                  <a:rPr lang="en-US" altLang="ko-KR" sz="1100" b="0" i="0" dirty="0">
                    <a:solidFill>
                      <a:srgbClr val="C00000"/>
                    </a:solidFill>
                    <a:effectLst/>
                    <a:latin typeface="Lato"/>
                  </a:rPr>
                  <a:t>)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38F1B1-88E1-48F1-B538-41CDF5EE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874" y="4480133"/>
                <a:ext cx="4188967" cy="600164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CAA486-2B74-4BFB-B539-A2337CAF6EFB}"/>
                  </a:ext>
                </a:extLst>
              </p:cNvPr>
              <p:cNvSpPr txBox="1"/>
              <p:nvPr/>
            </p:nvSpPr>
            <p:spPr>
              <a:xfrm>
                <a:off x="10568704" y="2080235"/>
                <a:ext cx="9804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1800" dirty="0">
                    <a:solidFill>
                      <a:srgbClr val="C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CAA486-2B74-4BFB-B539-A2337CAF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704" y="2080235"/>
                <a:ext cx="980466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EBDEF65-6A3E-41D0-8C08-1C51D7DD1ABD}"/>
              </a:ext>
            </a:extLst>
          </p:cNvPr>
          <p:cNvCxnSpPr>
            <a:cxnSpLocks/>
          </p:cNvCxnSpPr>
          <p:nvPr/>
        </p:nvCxnSpPr>
        <p:spPr>
          <a:xfrm flipH="1">
            <a:off x="381593" y="6403010"/>
            <a:ext cx="1126176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/>
              <p:nvPr/>
            </p:nvSpPr>
            <p:spPr>
              <a:xfrm>
                <a:off x="427139" y="1637948"/>
                <a:ext cx="11482922" cy="5302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Imagine that we create a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probability mass function</a:t>
                </a:r>
                <a:r>
                  <a:rPr lang="en-US" altLang="ko-KR" sz="1600" dirty="0"/>
                  <a:t> on infinite choices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…, 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</m:e>
                    </m:nary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ea typeface="Cambria Math" panose="02040503050406030204" pitchFamily="18" charset="0"/>
                  </a:rPr>
                  <a:t>Common notation 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GEM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We were constructing a distribution for the Dirichlet process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|</a:t>
                </a:r>
                <a:r>
                  <a:rPr lang="ko-KR" altLang="en-US" sz="1600" b="1" dirty="0"/>
                  <a:t>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𝐻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𝐷𝑃</a:t>
                </a:r>
                <a:r>
                  <a:rPr lang="en-US" altLang="ko-KR" sz="1600" dirty="0"/>
                  <a:t>(</a:t>
                </a:r>
                <a:r>
                  <a:rPr lang="ko-KR" altLang="en-US" sz="1600" b="1" dirty="0"/>
                  <a:t>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𝐻</a:t>
                </a:r>
                <a:r>
                  <a:rPr lang="en-US" altLang="ko-KR" sz="1600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GEM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16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/>
                  <a:t> chooses 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00" dirty="0"/>
                  <a:t>broken stick, and the stick length is prob.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We Know the existence of the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𝑓𝑖𝑛𝑖𝑡𝑒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altLang="ko-KR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00" dirty="0"/>
                  <a:t>stick length.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Exponential growth in CDF (?)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Discount the growth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Pitman-</a:t>
                </a:r>
                <a:r>
                  <a:rPr lang="en-US" altLang="ko-KR" sz="1600" dirty="0" err="1"/>
                  <a:t>Yor</a:t>
                </a:r>
                <a:r>
                  <a:rPr lang="en-US" altLang="ko-KR" sz="1600" dirty="0"/>
                  <a:t> Process (Close to Power law dist. Useful for language models…)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A0C44CB-B272-4734-9B24-DBE79FF85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39" y="1637948"/>
                <a:ext cx="11482922" cy="5302285"/>
              </a:xfrm>
              <a:prstGeom prst="rect">
                <a:avLst/>
              </a:prstGeom>
              <a:blipFill>
                <a:blip r:embed="rId2"/>
                <a:stretch>
                  <a:fillRect l="-212" t="-345" b="-5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362AE059-AABF-4CF4-94E5-8A32BE5F17F3}"/>
              </a:ext>
            </a:extLst>
          </p:cNvPr>
          <p:cNvSpPr txBox="1">
            <a:spLocks/>
          </p:cNvSpPr>
          <p:nvPr/>
        </p:nvSpPr>
        <p:spPr>
          <a:xfrm>
            <a:off x="381593" y="375799"/>
            <a:ext cx="9845672" cy="66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Dirichlet Process</a:t>
            </a:r>
            <a:endParaRPr lang="ko-KR" altLang="en-US" sz="32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0518B9-AE94-4F0D-83F2-1B7DE0E495F6}"/>
              </a:ext>
            </a:extLst>
          </p:cNvPr>
          <p:cNvCxnSpPr/>
          <p:nvPr/>
        </p:nvCxnSpPr>
        <p:spPr>
          <a:xfrm>
            <a:off x="427139" y="1048624"/>
            <a:ext cx="11334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1E029-CF56-4397-AD3C-9DD43CA3DA3D}"/>
              </a:ext>
            </a:extLst>
          </p:cNvPr>
          <p:cNvSpPr/>
          <p:nvPr/>
        </p:nvSpPr>
        <p:spPr>
          <a:xfrm>
            <a:off x="428013" y="1251145"/>
            <a:ext cx="8464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Stick-Breaking Construction (</a:t>
            </a:r>
            <a:r>
              <a:rPr lang="en-US" altLang="ko-KR" dirty="0">
                <a:solidFill>
                  <a:srgbClr val="0070C0"/>
                </a:solidFill>
                <a:latin typeface="Noto Sans KR"/>
              </a:rPr>
              <a:t>https://assaeunji.github.io/bayesian/2019-01-06-dp/</a:t>
            </a:r>
            <a:r>
              <a:rPr lang="en-US" altLang="ko-KR" b="1" dirty="0"/>
              <a:t>)</a:t>
            </a:r>
            <a:endParaRPr lang="ko-KR" altLang="en-US" sz="1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3A8834-7A04-464D-AC18-3F8C12FD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299638"/>
            <a:ext cx="2743200" cy="365125"/>
          </a:xfrm>
        </p:spPr>
        <p:txBody>
          <a:bodyPr/>
          <a:lstStyle/>
          <a:p>
            <a:fld id="{7F1C8D6D-6533-4E78-8747-C5996EA27197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7549-E299-4F28-8DEA-A9ED4BB2EF18}"/>
              </a:ext>
            </a:extLst>
          </p:cNvPr>
          <p:cNvSpPr txBox="1"/>
          <p:nvPr/>
        </p:nvSpPr>
        <p:spPr>
          <a:xfrm>
            <a:off x="977462" y="215610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E00DA7-55EA-458A-BB81-0E53576EA300}"/>
              </a:ext>
            </a:extLst>
          </p:cNvPr>
          <p:cNvSpPr txBox="1"/>
          <p:nvPr/>
        </p:nvSpPr>
        <p:spPr>
          <a:xfrm>
            <a:off x="3503403" y="1868233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7030A0"/>
                </a:solidFill>
              </a:rPr>
              <a:t>discrete variable(PMF)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C41ABC-DD38-4330-9B84-A9506772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40" y="2660025"/>
            <a:ext cx="3502581" cy="10685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C46F9E-DFCC-4B9B-80A1-F18F9729D7BA}"/>
              </a:ext>
            </a:extLst>
          </p:cNvPr>
          <p:cNvSpPr txBox="1"/>
          <p:nvPr/>
        </p:nvSpPr>
        <p:spPr>
          <a:xfrm>
            <a:off x="4949330" y="350982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0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715D31-8732-4233-A791-E2289AB5419D}"/>
              </a:ext>
            </a:extLst>
          </p:cNvPr>
          <p:cNvSpPr txBox="1"/>
          <p:nvPr/>
        </p:nvSpPr>
        <p:spPr>
          <a:xfrm>
            <a:off x="8154346" y="350266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1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99E9CD-70AE-4B19-8061-BC377633E098}"/>
                  </a:ext>
                </a:extLst>
              </p:cNvPr>
              <p:cNvSpPr txBox="1"/>
              <p:nvPr/>
            </p:nvSpPr>
            <p:spPr>
              <a:xfrm>
                <a:off x="2864703" y="2084897"/>
                <a:ext cx="12517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altLang="ko-KR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ko-KR" altLang="en-US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1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1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ko-KR" sz="1100" dirty="0">
                    <a:solidFill>
                      <a:srgbClr val="C00000"/>
                    </a:solidFill>
                  </a:rPr>
                  <a:t>fix(1) , control(</a:t>
                </a:r>
                <a14:m>
                  <m:oMath xmlns:m="http://schemas.openxmlformats.org/officeDocument/2006/math">
                    <m:r>
                      <a:rPr lang="ko-KR" altLang="en-US" sz="1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)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99E9CD-70AE-4B19-8061-BC377633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03" y="2084897"/>
                <a:ext cx="1251753" cy="430887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4CBDC5-39B7-4268-89DE-7C4DFA26AEF7}"/>
                  </a:ext>
                </a:extLst>
              </p:cNvPr>
              <p:cNvSpPr txBox="1"/>
              <p:nvPr/>
            </p:nvSpPr>
            <p:spPr>
              <a:xfrm>
                <a:off x="4142104" y="2176580"/>
                <a:ext cx="49958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”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control 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하여 활용 → 즉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, “</a:t>
                </a:r>
                <a14:m>
                  <m:oMath xmlns:m="http://schemas.openxmlformats.org/officeDocument/2006/math">
                    <m:r>
                      <a:rPr lang="ko-KR" altLang="en-US" sz="1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100" dirty="0">
                    <a:solidFill>
                      <a:srgbClr val="C00000"/>
                    </a:solidFill>
                  </a:rPr>
                  <a:t>”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에 따른 순차적으로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Cluster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의 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size</a:t>
                </a:r>
                <a:r>
                  <a:rPr lang="ko-KR" altLang="en-US" sz="1100" dirty="0">
                    <a:solidFill>
                      <a:srgbClr val="C00000"/>
                    </a:solidFill>
                  </a:rPr>
                  <a:t>가 달라짐</a:t>
                </a:r>
                <a:r>
                  <a:rPr lang="en-US" altLang="ko-KR" sz="1100" dirty="0">
                    <a:solidFill>
                      <a:srgbClr val="C00000"/>
                    </a:solidFill>
                  </a:rPr>
                  <a:t>!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4CBDC5-39B7-4268-89DE-7C4DFA26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104" y="2176580"/>
                <a:ext cx="4995855" cy="261610"/>
              </a:xfrm>
              <a:prstGeom prst="rect">
                <a:avLst/>
              </a:prstGeom>
              <a:blipFill>
                <a:blip r:embed="rId5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A5FCD23-D23A-4C91-9E1D-597F8C88C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266" y="1829251"/>
            <a:ext cx="2164094" cy="14455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CCC5CE7-2A90-4371-83E8-3E05A346A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9266" y="3274781"/>
            <a:ext cx="2164094" cy="147225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3AC0FF5-BBA0-4A06-A353-52940A7C8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1244" y="4778427"/>
            <a:ext cx="2172116" cy="1472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5116D0-653F-45EE-B484-92F9A50FFDB7}"/>
                  </a:ext>
                </a:extLst>
              </p:cNvPr>
              <p:cNvSpPr txBox="1"/>
              <p:nvPr/>
            </p:nvSpPr>
            <p:spPr>
              <a:xfrm>
                <a:off x="9982972" y="1342680"/>
                <a:ext cx="128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5116D0-653F-45EE-B484-92F9A50FF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972" y="1342680"/>
                <a:ext cx="1280672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1F1AC6-7362-4C91-A992-106823DBBF3A}"/>
                  </a:ext>
                </a:extLst>
              </p:cNvPr>
              <p:cNvSpPr txBox="1"/>
              <p:nvPr/>
            </p:nvSpPr>
            <p:spPr>
              <a:xfrm>
                <a:off x="10135034" y="189876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altLang="ko-KR" sz="1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71F1AC6-7362-4C91-A992-106823DB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034" y="1898766"/>
                <a:ext cx="976549" cy="307777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CB089-DDE9-41E3-BA4B-0356B7D0D9EB}"/>
                  </a:ext>
                </a:extLst>
              </p:cNvPr>
              <p:cNvSpPr txBox="1"/>
              <p:nvPr/>
            </p:nvSpPr>
            <p:spPr>
              <a:xfrm>
                <a:off x="10135034" y="3328020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altLang="ko-KR" sz="1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CB089-DDE9-41E3-BA4B-0356B7D0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034" y="3328020"/>
                <a:ext cx="976549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FDF9A5-5D2B-42BD-ADBE-A66E016D2DDE}"/>
                  </a:ext>
                </a:extLst>
              </p:cNvPr>
              <p:cNvSpPr txBox="1"/>
              <p:nvPr/>
            </p:nvSpPr>
            <p:spPr>
              <a:xfrm>
                <a:off x="10121773" y="4803091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altLang="ko-K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altLang="ko-KR" sz="1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FDF9A5-5D2B-42BD-ADBE-A66E016D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773" y="4803091"/>
                <a:ext cx="976549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9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2035</Words>
  <Application>Microsoft Office PowerPoint</Application>
  <PresentationFormat>와이드스크린</PresentationFormat>
  <Paragraphs>417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Lato</vt:lpstr>
      <vt:lpstr>Noto Sans KR</vt:lpstr>
      <vt:lpstr>맑은 고딕</vt:lpstr>
      <vt:lpstr>Arial</vt:lpstr>
      <vt:lpstr>Cambria Math</vt:lpstr>
      <vt:lpstr>Wingdings</vt:lpstr>
      <vt:lpstr>Office 테마</vt:lpstr>
      <vt:lpstr>파이썬 뿌수기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뿌수기AutoEncoders</dc:title>
  <dc:creator>김현우</dc:creator>
  <cp:lastModifiedBy>이해중</cp:lastModifiedBy>
  <cp:revision>729</cp:revision>
  <dcterms:created xsi:type="dcterms:W3CDTF">2020-07-01T11:35:10Z</dcterms:created>
  <dcterms:modified xsi:type="dcterms:W3CDTF">2020-12-06T12:02:20Z</dcterms:modified>
</cp:coreProperties>
</file>