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468" r:id="rId3"/>
    <p:sldId id="469" r:id="rId4"/>
    <p:sldId id="470" r:id="rId5"/>
    <p:sldId id="478" r:id="rId6"/>
    <p:sldId id="479" r:id="rId7"/>
    <p:sldId id="481" r:id="rId8"/>
    <p:sldId id="480" r:id="rId9"/>
    <p:sldId id="471" r:id="rId10"/>
    <p:sldId id="482" r:id="rId11"/>
    <p:sldId id="483" r:id="rId12"/>
    <p:sldId id="487" r:id="rId13"/>
    <p:sldId id="484" r:id="rId14"/>
    <p:sldId id="485" r:id="rId15"/>
    <p:sldId id="488" r:id="rId16"/>
    <p:sldId id="489" r:id="rId17"/>
    <p:sldId id="486" r:id="rId18"/>
    <p:sldId id="467" r:id="rId19"/>
    <p:sldId id="271" r:id="rId2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ik Jeong" initials="JJ" lastIdx="1" clrIdx="0">
    <p:extLst>
      <p:ext uri="{19B8F6BF-5375-455C-9EA6-DF929625EA0E}">
        <p15:presenceInfo xmlns:p15="http://schemas.microsoft.com/office/powerpoint/2012/main" userId="Jaeik Jeong" providerId="None"/>
      </p:ext>
    </p:extLst>
  </p:cmAuthor>
  <p:cmAuthor id="2" name="Jaeik Jeong" initials="JJ [2]" lastIdx="1" clrIdx="1">
    <p:extLst>
      <p:ext uri="{19B8F6BF-5375-455C-9EA6-DF929625EA0E}">
        <p15:presenceInfo xmlns:p15="http://schemas.microsoft.com/office/powerpoint/2012/main" userId="8a7db909aff6b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8" autoAdjust="0"/>
    <p:restoredTop sz="91385"/>
  </p:normalViewPr>
  <p:slideViewPr>
    <p:cSldViewPr snapToGrid="0">
      <p:cViewPr varScale="1">
        <p:scale>
          <a:sx n="110" d="100"/>
          <a:sy n="110" d="100"/>
        </p:scale>
        <p:origin x="1026" y="108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970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2C7B850-2CC1-4962-9601-5C698A4791FA}" type="datetime1">
              <a:rPr lang="ko-KR" altLang="en-US"/>
              <a:pPr lvl="0">
                <a:defRPr lang="ko-KR" altLang="en-US"/>
              </a:pPr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5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3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98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33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6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5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1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8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7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6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6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(맨 첫 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2"/>
            <a:ext cx="9144000" cy="391007"/>
          </a:xfrm>
          <a:prstGeom prst="rect">
            <a:avLst/>
          </a:prstGeom>
          <a:solidFill>
            <a:srgbClr val="A8A8A8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724982" y="1645900"/>
            <a:ext cx="7663443" cy="2143140"/>
          </a:xfrm>
          <a:prstGeom prst="rect">
            <a:avLst/>
          </a:prstGeom>
          <a:noFill/>
          <a:ln w="15875">
            <a:noFill/>
          </a:ln>
        </p:spPr>
        <p:txBody>
          <a:bodyPr anchor="ctr" anchorCtr="0"/>
          <a:lstStyle>
            <a:lvl1pPr algn="ctr">
              <a:spcBef>
                <a:spcPts val="1200"/>
              </a:spcBef>
              <a:defRPr sz="3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42280" y="4097857"/>
            <a:ext cx="6408712" cy="1762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500"/>
              </a:spcBef>
              <a:buNone/>
              <a:defRPr sz="2000" b="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Helvetica" panose="020B0604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Name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0" y="6641996"/>
            <a:ext cx="9144000" cy="227073"/>
          </a:xfrm>
          <a:prstGeom prst="rect">
            <a:avLst/>
          </a:prstGeom>
          <a:solidFill>
            <a:srgbClr val="7D00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0" y="38295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7" y="6091295"/>
            <a:ext cx="1646811" cy="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157606" y="6599648"/>
            <a:ext cx="61070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© </a:t>
            </a:r>
            <a:r>
              <a:rPr lang="en-US" altLang="ko-KR" sz="1350" b="1" dirty="0">
                <a:solidFill>
                  <a:schemeClr val="accent1"/>
                </a:solidFill>
                <a:latin typeface="Helvetica" panose="020B0604020202030204" pitchFamily="34" charset="0"/>
              </a:rPr>
              <a:t>Networking for Intelligence Communications and Energy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D62D-C5E3-4D92-BEC5-4877EE97FA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6074743"/>
            <a:ext cx="1591992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2" y="90280"/>
            <a:ext cx="8150568" cy="7044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Helvetica" panose="020B0604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491218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/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>
              <a:spcBef>
                <a:spcPts val="200"/>
              </a:spcBef>
              <a:buFont typeface="Wingdings" pitchFamily="2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>
              <a:spcBef>
                <a:spcPts val="100"/>
              </a:spcBef>
              <a:defRPr sz="1000">
                <a:solidFill>
                  <a:schemeClr val="accent2">
                    <a:lumMod val="75000"/>
                  </a:schemeClr>
                </a:solidFill>
              </a:defRPr>
            </a:lvl6pPr>
            <a:lvl7pPr marL="1656000" indent="-180000">
              <a:spcBef>
                <a:spcPts val="0"/>
              </a:spcBef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</a:lstStyle>
          <a:p>
            <a:pPr marL="514350" marR="0" lvl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612000" marR="0" lvl="1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900000" marR="0" lvl="2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1296000" marR="0" lvl="3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</a:p>
          <a:p>
            <a:pPr lvl="0"/>
            <a:endParaRPr lang="en-US" altLang="ko-KR" dirty="0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995937" y="6525344"/>
            <a:ext cx="1125488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fld id="{055B203F-07CF-4D68-A686-55D75B62DBF2}" type="slidenum">
              <a:rPr lang="ko-KR" altLang="en-US" sz="1200" smtClean="0">
                <a:latin typeface="Helvetica" panose="020B0604020202030204" pitchFamily="34" charset="0"/>
              </a:rPr>
              <a:pPr/>
              <a:t>‹#›</a:t>
            </a:fld>
            <a:endParaRPr lang="ko-KR" altLang="en-US" sz="1200" dirty="0">
              <a:latin typeface="Helvetica" panose="020B0604020202030204" pitchFamily="34" charset="0"/>
            </a:endParaRPr>
          </a:p>
        </p:txBody>
      </p:sp>
      <p:pic>
        <p:nvPicPr>
          <p:cNvPr id="10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2" y="6500101"/>
            <a:ext cx="952172" cy="2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28018F-BBDD-4596-9490-3E7A16BC57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6439260"/>
            <a:ext cx="1196739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ew2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-3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7187" y="3046660"/>
            <a:ext cx="842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ctr"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en-US" altLang="ko-KR" sz="4400" b="1" i="0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+mn-ea"/>
              </a:rPr>
              <a:t>Thank you!</a:t>
            </a:r>
            <a:endParaRPr lang="en-US" altLang="ko-KR" sz="4000" b="1" i="0" dirty="0">
              <a:solidFill>
                <a:schemeClr val="accent1">
                  <a:lumMod val="5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 bwMode="auto">
          <a:xfrm>
            <a:off x="1895475" y="3500438"/>
            <a:ext cx="712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="ctr"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11500" b="1">
              <a:solidFill>
                <a:srgbClr val="FFFF00"/>
              </a:solidFill>
              <a:latin typeface="Britannic Bold" panose="020B0903060703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11584" y="3685132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Networking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</a:rPr>
              <a:t>Next</a:t>
            </a: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3631" y="4422650"/>
            <a:ext cx="2990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Intelligence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</a:rPr>
              <a:t>Innovative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73237" y="5131478"/>
            <a:ext cx="2268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Communications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굴림" panose="020B0600000101010101" pitchFamily="50" charset="-127"/>
              </a:rPr>
              <a:t>Creative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98738" y="5791262"/>
            <a:ext cx="1443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Energy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</a:rPr>
              <a:t>Envisioning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19" name="AutoShape 4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0" name="AutoShape 6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2" name="Picture 2" descr="https://encrypted-tbn2.gstatic.com/images?q=tbn:ANd9GcSK5Y_wEJeJFj8bgpR2mRpKVEyrK6SgANRTSpp7W2LSrkHtxrr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1866960"/>
            <a:ext cx="37449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2" descr="data:image/jpeg;base64,/9j/4AAQSkZJRgABAQAAAQABAAD/2wCEAAkGBxQPEBUUEBAUEBAPFxQVFRUVFBUUEBUVFRUXGBQWFBcYHCggHBolHhcVITEhJSkuLi4vGB8zODMsNygtLisBCgoKDg0OGhAQGzQkICYsLCwvLC0sLCwsLCwsLCwsLCw0LCwsLDQsNCwsLCwsLCwsLCwsLCwsLCwsNCwsLCwsLP/AABEIAO8A0wMBIgACEQEDEQH/xAAcAAEAAQUBAQAAAAAAAAAAAAAABAECAwUGBwj/xABBEAACAQIEAwYDBQcBBwUAAAABAgADEQQSITEFQVEGEyJhcYEykaEHFCNC0VJicoKxwfDhM1Njc5Ki8RUXJDRD/8QAGgEBAAMBAQEAAAAAAAAAAAAAAAECAwQFBv/EACgRAAICAQQBAwQDAQAAAAAAAAABAhEDBBIhMUEFImETUXGRMlKBFP/aAAwDAQACEQMRAD8A9liIgCIiAIiIAiIgCIiAIiIAiIgCIiAIiIAiIgCIiAIiIAiIgCIiAIiIAiIgCIiAIiIAiIgCIiAIiIAiIgCIiAIiIAiIgCIiAIiIBWUiIAiIgCIiAIiIAiUJtqdB15TU4vtPhKJs+Kpg9A2Y/SVclHtloxlLpG3iaCl2zwTGwxKi3Mq4X5kWm3wmNp1helUWoBvlYH52hTjLpkyxziraf6JEREsUEREAREQBERAEREAREQBERAEREAREQBERAETT8e7U4XAWGJrqjv8ADTHiqt6KNbeZ0mmqdtM/+z7mkvI1HLv/ANFPQct29pDaRKTZ2M5rtb2rXBeBF7zEEXCm+RAdFZyOV7ab66Tne0HaWvQpipTq1caLXIwwooqfxDWpbzAnmmN7XNUzMWOaoc2drtU7wAZLE9BoDyAEznJ1waY4Jvk7PF99iHZ8XWL02OULmZFU9O7t9ddpp8U1EVBYALT8wCWP5jpr6Azmk7Q5V8BF1vdnLmwAF2KqRqSbWuSdJZU4k3elGdWZgGXKRZswUhEdSQpt1B1Fpx/88m7bO1Z4x9p01OpTv+youLkksdP+YRyHLykxE1FSkSpGzIWDe+t7/ScpgmZlzUNW1sLHOPIXIvMvDuO5KpWoCjA+K91Pv/nOUljl4PW02ow1tbr8np3Z/t09NgmM/EpnRawHjG2rgbjzGvrPREcMAVIIIuCNQQdiJ4jdKq3XQfI30289rWnT/Zz2h7t/ulVgUa/ct0bmnkDqR5+om2nzu9sjl9R9Pik8mJflHpERE7jwRERAEREAREQBERAEREAREQBERAEREA0XaDsfg8ec2Jw6tU27weGrpt4h/ecnX+ySin/165Fr2Famr/8AdTyGekxIolNo8V4v9neMogvTRaoQG5oVmWrb91KgPyuZwFSmMVf8Zy//ABQG1F/CWGoM+qZ4L9snZsYTFriKYPdYvMX2CJVJ0tbWzan2OspKPHBrjnzycph+y1Vl0anUzAjQkg+hIuG23Ey0cEyKqHC6ghioy2Y6BSStywvrpYG2sncFxrquZXyHcsd9OWuzDXXUGdHgOK0avgrDJUIsSy5VubaX1HTU3B6zjeTIm7Oz6eNpM03C+CZACwYgg38QNm13CUzYg8r31kbtTwg/d1qqlJQLKWVlz3vpfQXB0Itf2M7kUy2lOzC35BZwddfFe7+Vx8orZKi5HygVFyG91pvrqjWIYNqfCST0kYpO7K5eFR552fxzBfzOB8QvfS+wvtoB0m1r1yPHTY7hgR8SkbHTmP8ANpkfgn3WsGXKKTXBUkh6ZA0DFiSRrvr7SLxF1T4SQdTvpvrcjb18tZXIvfwexost6e5dHuPY7jw4hhFq6d4PBUA5Ou9vI7+83c8E7Hdr34Y7nuWrUK2W6hgpDDYjkTbeej8L+0zB1tKneYdv30JUerJe3vO+E/byfO6hQWR7HwdpExYbEpVUNTdXQ7MpBB9xMs0MRERAEREAREQBERAEREAREQBERAEREATzn7dKyDhoRmAd6qFBa7Erc+wAuZ6NOK+0jgP35EXY0wzA78wth00Yk9bASUm3SDko8s+fsBxRkYZrkC+o1sTzA532k1uNZlPgAJIAAGmW1svlrqB5zv1+zi9RRbKpPi2DEIBaxA0vqPOQMf2OWlUQA3FTS52UgnKCdzteUy4titomOqTdJnG4fH10OZCVuALC+w2tebzDVa9Ug16aBwdyiEtcfnBB9b3PLbn1WD7PIq/iU213tbMtzbxHYgH+skUsAKdUpdjYX5bHSzL5dR8py7/6oSzuRyePpvUK+Mg7A3u/kAdeu3tMicKZwGIvtsQGuOZW/tOvXhoztdFYHrlBvbfQfrLXwSk3yFLaNb9RcfMSnyRk1WWa2t8HK4fhoBIIIO1tNfUHT6TI/CQG/D8LDdb6HzAO3pOqbh2ceEjONgwFj5XGh9QfaWtRIH4iBcp6XH8pAi2c5zXCuKVcNUJoO1OoDqouFb+JNjPQeAfaLTq2TEoadTbMgvTbzy3us5PiHC1qC6AMw2sbHzGv6zXvge9XMWBdbDxCzi3nz9ZeOSiVKj3YG8TyDsz2srYFslfxUTa2YtYA81YXHtYT1jA4xK6B6Th1bmDedMZqRspJmeIiXJEREAREQBERAEREAREQBERAEh8Qp3sfb5kAf1MmSyqlwRLRdOys1aaNNh6wJAHxKuce+ZefptOb45hs/iy3yXBAvqNCD62LfSb7F0WHelLXSmyj2JZTMWKUdyGt4mXXTQHLzHsw941UN0LRywfNGjaqhRgKlivPnrp4r9dR8uonMLi3rOaZQhhtUW+w63/sZtsfS8JYG/hGgtYo97g9bWJ9jLsLi6OREr3ptyZrqwsNDfn+nvPPSvwaGrNPEJ4ipZdr6H5i+0m4Gqx1dmVhyIa/8ptqNRpNglQp8X4u97WD2tvpuJlFcZR3i+EfC3L3tsd9rQ0KNbSxyhyhOVmOmpCsb/Q6byWvENDmJNtM2hAPmR/cCZsbhqVQeJQ/K9rH5yynRpILoSRzUkB1PkTuIIogYzBsxJRgOZFrH102/pIlPDBRckkc+vtbabdcSpGuy9NHA8hz9Jra1Q5yy+ED0zew5Srog1vFaSstx4ugB1HW1uekj9n+MVsFUz4cPVQC7qo5cwU2PqNZmxdRDmIVW5kbMB5+Upgsd93qAoulQaZjoemVhvtsddOc0xR3SSHXR7DwLjNLG0RUotcHQjZlbmCJsZ5/2W49QNQsi91Wq6Mh0D25jkW+s7zD4hai3Rgw29DzBHI+U7pQcezaE9yMkREqaCIiAIiIAiIgCIiAIiIAiIgGl4vW7jxkXVyENuQYnX6zXVr0ncWLqwQgandQLeRuh+c33FqGensDYjfbXT+81tDFJVuA41IFxvpqCOtgw+s3T3Ro5Zwp8HHcZJRVKqcwOVlGlwNmB9gfUTU9qqy1sOGtmX8rLYEEbqykHK3tY9RtOyxvCmNEmowWqps9vgYgnLUUcsw3HX68b2gwq5CHup1NwACD0ZPzDzGo56WnDKGx8F18mg4bicRkBUOQt8pGpA5i25X0vMzcUrUQWYPlubjXdT4rX6dDJ/YrGGoAgI7zDXYKd2U26b8x8pu8dghWWoU1WoCTbRle1mBvtcW/6Z0Q0ymrsrLJtdUaPCdog9siqxy/D8BYcyPTp9JixHHt1ZtB+0CH03BHlMP/AKaKtIqbLUogA20YW+F19rajUETWuGxQbMAuLpEMdrVFXaqBtccxIejryTuTNhieIqwDBtD+YWydRflffod5hTF1Dq3iQiwdDcA9GHI76GR8oY99QTxDStS2W/MEdDuG5TNSoBQamH8VFyc9FgcoI5H9lxyMLSpENotpHvD8XeOv5LMrW6qbeHfncGFsWKBQOZouFR9enJv5ZnHd1E8DfiDXIxy1k1F8hv4vY+0vxXDjVQ06wDFPgqAWZT56f6TaOOK6RDZiegSLBCCNr/Ep5ANvPQuxWIrVAlamQWDd1iaZIs4G1QfvgEes8r4VTaoMiYlmP+771lI/hBNjNtwrH4jAVMysWBOoa4U+TDr+8Jp2qI6dnv8AKznOAdou+ZUqjKay56Lcn0u6HlnXX1nRTmknF0zqi1JWitpSVMGQSUiIgCUlYgCIiAIiIAiIgC3UXnh3bLhuM4PVL0qjvhWKMtQbU2AZFQ+eXS+xuOk9xlleitRSrqrowsVYBlI6EHQwEfP1ftNisZcs7BmUB8t1SwIK1FGvuvQ35TLxLh2JqL+I2Y2BL5tSALXbXU6b8/XQ9d2k+zk0M1Xh4JW5Y0ea/wDLPNf3T1nPYHiTWyOAMt7hgQy/tKb/AJdxOLNlnGXKPa0ui0+aHD5ObwbVMFXWrSfM1P4gRoyHcX5D/wA9QOgq9oWIFUtnoPdapU2rUSdRnUbjnfnNlieHUqyCy2ItqNXXy/eHnNMnZjIS1Ktkc6ALsRb4T19GEvh1u3srn9HT/gQ8Tja3isw7+mMyuAD3lI2sQdnG1/aRMXj2akKwpKWU2ZqbFalN/wB5Gva9+WhkzGYWrQ3peAXZWS5CN1pjdD1AuD0mmNch86nI1rMyr+HUHSog/wA9J6MM8ci9rPHzaTJhfviTcPibolfI9MEkd9Sy1F0uSGTqDuNYpcUFSoTQpszWIJpgKrD9+k2256+0j0MYEOalaiWuHQnNh3PU+Z+esx161IEMynD1F1z02tre4t/nlrLf6c9fBlPESxyVKKqxNr1SQPY6gfO0y4r71TtnaoEJAyKzZCDyBud7WvLcTxKwVqgXEodMzUijnlq40O0vWuSl6FGq6XGi1w6jLsQoHIj6SOxVErD9n0q+JCzU9LHaohPJragj5TLTw9fDkKGZqR03DAX3upG/nIeDVnPe08XkqcwrlGHUFSQdN5v8EcQF8b5ha5LJTtYeZEskUkzt+xGMvSIqov4DXUAC+26673vO2w2IWoodDmVhcH/Q7GeYdmu0VBCwaqi1Cwvp4ATsua1p6VgKqsl0AsdfDbKfMW0lM0fJfDLnaySpPvLhfnMNE3+v9ZmnMuTpYiIliBERAEREAREQBERAEStotAKTQdoOyOHxhLMvdViLd7Tsrn+Lk3vOitLWErKKapl8eSUHcXR5PjeyGKwdyi/eaWuqaMPPLy9ryBSx65rVQ6VRo17rUXzI5z2OxEg8R4ZQxItWoJUtsWUZvVW3+U5J6ZPo9bD6rNcTV/KPKjj1trZ152FjfzX+4nOcYw1Oqcy+En9nUaeVrieqY37PsM3wGrSvro9x7Bpqan2Wq58OMcdM1ME/QjSYrDJPg7H6jgkuTyarRWxWqtxydLB/5uTj116GWUcFpenRFZQbE0z41H71Jwfp852WJ7ElsZ92pV++cfEwSyoNyWN+Wn9JO/8AaiojeHGKrdQjqfo206seWcezzdRi0+R3F0ee4auq6JXNG/5GVlS4PQZlv7TLT+K4oq1//wBMPUCP/wBp/Sdh2h7NVMJSz4qpQrrcBTky1mN9QGHoTrFH7MataktZFUGoM2RmIbXblpfQ7zqjmTPOnh2vu/waNCagAdalTyq4XvWvy8a6n5zBiOH4sjKMAyJsGFB823Qg/wBJ0vDOzXEcDVDU6FYfwOri2xuAbcr2M9VwlZnpKailK7AZhsc23t1ieVorDGjwbhvZzFkgDBVCq/7y60wfQ2uZ632A4TisEG791NJwMtK9yraag3NhvznRUcMGqWF8lMaknQtJVPD3N7jKp89fSY/Vm+kabIoz4cnpb/WSBLU9pcJeKpFGxERLECIiAIiIAiIgFbSoECVgFIBmOsQBqbTCKp1t4gPnKOdMso2Sryxz5TCmLUm17HoZSpVI1tp/WV+pFona7MjuDpfQyNW00NyAbgrckS2tikK2O502sZAw+OZtT8JvYEFT5AW3+XOZSyK+zSMHROWsXF1fMBuCPELTR9q+PPRVKGH8eLxOi9VU7t672lOLY7uL1fgYDbMbHW4zDb/zaQODYU0nbEYgkYmqLrmXMFS22mzHntyEr9SlbLbDadleFrgqZGbPWc3q1D16XPIfqZLxGLF7hlIPPpNdU4hl0/DZm/MX8OvlaaTjHEFSgcpQu/JATpe1rjYt8I06nlM97lwi+2uWQ6ijifEQoP8A8LBi5PJz6nTxH6DznZ1XfKWRgNQo1sg1tc+3Kc5w7DjCUFF0aoxzOQGfU6W0Ow+ETozhjVp61AMw0AtYHloOcly3cIVXLNhQAYWViSOdzY/OBhzm3JPU2sPSWUwKYAUHQDbUy04tc2xJtcEm/wBBpNLSXJlzfBJZlQZdW5nlc+Zkikb8tPp7CYaVUfskmSVYn8tvWaxab7KSKqvlLoETVGYiIkgREQBERAEuEtlbwCt5QtKEyPVdr6Lf3EpJ0WSsvqE22GvWRXBHwtZja+unylmJWqw8KC/m39wJr8TTrj4VooOpYsb/ACE55t9msUjI9BW0IytbRswIt5jaabi3GfuuVVrBqh3AuQLkC51Pnr9DMeO4e761sUQo3C+BLc9b7TnsSaCMwpN3zVPisc19BpoLAaTn3RTto6FBvybyrx2qPCzb6A2DE6m1gVXykHFcdKN+JVKpyJbK1joDlUXGx1nMjjDBmNOnZbFFYC5JvYsWO3Q76Aac5gTB+HPiGWozG2UhmYk3Nhf31mzaXjkpGDf4N1U7Q06oIpUi+V1bwk2JW2rg3Un3vpJJ7YORapTelc2+F2S3mQ1vaQcAlLxXwyIAQoujtUIOU5rrrfxNp5ecuq0/2MO1PLqW7wougub3UC+v9ZVqb8ErZ9yVh+0iMQCiOhtdwNRe1rDXT3lr4oPiB8Jp0dSGK5O8IOUXGnhU7dSZCw1JKP49RlLDWnlsVYjckka2PO1jYayDh8XQpM2YpVZ2ZszXJBJJ00/tzkyi6uuQnG6vg6avxumrAEmsV1C01OWxOpZhJmG4ypA8evJVuLfS5O3KcniOLh2UUC5X84pJkO19GN9b6ek3HDuJnu7Yqmc4OhqI2bKdBmYJl6jSZOO1d8l9yb6OkpY5W3qWB3Cgkm37xknDYtTYUqNQgi2q7j+aQMCykfhKD0y02Y8uYXT3nQYenVtqDflmIW3st4gmys2kS8D3rL4wKY5X1Nva1pLFubX9xI1PCkjxOLn1P9TMlLCKOZa3Uzsjuqq/bOaVGY1lHOVWpfaVWkBsBL7TVX5M+CkSoEGWIKRKRAKxEQBAiIBjqMB6yI1VyfCpt1t/cyfLWcCZShfmi6lXg1OLSra+nuxsPYCa37vUqHxOVHRbKT6k6zf1VL7Lt52kapgSdS2o6D9dJhLFfRrGZz+I4TRv+IS1uZux+bGRG+6KLKM9uQJe58ws6mjgQQcyZyf2jp9JYeHJSBJAVeltPYSjg/BdT+5yiLTWxTAs3Q5UA1vsCZpeO4s0wGGFZQQSLZC5bW2n+c52+Kz1VK0aRCH8zeEeVl3PvaazEdm0UDvi1arU0Wne1yNh5DckzLb9jRSXk4ThZxYpu1NTTpN46lRnyhbLY/xHU87nTykehhqj/i4lm7kG5BBGY75SSdDY39DznoVbs85/21UZUF+7Hho5uVxzA6mcrwjs3XxIuxKCp+Ic27nyAOg5X536b7Kb7l+ijjHpED7i/EGdyVVVAVaWqBQNrAaKPa02/DuFVKTWCBwNO7cLcja6unxTqsDwla6g5e5xNOw52IG6/wAJ11k6nTUEBlyVFN8p305qeYmUt0uX0XTUeEaAdnadUDLhlpsbkt40K200IOvrNnh+CYhFs1SjXTbLUzKbdM3yG03rhXsdUcDyyk8r+8YLCsFyVGFQCzZixJv0sZrHHF/Jm8jIOFWpR07moijkLVKfsRqBNlSxqkai0mKpAsLabdJQ0wR4rG/lNVBrp/syc0+0Wish5y9HUbED6TCuDUbXB8jp8petFRy/WXW7zRR0SAflKzAtHLsf0maar5KsGUiJJAiIgCIiAIiIBTLFvKViRQKMem8oBbeXRFE2Y2J/KLeZ2mP7rc3Y5jJESrgn2Tua6LDSFrDSWUsMqm4Hi2udTaZok7URbI1bBI/xC/8ASXLhEBzBbMeczxGyP2J3MsekDuP1llXBrUADgNl2J+IehmaXCHFEWyE3D+jEeuswthnHIMOoNjNoZaZR4YsssjNZTqOD/YiScPVPNfltJMRHFT7DnfgBfaVlImpQulDEpAEREAREQBERAEREAREQBERAEREAREQBERAErKRAK3lIiAIiIAiIgCIiAIiIAiIgH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C6001A-5F4F-42C3-8FC9-AFA2AEE316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4883818"/>
            <a:ext cx="3919595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554"/>
            <a:ext cx="78867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0173-90DA-44D5-866C-87E693FA7675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22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45900"/>
            <a:ext cx="9143999" cy="21431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effectLst/>
              </a:rPr>
              <a:t>Planning by Dynamic Programming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643" y="4226465"/>
            <a:ext cx="6408712" cy="1762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i="1" dirty="0" err="1"/>
              <a:t>HaeJoong</a:t>
            </a:r>
            <a:r>
              <a:rPr lang="en-US" altLang="ko-KR" i="1" dirty="0"/>
              <a:t> Lee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 err="1"/>
              <a:t>Sogang</a:t>
            </a:r>
            <a:r>
              <a:rPr lang="en-US" altLang="ko-KR" dirty="0"/>
              <a:t> University, 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/>
              <a:t>2020.03.05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Policy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Improvement (1)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/>
              <p:nvPr/>
            </p:nvSpPr>
            <p:spPr>
              <a:xfrm>
                <a:off x="536232" y="1333766"/>
                <a:ext cx="5317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Consider a deterministic policy, a =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/>
                  <a:t>(s)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can improve the policy by acting greedily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33766"/>
                <a:ext cx="5317931" cy="646331"/>
              </a:xfrm>
              <a:prstGeom prst="rect">
                <a:avLst/>
              </a:prstGeom>
              <a:blipFill>
                <a:blip r:embed="rId3"/>
                <a:stretch>
                  <a:fillRect l="-80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73D22F1-23CA-453A-8869-B008E50E5938}"/>
              </a:ext>
            </a:extLst>
          </p:cNvPr>
          <p:cNvSpPr txBox="1"/>
          <p:nvPr/>
        </p:nvSpPr>
        <p:spPr>
          <a:xfrm>
            <a:off x="534421" y="2587332"/>
            <a:ext cx="739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improves the value from any state s over one step,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/>
              <p:nvPr/>
            </p:nvSpPr>
            <p:spPr>
              <a:xfrm>
                <a:off x="534421" y="3538100"/>
                <a:ext cx="7001789" cy="372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therefore improves the value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′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1" y="3538100"/>
                <a:ext cx="7001789" cy="372346"/>
              </a:xfrm>
              <a:prstGeom prst="rect">
                <a:avLst/>
              </a:prstGeom>
              <a:blipFill>
                <a:blip r:embed="rId4"/>
                <a:stretch>
                  <a:fillRect l="-610"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9ECA62-733B-4851-AF21-24F6B5CE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042" y="1989880"/>
            <a:ext cx="2477121" cy="558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D2925-8F1E-4EDB-9B60-25CA838FF800}"/>
              </a:ext>
            </a:extLst>
          </p:cNvPr>
          <p:cNvSpPr/>
          <p:nvPr/>
        </p:nvSpPr>
        <p:spPr>
          <a:xfrm>
            <a:off x="3286767" y="1989880"/>
            <a:ext cx="2567395" cy="55869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6743E-335A-4941-83F3-4E53B3B75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221" y="3033182"/>
            <a:ext cx="4510590" cy="4480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977DAD-D682-4D20-A053-059743DC8A18}"/>
              </a:ext>
            </a:extLst>
          </p:cNvPr>
          <p:cNvSpPr/>
          <p:nvPr/>
        </p:nvSpPr>
        <p:spPr>
          <a:xfrm>
            <a:off x="3699289" y="2975235"/>
            <a:ext cx="3167522" cy="55869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5CBF5B-6DBE-4288-8474-302CDAD06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280" y="4063116"/>
            <a:ext cx="6284471" cy="1618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EB52-1447-4101-9BDB-0F7ADAF32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8669" y="750961"/>
            <a:ext cx="2231248" cy="1614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0CB5B0-F70B-44B4-BA54-FC38B20FDDD4}"/>
              </a:ext>
            </a:extLst>
          </p:cNvPr>
          <p:cNvSpPr txBox="1"/>
          <p:nvPr/>
        </p:nvSpPr>
        <p:spPr>
          <a:xfrm>
            <a:off x="791975" y="2125941"/>
            <a:ext cx="255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탐욕 정책으로 얻은 새로운 정책 </a:t>
            </a:r>
            <a:r>
              <a:rPr lang="en-US" altLang="ko-KR" sz="1200" b="1" u="sng" dirty="0"/>
              <a:t>: </a:t>
            </a:r>
            <a:endParaRPr lang="ko-KR" altLang="en-US" sz="1200" b="1" u="sng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8D297F-0544-4942-96C1-F957EDF9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8669" y="2402940"/>
            <a:ext cx="2231248" cy="121704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5BC1C05A-3F3F-4330-ACE7-4F76D186FA26}"/>
              </a:ext>
            </a:extLst>
          </p:cNvPr>
          <p:cNvSpPr/>
          <p:nvPr/>
        </p:nvSpPr>
        <p:spPr>
          <a:xfrm>
            <a:off x="7996876" y="1222757"/>
            <a:ext cx="426720" cy="30480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3339585-F343-49E7-8DF7-E3FCD359D328}"/>
              </a:ext>
            </a:extLst>
          </p:cNvPr>
          <p:cNvCxnSpPr>
            <a:cxnSpLocks/>
            <a:stCxn id="21" idx="6"/>
            <a:endCxn id="15" idx="3"/>
          </p:cNvCxnSpPr>
          <p:nvPr/>
        </p:nvCxnSpPr>
        <p:spPr>
          <a:xfrm flipH="1">
            <a:off x="5854162" y="1375160"/>
            <a:ext cx="2569434" cy="894070"/>
          </a:xfrm>
          <a:prstGeom prst="bentConnector3">
            <a:avLst>
              <a:gd name="adj1" fmla="val -88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D1F8717-A952-4023-8E0A-E6721016C5C0}"/>
              </a:ext>
            </a:extLst>
          </p:cNvPr>
          <p:cNvSpPr/>
          <p:nvPr/>
        </p:nvSpPr>
        <p:spPr>
          <a:xfrm>
            <a:off x="8665918" y="3254114"/>
            <a:ext cx="426720" cy="30480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EBF2168-F1CD-4C29-9D35-B17778A8E39B}"/>
              </a:ext>
            </a:extLst>
          </p:cNvPr>
          <p:cNvCxnSpPr>
            <a:cxnSpLocks/>
            <a:stCxn id="27" idx="4"/>
            <a:endCxn id="5" idx="1"/>
          </p:cNvCxnSpPr>
          <p:nvPr/>
        </p:nvCxnSpPr>
        <p:spPr>
          <a:xfrm rot="5400000" flipH="1">
            <a:off x="5466899" y="146541"/>
            <a:ext cx="301702" cy="6523057"/>
          </a:xfrm>
          <a:prstGeom prst="bentConnector4">
            <a:avLst>
              <a:gd name="adj1" fmla="val -15154"/>
              <a:gd name="adj2" fmla="val 1035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6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Policy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Improvement (2)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4456-2858-4817-9B4A-941377DD4C22}"/>
              </a:ext>
            </a:extLst>
          </p:cNvPr>
          <p:cNvSpPr txBox="1"/>
          <p:nvPr/>
        </p:nvSpPr>
        <p:spPr>
          <a:xfrm>
            <a:off x="536232" y="1333766"/>
            <a:ext cx="6463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If improvements stop,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Then the Bellman optimality equation has been satisﬁed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/>
              <p:nvPr/>
            </p:nvSpPr>
            <p:spPr>
              <a:xfrm>
                <a:off x="536232" y="3429000"/>
                <a:ext cx="7399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/>
                  <a:t> for all s ∈ S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3429000"/>
                <a:ext cx="7399088" cy="369332"/>
              </a:xfrm>
              <a:prstGeom prst="rect">
                <a:avLst/>
              </a:prstGeom>
              <a:blipFill>
                <a:blip r:embed="rId3"/>
                <a:stretch>
                  <a:fillRect l="-577" t="-1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/>
              <p:nvPr/>
            </p:nvSpPr>
            <p:spPr>
              <a:xfrm>
                <a:off x="536232" y="3824463"/>
                <a:ext cx="7001789" cy="372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/>
                  <a:t> is an optimal 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3824463"/>
                <a:ext cx="7001789" cy="372346"/>
              </a:xfrm>
              <a:prstGeom prst="rect">
                <a:avLst/>
              </a:prstGeom>
              <a:blipFill>
                <a:blip r:embed="rId4"/>
                <a:stretch>
                  <a:fillRect l="-60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9889D34-DCBA-490B-AE95-31D695075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091" y="1689610"/>
            <a:ext cx="4648849" cy="43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C32EEA-20AA-4E1E-9188-53FD605B6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170" y="2753017"/>
            <a:ext cx="1648685" cy="4634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4914BA-FB0A-4D42-82C6-48E59CFE3171}"/>
              </a:ext>
            </a:extLst>
          </p:cNvPr>
          <p:cNvSpPr/>
          <p:nvPr/>
        </p:nvSpPr>
        <p:spPr>
          <a:xfrm>
            <a:off x="2287091" y="1689610"/>
            <a:ext cx="4648849" cy="43821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AC6232-1585-49ED-8B3D-F1F3545904B2}"/>
              </a:ext>
            </a:extLst>
          </p:cNvPr>
          <p:cNvSpPr/>
          <p:nvPr/>
        </p:nvSpPr>
        <p:spPr>
          <a:xfrm>
            <a:off x="3784170" y="2729821"/>
            <a:ext cx="1648686" cy="43821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01E64F-46EC-48C8-B419-9185653F7A79}"/>
              </a:ext>
            </a:extLst>
          </p:cNvPr>
          <p:cNvSpPr/>
          <p:nvPr/>
        </p:nvSpPr>
        <p:spPr>
          <a:xfrm>
            <a:off x="2725177" y="5067434"/>
            <a:ext cx="3545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결론 </a:t>
            </a:r>
            <a:r>
              <a:rPr lang="en-US" altLang="ko-KR" b="1" dirty="0"/>
              <a:t>: policy table</a:t>
            </a:r>
            <a:r>
              <a:rPr lang="ko-KR" altLang="en-US" b="1" dirty="0"/>
              <a:t>을 </a:t>
            </a:r>
            <a:r>
              <a:rPr lang="en-US" altLang="ko-KR" b="1" dirty="0"/>
              <a:t>update </a:t>
            </a:r>
            <a:r>
              <a:rPr lang="ko-KR" altLang="en-US" b="1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86419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Policy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Generalized Policy Iteration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A81A5-CD0B-479C-930D-DFC80754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2" y="1393372"/>
            <a:ext cx="3839111" cy="2343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270FB2-2D20-4C2F-9A44-F96D8E633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870" y="1237937"/>
            <a:ext cx="3246444" cy="4382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894058-A0E6-43F3-8354-9B4DF5383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21" y="4178579"/>
            <a:ext cx="362953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Value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Principle of Optimality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/>
              <p:nvPr/>
            </p:nvSpPr>
            <p:spPr>
              <a:xfrm>
                <a:off x="536232" y="1333766"/>
                <a:ext cx="69675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Any optimal policy can be subdivided into two components: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An optimal ﬁrst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Followed by an optimal policy from successor state S’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33766"/>
                <a:ext cx="6967548" cy="923330"/>
              </a:xfrm>
              <a:prstGeom prst="rect">
                <a:avLst/>
              </a:prstGeom>
              <a:blipFill>
                <a:blip r:embed="rId3"/>
                <a:stretch>
                  <a:fillRect l="-612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1978516-1F32-44EB-AC8F-ABF2F2F2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298" y="2485168"/>
            <a:ext cx="630643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D9C3C8-19A8-4654-B77E-3A9FDBF6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22" y="4055017"/>
            <a:ext cx="4159724" cy="25284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Value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Deterministic Value Iteration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/>
              <p:nvPr/>
            </p:nvSpPr>
            <p:spPr>
              <a:xfrm>
                <a:off x="536232" y="1333766"/>
                <a:ext cx="65497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we know the solution to subproblems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Then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be found by one-step lookahead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33766"/>
                <a:ext cx="6549742" cy="646331"/>
              </a:xfrm>
              <a:prstGeom prst="rect">
                <a:avLst/>
              </a:prstGeom>
              <a:blipFill>
                <a:blip r:embed="rId4"/>
                <a:stretch>
                  <a:fillRect l="-652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C6FA78C-2215-4457-A73C-438BACFB2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87" y="2073509"/>
            <a:ext cx="3458058" cy="714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19CBA1-BD09-4B70-8BCE-5ED5A67BE7FF}"/>
              </a:ext>
            </a:extLst>
          </p:cNvPr>
          <p:cNvSpPr/>
          <p:nvPr/>
        </p:nvSpPr>
        <p:spPr>
          <a:xfrm>
            <a:off x="2882487" y="2024892"/>
            <a:ext cx="3458058" cy="64633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D2D31-174E-4A38-94AD-224489B1C336}"/>
              </a:ext>
            </a:extLst>
          </p:cNvPr>
          <p:cNvSpPr txBox="1"/>
          <p:nvPr/>
        </p:nvSpPr>
        <p:spPr>
          <a:xfrm>
            <a:off x="536232" y="2691413"/>
            <a:ext cx="739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idea of value iteration is to apply these updates iteratively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Intuition: start with ﬁnal rewards and work backwards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Still works with loopy, stochastic MDPs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CBA9CA5-1B28-4C5B-8A19-0E3A9B6808D7}"/>
              </a:ext>
            </a:extLst>
          </p:cNvPr>
          <p:cNvSpPr txBox="1">
            <a:spLocks/>
          </p:cNvSpPr>
          <p:nvPr/>
        </p:nvSpPr>
        <p:spPr>
          <a:xfrm>
            <a:off x="1" y="3634932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dirty="0"/>
              <a:t> Shortest Path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Value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value function update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0AA969B-9518-4D63-B7AE-5CD14BDF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69596"/>
              </p:ext>
            </p:extLst>
          </p:nvPr>
        </p:nvGraphicFramePr>
        <p:xfrm>
          <a:off x="1201775" y="1812345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/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blipFill>
                <a:blip r:embed="rId3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/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blipFill>
                <a:blip r:embed="rId4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AEF94423-623D-443E-8774-66F8E043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04855"/>
              </p:ext>
            </p:extLst>
          </p:nvPr>
        </p:nvGraphicFramePr>
        <p:xfrm>
          <a:off x="1201775" y="4222059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/>
              <p:nvPr/>
            </p:nvSpPr>
            <p:spPr>
              <a:xfrm>
                <a:off x="3339434" y="4200258"/>
                <a:ext cx="556508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1" dirty="0"/>
                          <m:t>max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</m:oMath>
                </a14:m>
                <a:r>
                  <a:rPr lang="en-US" altLang="ko-KR" dirty="0"/>
                  <a:t>[(-1 + 1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0 ), 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</a:t>
                </a:r>
              </a:p>
              <a:p>
                <a:r>
                  <a:rPr lang="en-US" altLang="ko-KR" dirty="0"/>
                  <a:t>                   ,(-1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0 ), 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0 )] </a:t>
                </a:r>
              </a:p>
              <a:p>
                <a:r>
                  <a:rPr lang="en-US" altLang="ko-KR" dirty="0"/>
                  <a:t>       </a:t>
                </a:r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-1.0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34" y="4200258"/>
                <a:ext cx="5565086" cy="1107996"/>
              </a:xfrm>
              <a:prstGeom prst="rect">
                <a:avLst/>
              </a:prstGeom>
              <a:blipFill>
                <a:blip r:embed="rId5"/>
                <a:stretch>
                  <a:fillRect l="-1205" t="-7143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D83CE-F89B-4A21-9149-4148A3F3AD60}"/>
              </a:ext>
            </a:extLst>
          </p:cNvPr>
          <p:cNvSpPr/>
          <p:nvPr/>
        </p:nvSpPr>
        <p:spPr>
          <a:xfrm>
            <a:off x="5033183" y="4222059"/>
            <a:ext cx="1710517" cy="24969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D595F0-D03D-4393-9132-D3836E8A5A36}"/>
              </a:ext>
            </a:extLst>
          </p:cNvPr>
          <p:cNvSpPr/>
          <p:nvPr/>
        </p:nvSpPr>
        <p:spPr>
          <a:xfrm>
            <a:off x="6874773" y="4200258"/>
            <a:ext cx="1710517" cy="2714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4FF9A1-76F9-45F5-A73E-9C97BBAE45F4}"/>
              </a:ext>
            </a:extLst>
          </p:cNvPr>
          <p:cNvSpPr/>
          <p:nvPr/>
        </p:nvSpPr>
        <p:spPr>
          <a:xfrm>
            <a:off x="5007867" y="4490347"/>
            <a:ext cx="1710517" cy="2442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1327B-BACA-4C09-AE69-BF6C0705576E}"/>
              </a:ext>
            </a:extLst>
          </p:cNvPr>
          <p:cNvSpPr/>
          <p:nvPr/>
        </p:nvSpPr>
        <p:spPr>
          <a:xfrm>
            <a:off x="6874773" y="4490348"/>
            <a:ext cx="1710517" cy="2684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C6878-C315-4DE2-95CD-D5DE953CF0EE}"/>
              </a:ext>
            </a:extLst>
          </p:cNvPr>
          <p:cNvSpPr/>
          <p:nvPr/>
        </p:nvSpPr>
        <p:spPr>
          <a:xfrm>
            <a:off x="1209271" y="1812345"/>
            <a:ext cx="432290" cy="37351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644ECB-B849-4D46-A385-B64F09163FA0}"/>
              </a:ext>
            </a:extLst>
          </p:cNvPr>
          <p:cNvSpPr/>
          <p:nvPr/>
        </p:nvSpPr>
        <p:spPr>
          <a:xfrm>
            <a:off x="1654613" y="2210010"/>
            <a:ext cx="432290" cy="391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879503-ECB8-4A52-9565-142910DDB590}"/>
              </a:ext>
            </a:extLst>
          </p:cNvPr>
          <p:cNvSpPr/>
          <p:nvPr/>
        </p:nvSpPr>
        <p:spPr>
          <a:xfrm>
            <a:off x="1209271" y="2602571"/>
            <a:ext cx="449708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B4F74-5B35-4FF6-BADA-0E4815D74278}"/>
              </a:ext>
            </a:extLst>
          </p:cNvPr>
          <p:cNvSpPr/>
          <p:nvPr/>
        </p:nvSpPr>
        <p:spPr>
          <a:xfrm>
            <a:off x="750353" y="2210783"/>
            <a:ext cx="449708" cy="3735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/>
              <p:nvPr/>
            </p:nvSpPr>
            <p:spPr>
              <a:xfrm>
                <a:off x="3244205" y="2357209"/>
                <a:ext cx="1513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0.0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5" y="2357209"/>
                <a:ext cx="1513428" cy="369332"/>
              </a:xfrm>
              <a:prstGeom prst="rect">
                <a:avLst/>
              </a:prstGeom>
              <a:blipFill>
                <a:blip r:embed="rId6"/>
                <a:stretch>
                  <a:fillRect r="-80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484DD7-39E6-4473-8DF6-B2D7AA812F85}"/>
              </a:ext>
            </a:extLst>
          </p:cNvPr>
          <p:cNvSpPr/>
          <p:nvPr/>
        </p:nvSpPr>
        <p:spPr>
          <a:xfrm>
            <a:off x="3317821" y="4200258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31870E-FA53-4850-B890-FD7B6B30F1BD}"/>
              </a:ext>
            </a:extLst>
          </p:cNvPr>
          <p:cNvSpPr/>
          <p:nvPr/>
        </p:nvSpPr>
        <p:spPr>
          <a:xfrm>
            <a:off x="3302232" y="2361361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816EDEE-53D7-4872-AA32-116D85516341}"/>
              </a:ext>
            </a:extLst>
          </p:cNvPr>
          <p:cNvSpPr/>
          <p:nvPr/>
        </p:nvSpPr>
        <p:spPr>
          <a:xfrm>
            <a:off x="1970309" y="3543838"/>
            <a:ext cx="387531" cy="4783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84B6EC-537D-43A7-8F15-BE19E7813873}"/>
              </a:ext>
            </a:extLst>
          </p:cNvPr>
          <p:cNvSpPr/>
          <p:nvPr/>
        </p:nvSpPr>
        <p:spPr>
          <a:xfrm>
            <a:off x="2511940" y="3543838"/>
            <a:ext cx="98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842D17-A4F2-44CB-B2C4-08677E516D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681605" y="2726541"/>
            <a:ext cx="5486" cy="148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35DFECD-9E88-4689-AF24-8950C1A41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725" y="1539114"/>
            <a:ext cx="2835950" cy="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Value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value function update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/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blipFill>
                <a:blip r:embed="rId3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/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blipFill>
                <a:blip r:embed="rId4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AEF94423-623D-443E-8774-66F8E043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36065"/>
              </p:ext>
            </p:extLst>
          </p:nvPr>
        </p:nvGraphicFramePr>
        <p:xfrm>
          <a:off x="1200061" y="1810611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/>
              <p:nvPr/>
            </p:nvSpPr>
            <p:spPr>
              <a:xfrm>
                <a:off x="3339434" y="4200258"/>
                <a:ext cx="556508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1" dirty="0"/>
                          <m:t>max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</m:oMath>
                </a14:m>
                <a:r>
                  <a:rPr lang="en-US" altLang="ko-KR" dirty="0"/>
                  <a:t>[(-1 + 1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0 ), 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-1 )</a:t>
                </a:r>
              </a:p>
              <a:p>
                <a:r>
                  <a:rPr lang="en-US" altLang="ko-KR" dirty="0"/>
                  <a:t>                   ,(-1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-1 ), 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-1 )] </a:t>
                </a:r>
              </a:p>
              <a:p>
                <a:r>
                  <a:rPr lang="en-US" altLang="ko-KR" dirty="0"/>
                  <a:t>       </a:t>
                </a:r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-1.0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34" y="4200258"/>
                <a:ext cx="5565086" cy="1107996"/>
              </a:xfrm>
              <a:prstGeom prst="rect">
                <a:avLst/>
              </a:prstGeom>
              <a:blipFill>
                <a:blip r:embed="rId5"/>
                <a:stretch>
                  <a:fillRect l="-1205" t="-7143" r="-3834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D83CE-F89B-4A21-9149-4148A3F3AD60}"/>
              </a:ext>
            </a:extLst>
          </p:cNvPr>
          <p:cNvSpPr/>
          <p:nvPr/>
        </p:nvSpPr>
        <p:spPr>
          <a:xfrm>
            <a:off x="5017172" y="4222059"/>
            <a:ext cx="1735833" cy="24969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D595F0-D03D-4393-9132-D3836E8A5A36}"/>
              </a:ext>
            </a:extLst>
          </p:cNvPr>
          <p:cNvSpPr/>
          <p:nvPr/>
        </p:nvSpPr>
        <p:spPr>
          <a:xfrm>
            <a:off x="6884078" y="4200258"/>
            <a:ext cx="1802722" cy="2714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4FF9A1-76F9-45F5-A73E-9C97BBAE45F4}"/>
              </a:ext>
            </a:extLst>
          </p:cNvPr>
          <p:cNvSpPr/>
          <p:nvPr/>
        </p:nvSpPr>
        <p:spPr>
          <a:xfrm>
            <a:off x="5017172" y="4490347"/>
            <a:ext cx="1710517" cy="2442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1327B-BACA-4C09-AE69-BF6C0705576E}"/>
              </a:ext>
            </a:extLst>
          </p:cNvPr>
          <p:cNvSpPr/>
          <p:nvPr/>
        </p:nvSpPr>
        <p:spPr>
          <a:xfrm>
            <a:off x="6884078" y="4490348"/>
            <a:ext cx="1802722" cy="2684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C6878-C315-4DE2-95CD-D5DE953CF0EE}"/>
              </a:ext>
            </a:extLst>
          </p:cNvPr>
          <p:cNvSpPr/>
          <p:nvPr/>
        </p:nvSpPr>
        <p:spPr>
          <a:xfrm>
            <a:off x="1209271" y="1812345"/>
            <a:ext cx="432290" cy="37351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644ECB-B849-4D46-A385-B64F09163FA0}"/>
              </a:ext>
            </a:extLst>
          </p:cNvPr>
          <p:cNvSpPr/>
          <p:nvPr/>
        </p:nvSpPr>
        <p:spPr>
          <a:xfrm>
            <a:off x="1654613" y="2210010"/>
            <a:ext cx="432290" cy="391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879503-ECB8-4A52-9565-142910DDB590}"/>
              </a:ext>
            </a:extLst>
          </p:cNvPr>
          <p:cNvSpPr/>
          <p:nvPr/>
        </p:nvSpPr>
        <p:spPr>
          <a:xfrm>
            <a:off x="1209271" y="2602571"/>
            <a:ext cx="449708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B4F74-5B35-4FF6-BADA-0E4815D74278}"/>
              </a:ext>
            </a:extLst>
          </p:cNvPr>
          <p:cNvSpPr/>
          <p:nvPr/>
        </p:nvSpPr>
        <p:spPr>
          <a:xfrm>
            <a:off x="750353" y="2210783"/>
            <a:ext cx="449708" cy="3735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/>
              <p:nvPr/>
            </p:nvSpPr>
            <p:spPr>
              <a:xfrm>
                <a:off x="3244205" y="2357209"/>
                <a:ext cx="1656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-1.0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5" y="2357209"/>
                <a:ext cx="1656094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484DD7-39E6-4473-8DF6-B2D7AA812F85}"/>
              </a:ext>
            </a:extLst>
          </p:cNvPr>
          <p:cNvSpPr/>
          <p:nvPr/>
        </p:nvSpPr>
        <p:spPr>
          <a:xfrm>
            <a:off x="3305390" y="4222059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31870E-FA53-4850-B890-FD7B6B30F1BD}"/>
              </a:ext>
            </a:extLst>
          </p:cNvPr>
          <p:cNvSpPr/>
          <p:nvPr/>
        </p:nvSpPr>
        <p:spPr>
          <a:xfrm>
            <a:off x="3284408" y="2351715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816EDEE-53D7-4872-AA32-116D85516341}"/>
              </a:ext>
            </a:extLst>
          </p:cNvPr>
          <p:cNvSpPr/>
          <p:nvPr/>
        </p:nvSpPr>
        <p:spPr>
          <a:xfrm>
            <a:off x="1970309" y="3543838"/>
            <a:ext cx="387531" cy="4783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84B6EC-537D-43A7-8F15-BE19E7813873}"/>
              </a:ext>
            </a:extLst>
          </p:cNvPr>
          <p:cNvSpPr/>
          <p:nvPr/>
        </p:nvSpPr>
        <p:spPr>
          <a:xfrm>
            <a:off x="2511940" y="3543838"/>
            <a:ext cx="98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842D17-A4F2-44CB-B2C4-08677E516D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663781" y="2716895"/>
            <a:ext cx="5486" cy="148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35DFECD-9E88-4689-AF24-8950C1A41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725" y="1539114"/>
            <a:ext cx="2835950" cy="919973"/>
          </a:xfrm>
          <a:prstGeom prst="rect">
            <a:avLst/>
          </a:prstGeom>
        </p:spPr>
      </p:pic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9B983774-6698-4A14-A4BF-587C838D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97157"/>
              </p:ext>
            </p:extLst>
          </p:nvPr>
        </p:nvGraphicFramePr>
        <p:xfrm>
          <a:off x="1200061" y="4222059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0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Value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Value Iteration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D05173-1781-4B0C-A61F-1E1DFC3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49" y="4326646"/>
            <a:ext cx="2972602" cy="2188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D51FF1-4942-42B2-AED0-CD502E4DE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74" y="4350953"/>
            <a:ext cx="2310020" cy="21401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59B919-86BD-4746-BD01-8CB8CDA063C4}"/>
              </a:ext>
            </a:extLst>
          </p:cNvPr>
          <p:cNvSpPr/>
          <p:nvPr/>
        </p:nvSpPr>
        <p:spPr>
          <a:xfrm>
            <a:off x="6980224" y="4350953"/>
            <a:ext cx="648486" cy="24057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9111F-26BD-4DAC-B0E9-DBE8D3B252DD}"/>
              </a:ext>
            </a:extLst>
          </p:cNvPr>
          <p:cNvSpPr/>
          <p:nvPr/>
        </p:nvSpPr>
        <p:spPr>
          <a:xfrm>
            <a:off x="6816415" y="6173197"/>
            <a:ext cx="1082259" cy="31039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E91C4-1315-4942-B6D0-5438266C4ACF}"/>
              </a:ext>
            </a:extLst>
          </p:cNvPr>
          <p:cNvSpPr/>
          <p:nvPr/>
        </p:nvSpPr>
        <p:spPr>
          <a:xfrm>
            <a:off x="4628934" y="4273735"/>
            <a:ext cx="179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Value Iteration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0B491-578B-4155-9DA4-E10559B12E53}"/>
              </a:ext>
            </a:extLst>
          </p:cNvPr>
          <p:cNvSpPr/>
          <p:nvPr/>
        </p:nvSpPr>
        <p:spPr>
          <a:xfrm>
            <a:off x="32585" y="4242795"/>
            <a:ext cx="184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Policy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0ADCD6-851F-4AA9-B9C8-EAB41DC3673E}"/>
                  </a:ext>
                </a:extLst>
              </p:cNvPr>
              <p:cNvSpPr/>
              <p:nvPr/>
            </p:nvSpPr>
            <p:spPr>
              <a:xfrm>
                <a:off x="536232" y="1377025"/>
                <a:ext cx="764340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Problem:  ﬁnd optimal policy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Solution:  iterative application of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Bellman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optimality</a:t>
                </a:r>
                <a:r>
                  <a:rPr lang="en-US" altLang="ko-KR" dirty="0"/>
                  <a:t> backup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…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Using synchronous backups,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At each iteration </a:t>
                </a:r>
                <a:r>
                  <a:rPr lang="en-US" altLang="ko-KR" i="1" dirty="0"/>
                  <a:t>k </a:t>
                </a:r>
                <a:r>
                  <a:rPr lang="en-US" altLang="ko-KR" dirty="0"/>
                  <a:t>+ 1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For all states 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(s)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(s’)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Convergence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will be proven later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Unlike policy iteration, there is no explicit policy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Intermediate value functions may not correspond to any 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0ADCD6-851F-4AA9-B9C8-EAB41DC36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77025"/>
                <a:ext cx="7643408" cy="2862322"/>
              </a:xfrm>
              <a:prstGeom prst="rect">
                <a:avLst/>
              </a:prstGeom>
              <a:blipFill>
                <a:blip r:embed="rId5"/>
                <a:stretch>
                  <a:fillRect l="-558" t="-1279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9F6E1-8DBD-42BD-9D70-388A008082FA}"/>
              </a:ext>
            </a:extLst>
          </p:cNvPr>
          <p:cNvSpPr/>
          <p:nvPr/>
        </p:nvSpPr>
        <p:spPr>
          <a:xfrm>
            <a:off x="1939823" y="6173197"/>
            <a:ext cx="873049" cy="31039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90D6D8-A46A-47AF-BB13-DEB1688E40A8}"/>
              </a:ext>
            </a:extLst>
          </p:cNvPr>
          <p:cNvSpPr/>
          <p:nvPr/>
        </p:nvSpPr>
        <p:spPr>
          <a:xfrm>
            <a:off x="2225664" y="4328752"/>
            <a:ext cx="648486" cy="24057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D3555D1F-59D6-4F4C-9117-6F191E8CE73B}"/>
              </a:ext>
            </a:extLst>
          </p:cNvPr>
          <p:cNvSpPr/>
          <p:nvPr/>
        </p:nvSpPr>
        <p:spPr>
          <a:xfrm>
            <a:off x="4153988" y="5285300"/>
            <a:ext cx="888274" cy="27147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9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limitations of Dynamic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Solving the Bellman Optimality Equation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8F62B-07A1-4956-89EE-D069968F7F77}"/>
              </a:ext>
            </a:extLst>
          </p:cNvPr>
          <p:cNvSpPr/>
          <p:nvPr/>
        </p:nvSpPr>
        <p:spPr>
          <a:xfrm>
            <a:off x="370114" y="1481783"/>
            <a:ext cx="74937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Calculation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Curse of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Need complete information about the environment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A0442-7287-422B-8116-DDE2D0D8B4A6}"/>
              </a:ext>
            </a:extLst>
          </p:cNvPr>
          <p:cNvSpPr txBox="1"/>
          <p:nvPr/>
        </p:nvSpPr>
        <p:spPr>
          <a:xfrm>
            <a:off x="20419" y="5601704"/>
            <a:ext cx="918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Dynamic programming is not </a:t>
            </a:r>
            <a:r>
              <a:rPr lang="en-US" altLang="ko-KR" sz="2000" b="1" dirty="0">
                <a:solidFill>
                  <a:srgbClr val="C00000"/>
                </a:solidFill>
              </a:rPr>
              <a:t>to learning</a:t>
            </a:r>
            <a:r>
              <a:rPr lang="en-US" altLang="ko-KR" sz="2000" b="1" dirty="0"/>
              <a:t>, but to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make calculations faster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CAB52-9264-49BE-9212-C00B09DB18EE}"/>
              </a:ext>
            </a:extLst>
          </p:cNvPr>
          <p:cNvSpPr txBox="1"/>
          <p:nvPr/>
        </p:nvSpPr>
        <p:spPr>
          <a:xfrm>
            <a:off x="1924819" y="6096000"/>
            <a:ext cx="537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Therefore, </a:t>
            </a:r>
            <a:r>
              <a:rPr lang="en-US" altLang="ko-KR" b="1" dirty="0">
                <a:solidFill>
                  <a:schemeClr val="accent6"/>
                </a:solidFill>
              </a:rPr>
              <a:t>reinforcement learning is necessary.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95654A-5DBF-4E74-BE34-64AF6AA67554}"/>
                  </a:ext>
                </a:extLst>
              </p:cNvPr>
              <p:cNvSpPr txBox="1"/>
              <p:nvPr/>
            </p:nvSpPr>
            <p:spPr>
              <a:xfrm>
                <a:off x="4206832" y="1877425"/>
                <a:ext cx="80336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95654A-5DBF-4E74-BE34-64AF6AA6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32" y="1877425"/>
                <a:ext cx="803361" cy="375552"/>
              </a:xfrm>
              <a:prstGeom prst="rect">
                <a:avLst/>
              </a:prstGeom>
              <a:blipFill>
                <a:blip r:embed="rId3"/>
                <a:stretch>
                  <a:fillRect l="-6061" t="-8065" r="-303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85ADEC-C817-4D35-B7A6-AE6F8DACA6CF}"/>
              </a:ext>
            </a:extLst>
          </p:cNvPr>
          <p:cNvSpPr txBox="1"/>
          <p:nvPr/>
        </p:nvSpPr>
        <p:spPr>
          <a:xfrm>
            <a:off x="3048591" y="26486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727B3-44ED-4A6F-BC1B-D52C3649702A}"/>
              </a:ext>
            </a:extLst>
          </p:cNvPr>
          <p:cNvSpPr txBox="1"/>
          <p:nvPr/>
        </p:nvSpPr>
        <p:spPr>
          <a:xfrm>
            <a:off x="4089265" y="2654458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y, z)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E68F9-3B96-4FDE-9177-433195B65D4D}"/>
              </a:ext>
            </a:extLst>
          </p:cNvPr>
          <p:cNvSpPr txBox="1"/>
          <p:nvPr/>
        </p:nvSpPr>
        <p:spPr>
          <a:xfrm>
            <a:off x="5265113" y="2648619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y, z, …)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185947-50F2-4C7E-A66D-A8DE0C628177}"/>
              </a:ext>
            </a:extLst>
          </p:cNvPr>
          <p:cNvCxnSpPr>
            <a:cxnSpLocks/>
          </p:cNvCxnSpPr>
          <p:nvPr/>
        </p:nvCxnSpPr>
        <p:spPr>
          <a:xfrm>
            <a:off x="3791102" y="2856412"/>
            <a:ext cx="3137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7FE265-B93C-4132-9FA0-D24D2124EBD1}"/>
              </a:ext>
            </a:extLst>
          </p:cNvPr>
          <p:cNvCxnSpPr>
            <a:cxnSpLocks/>
          </p:cNvCxnSpPr>
          <p:nvPr/>
        </p:nvCxnSpPr>
        <p:spPr>
          <a:xfrm>
            <a:off x="5010193" y="2856412"/>
            <a:ext cx="3137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A6DDEB-C24A-426D-B810-C3DF5CF1B23F}"/>
              </a:ext>
            </a:extLst>
          </p:cNvPr>
          <p:cNvSpPr/>
          <p:nvPr/>
        </p:nvSpPr>
        <p:spPr>
          <a:xfrm>
            <a:off x="2282234" y="3106362"/>
            <a:ext cx="4954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/>
              <a:t>The </a:t>
            </a:r>
            <a:r>
              <a:rPr lang="ko-KR" altLang="en-US" sz="1600" i="1" dirty="0" err="1"/>
              <a:t>number</a:t>
            </a:r>
            <a:r>
              <a:rPr lang="ko-KR" altLang="en-US" sz="1600" i="1" dirty="0"/>
              <a:t> of </a:t>
            </a:r>
            <a:r>
              <a:rPr lang="en-US" altLang="ko-KR" sz="1600" i="1" dirty="0"/>
              <a:t>S(states)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increases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exponentially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!</a:t>
            </a:r>
            <a:endParaRPr lang="ko-KR" altLang="en-US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174C9-86B3-4404-A595-6269ECF12DD1}"/>
                  </a:ext>
                </a:extLst>
              </p:cNvPr>
              <p:cNvSpPr txBox="1"/>
              <p:nvPr/>
            </p:nvSpPr>
            <p:spPr>
              <a:xfrm>
                <a:off x="4052812" y="4161292"/>
                <a:ext cx="1056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′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ko-KR" altLang="en-US" b="1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174C9-86B3-4404-A595-6269ECF12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12" y="4161292"/>
                <a:ext cx="10565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814E1AB-F0F9-4930-BC81-6F412281D993}"/>
              </a:ext>
            </a:extLst>
          </p:cNvPr>
          <p:cNvSpPr txBox="1"/>
          <p:nvPr/>
        </p:nvSpPr>
        <p:spPr>
          <a:xfrm>
            <a:off x="742390" y="4677262"/>
            <a:ext cx="788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The model of the environment in MDP is </a:t>
            </a:r>
            <a:r>
              <a:rPr lang="en-US" altLang="ko-KR" sz="1600" b="1" i="1" dirty="0"/>
              <a:t>state transition probability</a:t>
            </a:r>
            <a:r>
              <a:rPr lang="en-US" altLang="ko-KR" sz="1600" i="1" dirty="0"/>
              <a:t> and </a:t>
            </a:r>
            <a:r>
              <a:rPr lang="en-US" altLang="ko-KR" sz="1600" b="1" i="1" dirty="0"/>
              <a:t>reward</a:t>
            </a:r>
            <a:r>
              <a:rPr lang="en-US" altLang="ko-KR" sz="1600" i="1" dirty="0"/>
              <a:t>.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042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6819E888-EDF5-460D-8ECC-1BF0D48B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44" y="5903088"/>
            <a:ext cx="4289805" cy="6047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49445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Introduction</a:t>
            </a:r>
          </a:p>
          <a:p>
            <a:pPr>
              <a:defRPr/>
            </a:pPr>
            <a:r>
              <a:rPr lang="en-US" altLang="ko-KR" dirty="0"/>
              <a:t>Policy Evaluation</a:t>
            </a:r>
          </a:p>
          <a:p>
            <a:pPr>
              <a:defRPr/>
            </a:pPr>
            <a:r>
              <a:rPr lang="en-US" altLang="ko-KR" dirty="0"/>
              <a:t>Policy Iteration</a:t>
            </a:r>
          </a:p>
          <a:p>
            <a:pPr>
              <a:defRPr/>
            </a:pPr>
            <a:r>
              <a:rPr lang="en-US" altLang="ko-KR" dirty="0"/>
              <a:t>Value Iteration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5A06B8-71C6-4ED4-AE95-DDC9CFF50811}"/>
              </a:ext>
            </a:extLst>
          </p:cNvPr>
          <p:cNvSpPr/>
          <p:nvPr/>
        </p:nvSpPr>
        <p:spPr>
          <a:xfrm>
            <a:off x="5308202" y="1183837"/>
            <a:ext cx="2485970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순차적 행동 결정 문제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401D2-3A68-4193-B87B-1A35CCF76938}"/>
              </a:ext>
            </a:extLst>
          </p:cNvPr>
          <p:cNvSpPr/>
          <p:nvPr/>
        </p:nvSpPr>
        <p:spPr>
          <a:xfrm>
            <a:off x="5308202" y="1893586"/>
            <a:ext cx="2485970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MDP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F6772D-F02C-4A78-802B-8E1FCE28AD7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551187" y="1645391"/>
            <a:ext cx="0" cy="248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1F608B-F2B7-4D8D-85A3-340C5E000C1F}"/>
              </a:ext>
            </a:extLst>
          </p:cNvPr>
          <p:cNvSpPr/>
          <p:nvPr/>
        </p:nvSpPr>
        <p:spPr>
          <a:xfrm>
            <a:off x="4165037" y="2810162"/>
            <a:ext cx="2026757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벨만 기대 방정식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02384C-9185-46CE-868E-A90761F06763}"/>
              </a:ext>
            </a:extLst>
          </p:cNvPr>
          <p:cNvSpPr/>
          <p:nvPr/>
        </p:nvSpPr>
        <p:spPr>
          <a:xfrm>
            <a:off x="6920130" y="2810162"/>
            <a:ext cx="2026757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벨만 최적 방정식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A6DF3C-47D2-4C9D-BB5C-D97018ABE39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178416" y="2355140"/>
            <a:ext cx="1372771" cy="45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FD3BDB-EE28-48BF-BA4B-08E3061E323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551187" y="2355140"/>
            <a:ext cx="1382322" cy="45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05D466-B342-4BE3-9726-A1A625F43E97}"/>
              </a:ext>
            </a:extLst>
          </p:cNvPr>
          <p:cNvSpPr/>
          <p:nvPr/>
        </p:nvSpPr>
        <p:spPr>
          <a:xfrm>
            <a:off x="4165036" y="3495961"/>
            <a:ext cx="2026757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Policy Iteration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E4E9E5-9F2E-4142-ADF4-6FB86589C3E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178415" y="3271716"/>
            <a:ext cx="1" cy="224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1BB4E3-3008-4C10-92B8-BADDA1AFB9BA}"/>
              </a:ext>
            </a:extLst>
          </p:cNvPr>
          <p:cNvSpPr/>
          <p:nvPr/>
        </p:nvSpPr>
        <p:spPr>
          <a:xfrm>
            <a:off x="6920130" y="3502494"/>
            <a:ext cx="2026757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Value Iteration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C21A2E-1288-4985-8D19-A2DE145CBC4C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7933509" y="3271716"/>
            <a:ext cx="0" cy="230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F1886C-A139-4D38-BDF7-FE0E7FE2981B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5178415" y="3957515"/>
            <a:ext cx="0" cy="603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683FE4-3668-4F80-8951-910755308846}"/>
              </a:ext>
            </a:extLst>
          </p:cNvPr>
          <p:cNvSpPr/>
          <p:nvPr/>
        </p:nvSpPr>
        <p:spPr>
          <a:xfrm>
            <a:off x="4165036" y="4561507"/>
            <a:ext cx="2026757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SARSA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88103-A825-4BE7-871A-E98FEABF3F46}"/>
              </a:ext>
            </a:extLst>
          </p:cNvPr>
          <p:cNvSpPr/>
          <p:nvPr/>
        </p:nvSpPr>
        <p:spPr>
          <a:xfrm>
            <a:off x="6920130" y="4561507"/>
            <a:ext cx="2026751" cy="4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Q-Learning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941EA3-2E77-4166-BACB-161AADF3C93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33509" y="3964048"/>
            <a:ext cx="0" cy="597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654499-AA1B-4B5B-80B1-D7679067F178}"/>
              </a:ext>
            </a:extLst>
          </p:cNvPr>
          <p:cNvSpPr txBox="1"/>
          <p:nvPr/>
        </p:nvSpPr>
        <p:spPr>
          <a:xfrm>
            <a:off x="5215371" y="5217560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강화학습 알고리즘의 흐름도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8C6E7E-3670-4E07-8AD8-B216C85A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55" y="5887794"/>
            <a:ext cx="3395794" cy="60473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475F3B-7A74-4438-B072-452FDCB80D1B}"/>
              </a:ext>
            </a:extLst>
          </p:cNvPr>
          <p:cNvSpPr/>
          <p:nvPr/>
        </p:nvSpPr>
        <p:spPr>
          <a:xfrm>
            <a:off x="1334955" y="5805449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Bellman Expectation Equation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8E3B31-7467-4F61-9099-CC0C559D5EDF}"/>
              </a:ext>
            </a:extLst>
          </p:cNvPr>
          <p:cNvSpPr/>
          <p:nvPr/>
        </p:nvSpPr>
        <p:spPr>
          <a:xfrm>
            <a:off x="4523752" y="5810956"/>
            <a:ext cx="2643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Bellman </a:t>
            </a:r>
            <a:r>
              <a:rPr lang="en-US" altLang="ko-KR" sz="1400" b="1" dirty="0"/>
              <a:t>Optimality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 Equation</a:t>
            </a:r>
            <a:endParaRPr lang="ko-KR" altLang="en-US" sz="1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84D541E-103F-484E-BD2E-42A552657901}"/>
              </a:ext>
            </a:extLst>
          </p:cNvPr>
          <p:cNvSpPr/>
          <p:nvPr/>
        </p:nvSpPr>
        <p:spPr>
          <a:xfrm>
            <a:off x="4075611" y="2699657"/>
            <a:ext cx="4998707" cy="134818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154F797B-5182-4419-833B-0725B44C3BB2}"/>
              </a:ext>
            </a:extLst>
          </p:cNvPr>
          <p:cNvSpPr/>
          <p:nvPr/>
        </p:nvSpPr>
        <p:spPr>
          <a:xfrm>
            <a:off x="3436699" y="3240931"/>
            <a:ext cx="512961" cy="376138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730BE3-1452-48C4-96EE-A86355510DAD}"/>
              </a:ext>
            </a:extLst>
          </p:cNvPr>
          <p:cNvSpPr txBox="1"/>
          <p:nvPr/>
        </p:nvSpPr>
        <p:spPr>
          <a:xfrm>
            <a:off x="635923" y="3240931"/>
            <a:ext cx="272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Dynamic Programming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34CAC69-FC12-4550-8F2B-63FC222CADD2}"/>
              </a:ext>
            </a:extLst>
          </p:cNvPr>
          <p:cNvSpPr/>
          <p:nvPr/>
        </p:nvSpPr>
        <p:spPr>
          <a:xfrm>
            <a:off x="4075611" y="4425601"/>
            <a:ext cx="4998707" cy="70522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4691DF6-C070-4B6B-9150-9B0C972AE04D}"/>
              </a:ext>
            </a:extLst>
          </p:cNvPr>
          <p:cNvCxnSpPr>
            <a:cxnSpLocks/>
          </p:cNvCxnSpPr>
          <p:nvPr/>
        </p:nvCxnSpPr>
        <p:spPr>
          <a:xfrm>
            <a:off x="0" y="5772982"/>
            <a:ext cx="914400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화살표: 왼쪽 64">
            <a:extLst>
              <a:ext uri="{FF2B5EF4-FFF2-40B4-BE49-F238E27FC236}">
                <a16:creationId xmlns:a16="http://schemas.microsoft.com/office/drawing/2014/main" id="{4ED4943D-607E-4D67-8349-F4D5CDB91417}"/>
              </a:ext>
            </a:extLst>
          </p:cNvPr>
          <p:cNvSpPr/>
          <p:nvPr/>
        </p:nvSpPr>
        <p:spPr>
          <a:xfrm>
            <a:off x="3436699" y="4571152"/>
            <a:ext cx="512961" cy="376138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E2EB4-1626-4852-BCE0-6A5ED30096FD}"/>
              </a:ext>
            </a:extLst>
          </p:cNvPr>
          <p:cNvSpPr txBox="1"/>
          <p:nvPr/>
        </p:nvSpPr>
        <p:spPr>
          <a:xfrm>
            <a:off x="635923" y="4541079"/>
            <a:ext cx="281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Reinforcement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91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 What is Dynamic Programming?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4456-2858-4817-9B4A-941377DD4C22}"/>
              </a:ext>
            </a:extLst>
          </p:cNvPr>
          <p:cNvSpPr txBox="1"/>
          <p:nvPr/>
        </p:nvSpPr>
        <p:spPr>
          <a:xfrm>
            <a:off x="1246203" y="1481783"/>
            <a:ext cx="655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Dynamic </a:t>
            </a:r>
            <a:r>
              <a:rPr lang="en-US" altLang="ko-KR" dirty="0"/>
              <a:t>sequential or temporal component to the problem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Programming </a:t>
            </a:r>
            <a:r>
              <a:rPr lang="en-US" altLang="ko-KR" dirty="0"/>
              <a:t>optimizing a “program”, i.e. a policy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922E5F-BD18-4DC6-9427-099C39955939}"/>
              </a:ext>
            </a:extLst>
          </p:cNvPr>
          <p:cNvSpPr/>
          <p:nvPr/>
        </p:nvSpPr>
        <p:spPr>
          <a:xfrm>
            <a:off x="1445623" y="2178480"/>
            <a:ext cx="5904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solving</a:t>
            </a:r>
            <a:r>
              <a:rPr lang="ko-KR" altLang="en-US" dirty="0"/>
              <a:t> </a:t>
            </a:r>
            <a:r>
              <a:rPr lang="ko-KR" altLang="en-US" dirty="0" err="1"/>
              <a:t>complex</a:t>
            </a:r>
            <a:r>
              <a:rPr lang="ko-KR" altLang="en-US" dirty="0"/>
              <a:t> </a:t>
            </a:r>
            <a:r>
              <a:rPr lang="ko-KR" altLang="en-US" dirty="0" err="1"/>
              <a:t>problems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breaking</a:t>
            </a:r>
            <a:r>
              <a:rPr lang="ko-KR" altLang="en-US" dirty="0"/>
              <a:t> </a:t>
            </a:r>
            <a:r>
              <a:rPr lang="ko-KR" altLang="en-US" dirty="0" err="1"/>
              <a:t>them</a:t>
            </a:r>
            <a:r>
              <a:rPr lang="ko-KR" altLang="en-US" dirty="0"/>
              <a:t> </a:t>
            </a:r>
            <a:r>
              <a:rPr lang="ko-KR" altLang="en-US" dirty="0" err="1"/>
              <a:t>down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subproblems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Solve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subproblems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Combine</a:t>
            </a:r>
            <a:r>
              <a:rPr lang="ko-KR" altLang="en-US" dirty="0"/>
              <a:t> </a:t>
            </a:r>
            <a:r>
              <a:rPr lang="ko-KR" altLang="en-US" dirty="0" err="1"/>
              <a:t>solutions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subproblems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A78FA50-59A4-40FE-AE06-65C7C77B5682}"/>
              </a:ext>
            </a:extLst>
          </p:cNvPr>
          <p:cNvSpPr txBox="1">
            <a:spLocks/>
          </p:cNvSpPr>
          <p:nvPr/>
        </p:nvSpPr>
        <p:spPr>
          <a:xfrm>
            <a:off x="36513" y="3429176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Planning by Dynamic Programming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C48B72-0A8C-42F3-B7B8-9876520C8C3A}"/>
              </a:ext>
            </a:extLst>
          </p:cNvPr>
          <p:cNvSpPr/>
          <p:nvPr/>
        </p:nvSpPr>
        <p:spPr>
          <a:xfrm>
            <a:off x="536232" y="3891653"/>
            <a:ext cx="6813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Dynamic programming assumes </a:t>
            </a:r>
            <a:r>
              <a:rPr lang="en-US" altLang="ko-KR" b="1" i="1" dirty="0"/>
              <a:t>full knowledge</a:t>
            </a:r>
            <a:r>
              <a:rPr lang="en-US" altLang="ko-KR" dirty="0"/>
              <a:t> of the MDP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It is used for planning in an MDP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For prediction: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Or for Control: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A09B7A-C36E-4E24-B588-E2FD4C1C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66" y="4785842"/>
            <a:ext cx="3621885" cy="706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B51D87-54B3-4315-831D-F8A3A50F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3" y="5845910"/>
            <a:ext cx="3362310" cy="7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Iterative Policy Evaluation</a:t>
            </a:r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A300E0-3A25-4E1B-9A90-6AE349EE5135}"/>
                  </a:ext>
                </a:extLst>
              </p:cNvPr>
              <p:cNvSpPr/>
              <p:nvPr/>
            </p:nvSpPr>
            <p:spPr>
              <a:xfrm>
                <a:off x="536232" y="1377025"/>
                <a:ext cx="681380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Problem: evaluate a given policy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Solution: iterative application of Bellman expectation backup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…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Using synchronous backups,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At each iteration </a:t>
                </a:r>
                <a:r>
                  <a:rPr lang="en-US" altLang="ko-KR" i="1" dirty="0"/>
                  <a:t>k </a:t>
                </a:r>
                <a:r>
                  <a:rPr lang="en-US" altLang="ko-KR" dirty="0"/>
                  <a:t>+ 1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For all states 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(s)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(s’)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where s’ is a successor state of 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Convergence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ko-KR" dirty="0"/>
                  <a:t> will be proven at the end of the lecture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A300E0-3A25-4E1B-9A90-6AE349EE5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77025"/>
                <a:ext cx="6813802" cy="2585323"/>
              </a:xfrm>
              <a:prstGeom prst="rect">
                <a:avLst/>
              </a:prstGeom>
              <a:blipFill>
                <a:blip r:embed="rId3"/>
                <a:stretch>
                  <a:fillRect l="-626" t="-1415" r="-1342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0B2A439-74E8-4C94-B854-2CD44311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14" y="4009281"/>
            <a:ext cx="3544998" cy="26102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E16FFE-0FD9-48CE-AB50-4182A5F0D833}"/>
              </a:ext>
            </a:extLst>
          </p:cNvPr>
          <p:cNvSpPr/>
          <p:nvPr/>
        </p:nvSpPr>
        <p:spPr>
          <a:xfrm>
            <a:off x="4031550" y="4009281"/>
            <a:ext cx="959550" cy="27061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6C11FD-9B64-4481-8097-7506229969E9}"/>
              </a:ext>
            </a:extLst>
          </p:cNvPr>
          <p:cNvSpPr/>
          <p:nvPr/>
        </p:nvSpPr>
        <p:spPr>
          <a:xfrm>
            <a:off x="3663655" y="6198635"/>
            <a:ext cx="959550" cy="27061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0BA338-61DE-46BF-A502-8E086ABA50AF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4623205" y="4144591"/>
            <a:ext cx="367895" cy="2189354"/>
          </a:xfrm>
          <a:prstGeom prst="bentConnector3">
            <a:avLst>
              <a:gd name="adj1" fmla="val 43968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Evaluating a Random Policy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A6494-3DCB-4B05-86E5-6DBACD2E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59" y="1635958"/>
            <a:ext cx="4888077" cy="16060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8B6EABE-EBC8-4862-9068-E8C5A55A4362}"/>
                  </a:ext>
                </a:extLst>
              </p:cNvPr>
              <p:cNvSpPr/>
              <p:nvPr/>
            </p:nvSpPr>
            <p:spPr>
              <a:xfrm>
                <a:off x="458986" y="3557943"/>
                <a:ext cx="681380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Undiscounted episodic MDP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= 1) </a:t>
                </a:r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Nonterminal states 1,...,14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One terminal state (shown twice as shaded squares)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Actions leading out of the grid leave state unchanged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Reward is −1 until the terminal state is reached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Agent follows uniform random policy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8B6EABE-EBC8-4862-9068-E8C5A55A4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6" y="3557943"/>
                <a:ext cx="6813802" cy="1754326"/>
              </a:xfrm>
              <a:prstGeom prst="rect">
                <a:avLst/>
              </a:prstGeom>
              <a:blipFill>
                <a:blip r:embed="rId4"/>
                <a:stretch>
                  <a:fillRect l="-537" t="-209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BDE2425-C0E5-4005-9F3F-A59EF93D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159" y="5554855"/>
            <a:ext cx="4830708" cy="5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0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Evaluating a Random Policy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0AA969B-9518-4D63-B7AE-5CD14BDF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1289"/>
              </p:ext>
            </p:extLst>
          </p:nvPr>
        </p:nvGraphicFramePr>
        <p:xfrm>
          <a:off x="1201775" y="1812345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/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blipFill>
                <a:blip r:embed="rId3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/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blipFill>
                <a:blip r:embed="rId4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AEF94423-623D-443E-8774-66F8E043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97965"/>
              </p:ext>
            </p:extLst>
          </p:nvPr>
        </p:nvGraphicFramePr>
        <p:xfrm>
          <a:off x="1201775" y="4222059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B3C0D4B-2BD7-403C-B76B-0F46461ED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434" y="1774282"/>
            <a:ext cx="3216398" cy="478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/>
              <p:nvPr/>
            </p:nvSpPr>
            <p:spPr>
              <a:xfrm>
                <a:off x="3339434" y="4200258"/>
                <a:ext cx="3366306" cy="211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 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 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dirty="0"/>
                  <a:t>0 )</a:t>
                </a:r>
              </a:p>
              <a:p>
                <a:r>
                  <a:rPr lang="en-US" altLang="ko-KR" dirty="0"/>
                  <a:t>       </a:t>
                </a:r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-1.0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34" y="4200258"/>
                <a:ext cx="3366306" cy="2118529"/>
              </a:xfrm>
              <a:prstGeom prst="rect">
                <a:avLst/>
              </a:prstGeom>
              <a:blipFill>
                <a:blip r:embed="rId6"/>
                <a:stretch>
                  <a:fillRect l="-1993" t="-1437" r="-3261"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D83CE-F89B-4A21-9149-4148A3F3AD60}"/>
              </a:ext>
            </a:extLst>
          </p:cNvPr>
          <p:cNvSpPr/>
          <p:nvPr/>
        </p:nvSpPr>
        <p:spPr>
          <a:xfrm>
            <a:off x="4326842" y="4214866"/>
            <a:ext cx="2134903" cy="39113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D595F0-D03D-4393-9132-D3836E8A5A36}"/>
              </a:ext>
            </a:extLst>
          </p:cNvPr>
          <p:cNvSpPr/>
          <p:nvPr/>
        </p:nvSpPr>
        <p:spPr>
          <a:xfrm>
            <a:off x="4326842" y="4605999"/>
            <a:ext cx="2134903" cy="3838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4FF9A1-76F9-45F5-A73E-9C97BBAE45F4}"/>
              </a:ext>
            </a:extLst>
          </p:cNvPr>
          <p:cNvSpPr/>
          <p:nvPr/>
        </p:nvSpPr>
        <p:spPr>
          <a:xfrm>
            <a:off x="4326842" y="4997132"/>
            <a:ext cx="2134903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1327B-BACA-4C09-AE69-BF6C0705576E}"/>
              </a:ext>
            </a:extLst>
          </p:cNvPr>
          <p:cNvSpPr/>
          <p:nvPr/>
        </p:nvSpPr>
        <p:spPr>
          <a:xfrm>
            <a:off x="4326842" y="5388265"/>
            <a:ext cx="2134903" cy="3911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C6878-C315-4DE2-95CD-D5DE953CF0EE}"/>
              </a:ext>
            </a:extLst>
          </p:cNvPr>
          <p:cNvSpPr/>
          <p:nvPr/>
        </p:nvSpPr>
        <p:spPr>
          <a:xfrm>
            <a:off x="1666471" y="1812345"/>
            <a:ext cx="432290" cy="37351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644ECB-B849-4D46-A385-B64F09163FA0}"/>
              </a:ext>
            </a:extLst>
          </p:cNvPr>
          <p:cNvSpPr/>
          <p:nvPr/>
        </p:nvSpPr>
        <p:spPr>
          <a:xfrm>
            <a:off x="2116179" y="2203714"/>
            <a:ext cx="432290" cy="391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879503-ECB8-4A52-9565-142910DDB590}"/>
              </a:ext>
            </a:extLst>
          </p:cNvPr>
          <p:cNvSpPr/>
          <p:nvPr/>
        </p:nvSpPr>
        <p:spPr>
          <a:xfrm>
            <a:off x="1666471" y="2602571"/>
            <a:ext cx="449708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B4F74-5B35-4FF6-BADA-0E4815D74278}"/>
              </a:ext>
            </a:extLst>
          </p:cNvPr>
          <p:cNvSpPr/>
          <p:nvPr/>
        </p:nvSpPr>
        <p:spPr>
          <a:xfrm>
            <a:off x="1207553" y="2210783"/>
            <a:ext cx="449708" cy="3735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/>
              <p:nvPr/>
            </p:nvSpPr>
            <p:spPr>
              <a:xfrm>
                <a:off x="3244205" y="2357209"/>
                <a:ext cx="1513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0.0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E4B6BA-6D29-44AF-82FF-ABDA0C221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5" y="2357209"/>
                <a:ext cx="1513428" cy="369332"/>
              </a:xfrm>
              <a:prstGeom prst="rect">
                <a:avLst/>
              </a:prstGeom>
              <a:blipFill>
                <a:blip r:embed="rId7"/>
                <a:stretch>
                  <a:fillRect r="-121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44591C69-9318-442A-8B85-AD4004A896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690" y="1331272"/>
            <a:ext cx="1203015" cy="47340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0D38AC8-129A-4040-BA4F-26F09E889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0534" y="1297628"/>
            <a:ext cx="1121689" cy="48796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484DD7-39E6-4473-8DF6-B2D7AA812F85}"/>
              </a:ext>
            </a:extLst>
          </p:cNvPr>
          <p:cNvSpPr/>
          <p:nvPr/>
        </p:nvSpPr>
        <p:spPr>
          <a:xfrm>
            <a:off x="3275858" y="4214866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31870E-FA53-4850-B890-FD7B6B30F1BD}"/>
              </a:ext>
            </a:extLst>
          </p:cNvPr>
          <p:cNvSpPr/>
          <p:nvPr/>
        </p:nvSpPr>
        <p:spPr>
          <a:xfrm>
            <a:off x="3272244" y="2381547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602902-7922-431C-A1C1-AAB44D90F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4172" y="1744710"/>
            <a:ext cx="2072121" cy="16842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9EBE2AF-F8DE-4462-B7FB-75555CC4D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959" y="4092964"/>
            <a:ext cx="2082601" cy="1684290"/>
          </a:xfrm>
          <a:prstGeom prst="rect">
            <a:avLst/>
          </a:prstGeom>
        </p:spPr>
      </p:pic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816EDEE-53D7-4872-AA32-116D85516341}"/>
              </a:ext>
            </a:extLst>
          </p:cNvPr>
          <p:cNvSpPr/>
          <p:nvPr/>
        </p:nvSpPr>
        <p:spPr>
          <a:xfrm>
            <a:off x="1970309" y="3543838"/>
            <a:ext cx="387531" cy="4783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84B6EC-537D-43A7-8F15-BE19E7813873}"/>
              </a:ext>
            </a:extLst>
          </p:cNvPr>
          <p:cNvSpPr/>
          <p:nvPr/>
        </p:nvSpPr>
        <p:spPr>
          <a:xfrm>
            <a:off x="2511940" y="3543838"/>
            <a:ext cx="98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842D17-A4F2-44CB-B2C4-08677E516D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651617" y="2746727"/>
            <a:ext cx="5486" cy="148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Evaluating a Random Policy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/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blipFill>
                <a:blip r:embed="rId3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/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4734630"/>
                <a:ext cx="644728" cy="276999"/>
              </a:xfrm>
              <a:prstGeom prst="rect">
                <a:avLst/>
              </a:prstGeom>
              <a:blipFill>
                <a:blip r:embed="rId4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2E3A82-92B2-4E18-96FA-130EF33610E3}"/>
              </a:ext>
            </a:extLst>
          </p:cNvPr>
          <p:cNvSpPr/>
          <p:nvPr/>
        </p:nvSpPr>
        <p:spPr>
          <a:xfrm>
            <a:off x="1970309" y="3543838"/>
            <a:ext cx="387531" cy="4783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0745EF-FD4E-4BF4-870F-DFA56F78A09F}"/>
              </a:ext>
            </a:extLst>
          </p:cNvPr>
          <p:cNvSpPr/>
          <p:nvPr/>
        </p:nvSpPr>
        <p:spPr>
          <a:xfrm>
            <a:off x="2511940" y="3543838"/>
            <a:ext cx="98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AEF94423-623D-443E-8774-66F8E0431A4F}"/>
              </a:ext>
            </a:extLst>
          </p:cNvPr>
          <p:cNvGraphicFramePr>
            <a:graphicFrameLocks noGrp="1"/>
          </p:cNvGraphicFramePr>
          <p:nvPr/>
        </p:nvGraphicFramePr>
        <p:xfrm>
          <a:off x="1201775" y="4222059"/>
          <a:ext cx="182009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-1.75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-1.75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-1.75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-1.75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/>
              <p:nvPr/>
            </p:nvSpPr>
            <p:spPr>
              <a:xfrm>
                <a:off x="3339434" y="4200258"/>
                <a:ext cx="3900107" cy="184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0 ) 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-1)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-1) </a:t>
                </a:r>
              </a:p>
              <a:p>
                <a:r>
                  <a:rPr lang="en-US" altLang="ko-KR" dirty="0"/>
                  <a:t>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(-1 + 1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-1)       </a:t>
                </a:r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-1.75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48F32-C1BF-43DE-8EAB-DD670F24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34" y="4200258"/>
                <a:ext cx="3900107" cy="1841530"/>
              </a:xfrm>
              <a:prstGeom prst="rect">
                <a:avLst/>
              </a:prstGeom>
              <a:blipFill>
                <a:blip r:embed="rId5"/>
                <a:stretch>
                  <a:fillRect l="-1719" t="-1656" r="-2656" b="-4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D83CE-F89B-4A21-9149-4148A3F3AD60}"/>
              </a:ext>
            </a:extLst>
          </p:cNvPr>
          <p:cNvSpPr/>
          <p:nvPr/>
        </p:nvSpPr>
        <p:spPr>
          <a:xfrm>
            <a:off x="4325870" y="4196106"/>
            <a:ext cx="2134903" cy="39113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D595F0-D03D-4393-9132-D3836E8A5A36}"/>
              </a:ext>
            </a:extLst>
          </p:cNvPr>
          <p:cNvSpPr/>
          <p:nvPr/>
        </p:nvSpPr>
        <p:spPr>
          <a:xfrm>
            <a:off x="4354287" y="4600553"/>
            <a:ext cx="2201415" cy="3838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4FF9A1-76F9-45F5-A73E-9C97BBAE45F4}"/>
              </a:ext>
            </a:extLst>
          </p:cNvPr>
          <p:cNvSpPr/>
          <p:nvPr/>
        </p:nvSpPr>
        <p:spPr>
          <a:xfrm>
            <a:off x="4354287" y="4991686"/>
            <a:ext cx="2201415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1327B-BACA-4C09-AE69-BF6C0705576E}"/>
              </a:ext>
            </a:extLst>
          </p:cNvPr>
          <p:cNvSpPr/>
          <p:nvPr/>
        </p:nvSpPr>
        <p:spPr>
          <a:xfrm>
            <a:off x="4354287" y="5382819"/>
            <a:ext cx="2201415" cy="3911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C6878-C315-4DE2-95CD-D5DE953CF0EE}"/>
              </a:ext>
            </a:extLst>
          </p:cNvPr>
          <p:cNvSpPr/>
          <p:nvPr/>
        </p:nvSpPr>
        <p:spPr>
          <a:xfrm>
            <a:off x="1196149" y="1830342"/>
            <a:ext cx="441061" cy="37351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644ECB-B849-4D46-A385-B64F09163FA0}"/>
              </a:ext>
            </a:extLst>
          </p:cNvPr>
          <p:cNvSpPr/>
          <p:nvPr/>
        </p:nvSpPr>
        <p:spPr>
          <a:xfrm>
            <a:off x="1654208" y="2203854"/>
            <a:ext cx="432290" cy="391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879503-ECB8-4A52-9565-142910DDB590}"/>
              </a:ext>
            </a:extLst>
          </p:cNvPr>
          <p:cNvSpPr/>
          <p:nvPr/>
        </p:nvSpPr>
        <p:spPr>
          <a:xfrm>
            <a:off x="1184777" y="2618217"/>
            <a:ext cx="449708" cy="3911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B4F74-5B35-4FF6-BADA-0E4815D74278}"/>
              </a:ext>
            </a:extLst>
          </p:cNvPr>
          <p:cNvSpPr/>
          <p:nvPr/>
        </p:nvSpPr>
        <p:spPr>
          <a:xfrm>
            <a:off x="743778" y="2228403"/>
            <a:ext cx="449708" cy="3735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15A6E-D155-4ACE-A407-C6B72247B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690" y="1331272"/>
            <a:ext cx="1203015" cy="473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5C074F-4CE1-4744-A41C-1F5C6D42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534" y="1297628"/>
            <a:ext cx="1121689" cy="487967"/>
          </a:xfrm>
          <a:prstGeom prst="rect">
            <a:avLst/>
          </a:prstGeom>
        </p:spPr>
      </p:pic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BB8BC51B-716B-4993-A0B5-79F329E000AC}"/>
              </a:ext>
            </a:extLst>
          </p:cNvPr>
          <p:cNvGraphicFramePr>
            <a:graphicFrameLocks noGrp="1"/>
          </p:cNvGraphicFramePr>
          <p:nvPr/>
        </p:nvGraphicFramePr>
        <p:xfrm>
          <a:off x="1201775" y="1821984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C00000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FA3672EA-3B82-44CF-BE05-94F58B8FB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5759" y="1452356"/>
            <a:ext cx="3216398" cy="4783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B786E-B162-4FC7-B955-2436EADA1C93}"/>
              </a:ext>
            </a:extLst>
          </p:cNvPr>
          <p:cNvSpPr/>
          <p:nvPr/>
        </p:nvSpPr>
        <p:spPr>
          <a:xfrm>
            <a:off x="3261515" y="4217955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8B7398C-CDB5-482A-B5D1-986F15A8AA43}"/>
                  </a:ext>
                </a:extLst>
              </p:cNvPr>
              <p:cNvSpPr/>
              <p:nvPr/>
            </p:nvSpPr>
            <p:spPr>
              <a:xfrm>
                <a:off x="3238882" y="2214754"/>
                <a:ext cx="172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sz="1600" b="1" dirty="0">
                    <a:solidFill>
                      <a:srgbClr val="C00000"/>
                    </a:solidFill>
                  </a:rPr>
                  <a:t>-1.0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8B7398C-CDB5-482A-B5D1-986F15A8A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82" y="2214754"/>
                <a:ext cx="172771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81A12C-A4B7-4EAE-81F1-6772BFD91112}"/>
              </a:ext>
            </a:extLst>
          </p:cNvPr>
          <p:cNvSpPr/>
          <p:nvPr/>
        </p:nvSpPr>
        <p:spPr>
          <a:xfrm>
            <a:off x="3261515" y="2216830"/>
            <a:ext cx="769717" cy="36518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4D717C-7986-4050-BC48-6DBEEA16F361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3646374" y="2582010"/>
            <a:ext cx="0" cy="1635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C06B3B1C-83AB-4482-847A-A2FEED117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0959" y="1802598"/>
            <a:ext cx="2082601" cy="168429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333645-CCA6-4FD6-9D55-8598CDF1E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5410" y="4131879"/>
            <a:ext cx="2111129" cy="16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Evaluating a Random Policy in the Small </a:t>
            </a:r>
            <a:r>
              <a:rPr lang="en-US" altLang="ko-KR" dirty="0" err="1"/>
              <a:t>Gridworld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/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B76F-7807-4CF9-87CF-1C64EA9C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2497347"/>
                <a:ext cx="644728" cy="276999"/>
              </a:xfrm>
              <a:prstGeom prst="rect">
                <a:avLst/>
              </a:prstGeom>
              <a:blipFill>
                <a:blip r:embed="rId3"/>
                <a:stretch>
                  <a:fillRect l="-6604" r="-66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/>
              <p:nvPr/>
            </p:nvSpPr>
            <p:spPr>
              <a:xfrm>
                <a:off x="239480" y="4734630"/>
                <a:ext cx="71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87E23-C9E6-4245-95DD-2A5A30D9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" y="4734630"/>
                <a:ext cx="712054" cy="276999"/>
              </a:xfrm>
              <a:prstGeom prst="rect">
                <a:avLst/>
              </a:prstGeom>
              <a:blipFill>
                <a:blip r:embed="rId4"/>
                <a:stretch>
                  <a:fillRect l="-5983" r="-256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0745EF-FD4E-4BF4-870F-DFA56F78A09F}"/>
              </a:ext>
            </a:extLst>
          </p:cNvPr>
          <p:cNvSpPr/>
          <p:nvPr/>
        </p:nvSpPr>
        <p:spPr>
          <a:xfrm>
            <a:off x="2273397" y="3455008"/>
            <a:ext cx="98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15A6E-D155-4ACE-A407-C6B72247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90" y="1331272"/>
            <a:ext cx="1203015" cy="473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5C074F-4CE1-4744-A41C-1F5C6D42C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21" y="1292027"/>
            <a:ext cx="1121689" cy="487967"/>
          </a:xfrm>
          <a:prstGeom prst="rect">
            <a:avLst/>
          </a:prstGeom>
        </p:spPr>
      </p:pic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BB8BC51B-716B-4993-A0B5-79F329E0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13192"/>
              </p:ext>
            </p:extLst>
          </p:nvPr>
        </p:nvGraphicFramePr>
        <p:xfrm>
          <a:off x="1195934" y="1785595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-3.0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-3.0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-3.0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-3.0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-2.4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p:graphicFrame>
        <p:nvGraphicFramePr>
          <p:cNvPr id="39" name="표 6">
            <a:extLst>
              <a:ext uri="{FF2B5EF4-FFF2-40B4-BE49-F238E27FC236}">
                <a16:creationId xmlns:a16="http://schemas.microsoft.com/office/drawing/2014/main" id="{E2D24C9E-176A-44A8-817E-19DB1F6A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53886"/>
              </p:ext>
            </p:extLst>
          </p:nvPr>
        </p:nvGraphicFramePr>
        <p:xfrm>
          <a:off x="1171151" y="4193672"/>
          <a:ext cx="1820092" cy="15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3">
                  <a:extLst>
                    <a:ext uri="{9D8B030D-6E8A-4147-A177-3AD203B41FA5}">
                      <a16:colId xmlns:a16="http://schemas.microsoft.com/office/drawing/2014/main" val="907897508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207197501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504521480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2650396644"/>
                    </a:ext>
                  </a:extLst>
                </a:gridCol>
              </a:tblGrid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-22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96077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1994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08311"/>
                  </a:ext>
                </a:extLst>
              </a:tr>
              <a:tr h="39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-22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5581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61B4A837-9418-4387-946A-01317AFD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500" y="4165052"/>
            <a:ext cx="2029103" cy="16077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578A7D-6BAC-4D36-A18C-267771125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500" y="1803446"/>
            <a:ext cx="2004723" cy="15791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96D3D70-A1EE-4D24-BD09-6F335AEB6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1774" y="3364735"/>
            <a:ext cx="819264" cy="60015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DDF97-FB05-4EA2-B503-1363807FF1EF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019109" y="3265714"/>
            <a:ext cx="552665" cy="399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09B338A-5DC4-4527-8180-4E471BA5559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097486" y="3664815"/>
            <a:ext cx="474288" cy="61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076734-424D-4899-A073-4BF930873CED}"/>
                  </a:ext>
                </a:extLst>
              </p:cNvPr>
              <p:cNvSpPr txBox="1"/>
              <p:nvPr/>
            </p:nvSpPr>
            <p:spPr>
              <a:xfrm>
                <a:off x="1936703" y="354004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076734-424D-4899-A073-4BF93087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03" y="3540048"/>
                <a:ext cx="3385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6829E6-08E3-49C0-BAAB-538F9568FB29}"/>
                  </a:ext>
                </a:extLst>
              </p:cNvPr>
              <p:cNvSpPr/>
              <p:nvPr/>
            </p:nvSpPr>
            <p:spPr>
              <a:xfrm>
                <a:off x="2266140" y="3795720"/>
                <a:ext cx="2342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Convergence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6829E6-08E3-49C0-BAAB-538F9568F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140" y="3795720"/>
                <a:ext cx="2342373" cy="369332"/>
              </a:xfrm>
              <a:prstGeom prst="rect">
                <a:avLst/>
              </a:prstGeom>
              <a:blipFill>
                <a:blip r:embed="rId11"/>
                <a:stretch>
                  <a:fillRect l="-234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8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Policy Iteration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How to Improve a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/>
              <p:nvPr/>
            </p:nvSpPr>
            <p:spPr>
              <a:xfrm>
                <a:off x="536232" y="1333766"/>
                <a:ext cx="700178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Given a policy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Evaluate</a:t>
                </a:r>
                <a:r>
                  <a:rPr lang="en-US" altLang="ko-KR" dirty="0"/>
                  <a:t> the policy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Improve the policy by acting greedily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333766"/>
                <a:ext cx="7001789" cy="1477328"/>
              </a:xfrm>
              <a:prstGeom prst="rect">
                <a:avLst/>
              </a:prstGeom>
              <a:blipFill>
                <a:blip r:embed="rId3"/>
                <a:stretch>
                  <a:fillRect l="-609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73D22F1-23CA-453A-8869-B008E50E5938}"/>
              </a:ext>
            </a:extLst>
          </p:cNvPr>
          <p:cNvSpPr txBox="1"/>
          <p:nvPr/>
        </p:nvSpPr>
        <p:spPr>
          <a:xfrm>
            <a:off x="534421" y="3703787"/>
            <a:ext cx="739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general, need more iterations of improvement /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1B621D-C60C-4DF8-B7C3-3AF4AF44D95F}"/>
                  </a:ext>
                </a:extLst>
              </p:cNvPr>
              <p:cNvSpPr txBox="1"/>
              <p:nvPr/>
            </p:nvSpPr>
            <p:spPr>
              <a:xfrm>
                <a:off x="538617" y="4073119"/>
                <a:ext cx="8148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But this process of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policy iteration</a:t>
                </a:r>
                <a:r>
                  <a:rPr lang="en-US" altLang="ko-KR" dirty="0"/>
                  <a:t> always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1B621D-C60C-4DF8-B7C3-3AF4AF44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7" y="4073119"/>
                <a:ext cx="8148183" cy="369332"/>
              </a:xfrm>
              <a:prstGeom prst="rect">
                <a:avLst/>
              </a:prstGeom>
              <a:blipFill>
                <a:blip r:embed="rId4"/>
                <a:stretch>
                  <a:fillRect l="-44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/>
              <p:nvPr/>
            </p:nvSpPr>
            <p:spPr>
              <a:xfrm>
                <a:off x="534421" y="3334967"/>
                <a:ext cx="7001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Small </a:t>
                </a:r>
                <a:r>
                  <a:rPr lang="en-US" altLang="ko-KR" dirty="0" err="1"/>
                  <a:t>Gridworld</a:t>
                </a:r>
                <a:r>
                  <a:rPr lang="en-US" altLang="ko-KR" dirty="0"/>
                  <a:t> improved policy was optimal,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BFC45B-F410-4FFB-B421-C4DB13FA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1" y="3334967"/>
                <a:ext cx="7001789" cy="369332"/>
              </a:xfrm>
              <a:prstGeom prst="rect">
                <a:avLst/>
              </a:prstGeom>
              <a:blipFill>
                <a:blip r:embed="rId5"/>
                <a:stretch>
                  <a:fillRect l="-61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85CC8AD-69E8-419D-9E68-552E26B56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371" y="1983605"/>
            <a:ext cx="3920283" cy="4526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967FE8-9CDA-471A-92F9-0D0859864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489" y="2844027"/>
            <a:ext cx="1790048" cy="465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F36C28-3695-4A97-9E9D-B926AF370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71" y="4596992"/>
            <a:ext cx="2815097" cy="16368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A9EA7F-585E-4177-A982-E5A2718F0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6684" y="4471579"/>
            <a:ext cx="1780036" cy="22812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A98219-A99F-49A3-87EE-2899B696C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196" y="5125331"/>
            <a:ext cx="2774488" cy="8893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A7EB6-773F-4A20-A123-800D7B70D2DD}"/>
              </a:ext>
            </a:extLst>
          </p:cNvPr>
          <p:cNvSpPr/>
          <p:nvPr/>
        </p:nvSpPr>
        <p:spPr>
          <a:xfrm>
            <a:off x="3778733" y="2894411"/>
            <a:ext cx="1790048" cy="39113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5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17992</TotalTime>
  <Words>1305</Words>
  <Application>Microsoft Office PowerPoint</Application>
  <PresentationFormat>화면 슬라이드 쇼(4:3)</PresentationFormat>
  <Paragraphs>362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 Neue</vt:lpstr>
      <vt:lpstr>굴림</vt:lpstr>
      <vt:lpstr>맑은 고딕</vt:lpstr>
      <vt:lpstr>Arial</vt:lpstr>
      <vt:lpstr>Britannic Bold</vt:lpstr>
      <vt:lpstr>Cambria Math</vt:lpstr>
      <vt:lpstr>Helvetica</vt:lpstr>
      <vt:lpstr>Palatino Linotype</vt:lpstr>
      <vt:lpstr>Wingdings</vt:lpstr>
      <vt:lpstr>Office 테마</vt:lpstr>
      <vt:lpstr>Planning by Dynamic Programming</vt:lpstr>
      <vt:lpstr>Outline</vt:lpstr>
      <vt:lpstr>Introduction</vt:lpstr>
      <vt:lpstr>Policy Evaluation</vt:lpstr>
      <vt:lpstr>Policy Evaluation</vt:lpstr>
      <vt:lpstr>Policy Evaluation</vt:lpstr>
      <vt:lpstr>Policy Evaluation</vt:lpstr>
      <vt:lpstr>Policy Evaluation</vt:lpstr>
      <vt:lpstr>Policy Iteration</vt:lpstr>
      <vt:lpstr>Policy Iteration</vt:lpstr>
      <vt:lpstr>Policy Iteration</vt:lpstr>
      <vt:lpstr>Policy Iteration</vt:lpstr>
      <vt:lpstr>Value Iteration</vt:lpstr>
      <vt:lpstr>Value Iteration</vt:lpstr>
      <vt:lpstr>Value Iteration</vt:lpstr>
      <vt:lpstr>Value Iteration</vt:lpstr>
      <vt:lpstr>Value Iteration</vt:lpstr>
      <vt:lpstr>The limitations of Dynamic Programming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</dc:title>
  <dc:creator>Gilsoo Lee</dc:creator>
  <cp:lastModifiedBy>이해중</cp:lastModifiedBy>
  <cp:revision>1515</cp:revision>
  <cp:lastPrinted>2018-11-22T23:47:53Z</cp:lastPrinted>
  <dcterms:created xsi:type="dcterms:W3CDTF">2013-10-15T10:17:51Z</dcterms:created>
  <dcterms:modified xsi:type="dcterms:W3CDTF">2020-03-04T10:01:59Z</dcterms:modified>
</cp:coreProperties>
</file>