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70" r:id="rId5"/>
    <p:sldId id="260" r:id="rId6"/>
    <p:sldId id="261" r:id="rId7"/>
    <p:sldId id="262" r:id="rId8"/>
    <p:sldId id="281" r:id="rId9"/>
    <p:sldId id="282" r:id="rId10"/>
    <p:sldId id="263" r:id="rId11"/>
    <p:sldId id="269" r:id="rId12"/>
    <p:sldId id="264" r:id="rId13"/>
    <p:sldId id="271" r:id="rId14"/>
    <p:sldId id="283" r:id="rId15"/>
    <p:sldId id="284" r:id="rId16"/>
    <p:sldId id="285" r:id="rId17"/>
    <p:sldId id="287" r:id="rId18"/>
    <p:sldId id="288" r:id="rId19"/>
    <p:sldId id="265" r:id="rId20"/>
    <p:sldId id="273" r:id="rId21"/>
    <p:sldId id="274" r:id="rId22"/>
    <p:sldId id="275" r:id="rId23"/>
    <p:sldId id="277" r:id="rId24"/>
    <p:sldId id="278" r:id="rId25"/>
    <p:sldId id="279" r:id="rId26"/>
    <p:sldId id="286" r:id="rId27"/>
    <p:sldId id="266" r:id="rId28"/>
    <p:sldId id="267" r:id="rId29"/>
    <p:sldId id="280" r:id="rId30"/>
    <p:sldId id="268" r:id="rId31"/>
    <p:sldId id="289" r:id="rId32"/>
    <p:sldId id="27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FF"/>
    <a:srgbClr val="5AB05A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B851-3887-4824-947E-FFF626B9C5E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D2E3C-5CEA-4F59-A9D1-231B89F35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0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F858-DA0C-4820-90B5-F1972CFB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7A45F-DE07-442D-BDBF-0ED1A831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47874-8C78-41C0-8C82-6797A1AB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BC96-E12A-49AE-8EB2-15567414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D2BB-B46F-44A2-B04B-62C6C97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BA18-4316-4F73-A0D0-E99CA53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D9489-5451-4C01-A755-E3C56154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784BA-3D62-4637-9673-4650B914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DB2FE-2BCA-4649-8794-57104A33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1CB15-94BC-4D59-955F-3448BD30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F8B37-DC8C-4E48-9B81-28F6BBAAD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0AE43-23BA-4F6A-91A6-4C81C10B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8E3A4-4E99-4CD8-92E2-F2535954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D2283-CFED-4010-A47D-CE64C1B6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7CBC-8418-4C7F-BF56-34D5B7F8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7E21B-5926-4BF7-AC0A-B498153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47DA-E50F-46E1-9189-C119629D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F8913-807E-4753-A85B-985A3DB3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F4E7A-AE86-4127-912B-8828A52D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124F0-35D8-4575-97B6-C5046952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EA81C-4913-4FF8-BF31-A9C4DB6E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F9B40-2C23-4377-81A4-98508352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A0D-5790-40BE-9568-6F7285A6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06A6D-B078-45CB-9786-CE8E0123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10109-A670-49F1-B1B0-7E7D1F83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A7E4B-79B1-4458-A7B2-C1FE93F5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CA466-1D8E-40F6-8F36-5C518617D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E3454-7C8B-4BBF-B63D-3CEE79D5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038EE-C386-4857-BBC9-94C7CF60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89A55-A862-4555-887D-B4E98275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C1A50-C377-438A-9A90-5E04FB4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6E8DB-5D44-4B6E-A248-4991A75D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2528F-4B91-4806-8A3A-97337E1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FFA92-27FE-46A4-8645-A8D2F67B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690AD-DF6F-4E23-B514-496440D0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289C2-CEAD-4BE9-AE5D-FC7F4F6D7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5B3211-E7A5-475E-B23B-572A7D79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E96ED-8A3D-41D6-BACF-698F7A1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93053-3336-4C1E-980B-00904949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A571-6591-4253-9346-6B0F3136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841B7-E6FD-41D2-AF18-F5C605C1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F96F4-49F1-47DE-9740-DE00055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A8ECE7-EED2-43BB-91F4-222C2887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3F2D70-67FC-4AE6-965B-ED3737AA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EB177-683E-4205-B12B-04D13629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B526A-C6B6-40B9-97E4-CEA662D9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1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EDC3-6485-4035-A6A9-EFF17B7D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39332-DA9C-4F91-96A8-62CEC8E6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737C9-600C-48BD-8004-0B35FB4E6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460EE-879F-450B-9F59-6C5F392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A9BF3-ACFD-4E30-ABDC-9FE2D892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372A9-4766-43FF-B6F8-F8E6FA54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14CA-BAC6-427E-BE15-F2AF66B1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3B15D-B9DD-401F-BA00-DA91A744F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0496B-C3CB-4D34-888A-9521E6C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C64AD-6E82-42DE-90F2-10A6838E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8F384-E098-444C-878E-D1CB487F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04673-43A4-4904-B179-E0D6650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B47B48-FEB6-4F2A-8762-D1E8FA8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8557E-3A9C-495C-A21E-8EC21167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6CBB6-43FD-4451-8600-6DE10801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259D-A88D-4689-A257-69F5D29A76F6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BAFA5-B958-4EC0-B001-FBC055276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EC819-7BDD-467C-A2D2-F84FF144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499-FD1A-4038-82BB-59325A31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ssuser77ee21/generative-adversarial-networks-70896091?from_action=sav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averEngineering/1-gangenerative-adversarial-network?from_action=sav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slideshare.net/NaverEngineering/1-gangenerative-adversarial-network?from_action=sav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slideshare.net/NaverEngineering/1-gangenerative-adversarial-network?from_action=sav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lideshare.net/NaverEngineering/1-gangenerative-adversarial-network?from_action=sa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lideshare.net/NaverEngineering/1-gangenerative-adversarial-network?from_action=sav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edium.com/analytics-vidhya/an-introduction-to-generative-deep-learning-792e93d1c6d4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newbie.tistory.com/99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1.00160.pdf" TargetMode="Externa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ata-newbie.tistory.com/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1.0016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7ee21/generative-adversarial-networks-70896091?from_action=save" TargetMode="External"/><Relationship Id="rId2" Type="http://schemas.openxmlformats.org/officeDocument/2006/relationships/hyperlink" Target="https://developers.google.com/machine-learning/gan/gener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user77ee21/generative-adversarial-networks-70896091?from_action=sa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pathmind.com/kr/wiki/generative-adversarial-network-ga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bamos.github.io/2016/08/09/deep-completion/#step-1-interpreting-images-as-samples-from-a-probability-distribu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1.00160.pdf" TargetMode="External"/><Relationship Id="rId2" Type="http://schemas.openxmlformats.org/officeDocument/2006/relationships/hyperlink" Target="https://data-newbie.tistory.com/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ejunyoo.blogspot.com/" TargetMode="External"/><Relationship Id="rId2" Type="http://schemas.openxmlformats.org/officeDocument/2006/relationships/hyperlink" Target="https://data-newbie.tistory.com/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5AF7C-8434-4256-A9D2-2FC72B31F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파이썬 뿌시기</a:t>
            </a:r>
            <a:br>
              <a:rPr lang="en-US" altLang="ko-KR"/>
            </a:br>
            <a:r>
              <a:rPr lang="en-US" altLang="ko-KR"/>
              <a:t>GANs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1E0A3-B13F-4E7F-919C-066FADEC214D}"/>
              </a:ext>
            </a:extLst>
          </p:cNvPr>
          <p:cNvSpPr txBox="1"/>
          <p:nvPr/>
        </p:nvSpPr>
        <p:spPr>
          <a:xfrm>
            <a:off x="8878612" y="4611847"/>
            <a:ext cx="17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김현우</a:t>
            </a:r>
            <a:endParaRPr lang="en-US" altLang="ko-KR"/>
          </a:p>
          <a:p>
            <a:r>
              <a:rPr lang="en-US" altLang="ko-KR"/>
              <a:t>23th Jun, 2020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CFD97E-FAAB-4B45-AF5C-A013F3E91795}"/>
              </a:ext>
            </a:extLst>
          </p:cNvPr>
          <p:cNvCxnSpPr/>
          <p:nvPr/>
        </p:nvCxnSpPr>
        <p:spPr>
          <a:xfrm>
            <a:off x="8878612" y="4620236"/>
            <a:ext cx="0" cy="572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Related 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13FA80-6C84-4394-A467-701EEC4883D1}"/>
              </a:ext>
            </a:extLst>
          </p:cNvPr>
          <p:cNvSpPr txBox="1"/>
          <p:nvPr/>
        </p:nvSpPr>
        <p:spPr>
          <a:xfrm>
            <a:off x="427139" y="1147383"/>
            <a:ext cx="1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Deep Boltzmann machine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Related 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13FA80-6C84-4394-A467-701EEC4883D1}"/>
              </a:ext>
            </a:extLst>
          </p:cNvPr>
          <p:cNvSpPr txBox="1"/>
          <p:nvPr/>
        </p:nvSpPr>
        <p:spPr>
          <a:xfrm>
            <a:off x="427139" y="1147383"/>
            <a:ext cx="1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VAE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D7FF78-1431-49B6-BAC5-412E564E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0" y="1516714"/>
            <a:ext cx="7249008" cy="3985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D0AA8-22B4-4C49-BD3F-0CDDCCEB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9" y="5285065"/>
            <a:ext cx="7742303" cy="134041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A53724-3FFD-4650-A60F-0D7071940F69}"/>
              </a:ext>
            </a:extLst>
          </p:cNvPr>
          <p:cNvSpPr/>
          <p:nvPr/>
        </p:nvSpPr>
        <p:spPr>
          <a:xfrm>
            <a:off x="6655844" y="6408018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4"/>
              </a:rPr>
              <a:t>Slide adopted from Namju Kim, Kakao brain (SlideShare, AI Forum, 2017)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FBE36-D1ED-4171-9D8A-699483D9B71E}"/>
              </a:ext>
            </a:extLst>
          </p:cNvPr>
          <p:cNvSpPr/>
          <p:nvPr/>
        </p:nvSpPr>
        <p:spPr>
          <a:xfrm flipV="1">
            <a:off x="6569242" y="5548246"/>
            <a:ext cx="1431758" cy="391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004F3-A3AA-4D20-B3BE-7F70599EE197}"/>
              </a:ext>
            </a:extLst>
          </p:cNvPr>
          <p:cNvSpPr/>
          <p:nvPr/>
        </p:nvSpPr>
        <p:spPr>
          <a:xfrm flipV="1">
            <a:off x="3232484" y="5563591"/>
            <a:ext cx="1122948" cy="37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E2E0F2-4CF3-41C3-99AF-DCA61595FA5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853363" y="4207829"/>
            <a:ext cx="1431758" cy="134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96CF14-2D3A-421D-9374-C9DC33AA68E9}"/>
              </a:ext>
            </a:extLst>
          </p:cNvPr>
          <p:cNvCxnSpPr>
            <a:cxnSpLocks/>
          </p:cNvCxnSpPr>
          <p:nvPr/>
        </p:nvCxnSpPr>
        <p:spPr>
          <a:xfrm>
            <a:off x="2743200" y="4066674"/>
            <a:ext cx="998621" cy="143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1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645027-3D5E-49E5-BADD-F8AF32B4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3" r="2629"/>
          <a:stretch/>
        </p:blipFill>
        <p:spPr>
          <a:xfrm>
            <a:off x="350939" y="1422240"/>
            <a:ext cx="10814366" cy="673757"/>
          </a:xfrm>
          <a:prstGeom prst="rect">
            <a:avLst/>
          </a:prstGeom>
        </p:spPr>
      </p:pic>
      <p:pic>
        <p:nvPicPr>
          <p:cNvPr id="6" name="Picture 2" descr="그림5">
            <a:extLst>
              <a:ext uri="{FF2B5EF4-FFF2-40B4-BE49-F238E27FC236}">
                <a16:creationId xmlns:a16="http://schemas.microsoft.com/office/drawing/2014/main" id="{851D9E23-464C-49F4-96ED-986747C4A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5"/>
          <a:stretch/>
        </p:blipFill>
        <p:spPr bwMode="auto">
          <a:xfrm>
            <a:off x="849403" y="2865116"/>
            <a:ext cx="10093336" cy="28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0C619-D4BC-4510-A686-56C96B3895AF}"/>
              </a:ext>
            </a:extLst>
          </p:cNvPr>
          <p:cNvSpPr txBox="1"/>
          <p:nvPr/>
        </p:nvSpPr>
        <p:spPr>
          <a:xfrm>
            <a:off x="849403" y="2755776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A6A6FF"/>
                </a:solidFill>
              </a:rPr>
              <a:t>Discriminator</a:t>
            </a:r>
            <a:endParaRPr lang="ko-KR" altLang="en-US" b="1">
              <a:solidFill>
                <a:srgbClr val="A6A6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0F549-4B3F-4334-B718-E8F19E85A920}"/>
              </a:ext>
            </a:extLst>
          </p:cNvPr>
          <p:cNvSpPr txBox="1"/>
          <p:nvPr/>
        </p:nvSpPr>
        <p:spPr>
          <a:xfrm>
            <a:off x="3299834" y="2755776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 distribution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F8CF3-9769-4D4B-B643-3F96B98F1E0B}"/>
              </a:ext>
            </a:extLst>
          </p:cNvPr>
          <p:cNvSpPr txBox="1"/>
          <p:nvPr/>
        </p:nvSpPr>
        <p:spPr>
          <a:xfrm>
            <a:off x="7121286" y="2865116"/>
            <a:ext cx="25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5AB05A"/>
                </a:solidFill>
              </a:rPr>
              <a:t>Model Distribution</a:t>
            </a:r>
            <a:endParaRPr lang="ko-KR" altLang="en-US" b="1">
              <a:solidFill>
                <a:srgbClr val="5AB05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19549F-31E7-4154-9B8A-B7DE0385766A}"/>
              </a:ext>
            </a:extLst>
          </p:cNvPr>
          <p:cNvSpPr/>
          <p:nvPr/>
        </p:nvSpPr>
        <p:spPr>
          <a:xfrm>
            <a:off x="3477126" y="3621504"/>
            <a:ext cx="2024487" cy="1058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CDA856B-9A98-43D7-9B17-E78AE5A9B89A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V="1">
            <a:off x="3477126" y="4150893"/>
            <a:ext cx="12700" cy="208946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A18BCB-5713-4FDE-95D0-4DFF16175184}"/>
              </a:ext>
            </a:extLst>
          </p:cNvPr>
          <p:cNvSpPr txBox="1"/>
          <p:nvPr/>
        </p:nvSpPr>
        <p:spPr>
          <a:xfrm>
            <a:off x="3477126" y="5871027"/>
            <a:ext cx="51013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A6A6FF"/>
                </a:solidFill>
              </a:rPr>
              <a:t>Discriminator</a:t>
            </a:r>
            <a:r>
              <a:rPr lang="ko-KR" altLang="en-US" sz="1400"/>
              <a:t>가 진짜는 </a:t>
            </a:r>
            <a:r>
              <a:rPr lang="en-US" altLang="ko-KR" sz="1400"/>
              <a:t>1</a:t>
            </a:r>
            <a:r>
              <a:rPr lang="ko-KR" altLang="en-US" sz="1400"/>
              <a:t>로 가짜는 </a:t>
            </a:r>
            <a:r>
              <a:rPr lang="en-US" altLang="ko-KR" sz="1400"/>
              <a:t>0</a:t>
            </a:r>
            <a:r>
              <a:rPr lang="ko-KR" altLang="en-US" sz="1400"/>
              <a:t>으로 잘 뱉음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검은점을 기준으로 왼쪽은 </a:t>
            </a:r>
            <a:r>
              <a:rPr lang="en-US" altLang="ko-KR" sz="1400"/>
              <a:t>1, </a:t>
            </a:r>
            <a:r>
              <a:rPr lang="ko-KR" altLang="en-US" sz="1400"/>
              <a:t>오른쪽은 </a:t>
            </a:r>
            <a:r>
              <a:rPr lang="en-US" altLang="ko-KR" sz="1400"/>
              <a:t>0.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검은점 근처는 분포가 겹쳐서 </a:t>
            </a:r>
            <a:r>
              <a:rPr lang="en-US" altLang="ko-KR" sz="1400"/>
              <a:t>0.5</a:t>
            </a:r>
            <a:r>
              <a:rPr lang="ko-KR" altLang="en-US" sz="1400"/>
              <a:t>로 헷갈려하고 있음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5CDC3E-02C5-412E-85AE-2A3A48ADF736}"/>
              </a:ext>
            </a:extLst>
          </p:cNvPr>
          <p:cNvSpPr/>
          <p:nvPr/>
        </p:nvSpPr>
        <p:spPr>
          <a:xfrm>
            <a:off x="4632158" y="4003567"/>
            <a:ext cx="156410" cy="1593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6A80A3-ECCD-4013-A54F-A00B01972A5C}"/>
              </a:ext>
            </a:extLst>
          </p:cNvPr>
          <p:cNvSpPr/>
          <p:nvPr/>
        </p:nvSpPr>
        <p:spPr>
          <a:xfrm>
            <a:off x="8673177" y="3621503"/>
            <a:ext cx="2024487" cy="1058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EEBA2-AF86-4ABC-BD93-6E946E00D661}"/>
              </a:ext>
            </a:extLst>
          </p:cNvPr>
          <p:cNvSpPr txBox="1"/>
          <p:nvPr/>
        </p:nvSpPr>
        <p:spPr>
          <a:xfrm>
            <a:off x="8923420" y="5871027"/>
            <a:ext cx="2590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A6A6FF"/>
                </a:solidFill>
              </a:rPr>
              <a:t>Discriminator</a:t>
            </a:r>
            <a:r>
              <a:rPr lang="ko-KR" altLang="en-US" sz="1400"/>
              <a:t>가 진짜와 가짜를 구분 못하므로 </a:t>
            </a:r>
            <a:r>
              <a:rPr lang="en-US" altLang="ko-KR" sz="1400"/>
              <a:t>0.5</a:t>
            </a:r>
            <a:r>
              <a:rPr lang="ko-KR" altLang="en-US" sz="1400"/>
              <a:t>만 뱉음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D66BE40-4FCA-4333-B3C1-3BA5539B3AD0}"/>
              </a:ext>
            </a:extLst>
          </p:cNvPr>
          <p:cNvCxnSpPr>
            <a:stCxn id="25" idx="3"/>
            <a:endCxn id="26" idx="3"/>
          </p:cNvCxnSpPr>
          <p:nvPr/>
        </p:nvCxnSpPr>
        <p:spPr>
          <a:xfrm>
            <a:off x="10697664" y="4150893"/>
            <a:ext cx="816557" cy="1981744"/>
          </a:xfrm>
          <a:prstGeom prst="bentConnector3">
            <a:avLst>
              <a:gd name="adj1" fmla="val 127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645027-3D5E-49E5-BADD-F8AF32B4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3" r="2629"/>
          <a:stretch/>
        </p:blipFill>
        <p:spPr>
          <a:xfrm>
            <a:off x="350939" y="1422240"/>
            <a:ext cx="10814366" cy="673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09BEE-8DBF-441F-99E8-425D9596ACD8}"/>
              </a:ext>
            </a:extLst>
          </p:cNvPr>
          <p:cNvSpPr txBox="1"/>
          <p:nvPr/>
        </p:nvSpPr>
        <p:spPr>
          <a:xfrm>
            <a:off x="427139" y="2550695"/>
            <a:ext cx="1167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D</a:t>
            </a:r>
            <a:r>
              <a:rPr lang="ko-KR" altLang="en-US"/>
              <a:t>가 구분을 잘하는 경우</a:t>
            </a:r>
            <a:r>
              <a:rPr lang="en-US" altLang="ko-KR"/>
              <a:t>, </a:t>
            </a:r>
            <a:r>
              <a:rPr lang="ko-KR" altLang="en-US"/>
              <a:t>만약 </a:t>
            </a:r>
            <a:r>
              <a:rPr lang="en-US" altLang="ko-KR"/>
              <a:t>Real data</a:t>
            </a:r>
            <a:r>
              <a:rPr lang="ko-KR" altLang="en-US"/>
              <a:t>가 들어오면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>
                <a:solidFill>
                  <a:srgbClr val="A6A6FF"/>
                </a:solidFill>
              </a:rPr>
              <a:t>D : Real Data</a:t>
            </a:r>
            <a:r>
              <a:rPr lang="ko-KR" altLang="en-US" b="1">
                <a:solidFill>
                  <a:srgbClr val="A6A6FF"/>
                </a:solidFill>
              </a:rPr>
              <a:t>일 확률 </a:t>
            </a:r>
            <a:endParaRPr lang="en-US" altLang="ko-KR" b="1">
              <a:solidFill>
                <a:srgbClr val="A6A6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/>
              <a:t>D(x) = 1, D(G(z)) = 0 : </a:t>
            </a:r>
            <a:r>
              <a:rPr lang="ko-KR" altLang="en-US"/>
              <a:t>진짜면 </a:t>
            </a:r>
            <a:r>
              <a:rPr lang="en-US" altLang="ko-KR"/>
              <a:t>1, </a:t>
            </a:r>
            <a:r>
              <a:rPr lang="ko-KR" altLang="en-US"/>
              <a:t>가짜면 </a:t>
            </a:r>
            <a:r>
              <a:rPr lang="en-US" altLang="ko-KR"/>
              <a:t>0</a:t>
            </a:r>
            <a:r>
              <a:rPr lang="ko-KR" altLang="en-US"/>
              <a:t>을 내뱉음 </a:t>
            </a:r>
            <a:r>
              <a:rPr lang="en-US" altLang="ko-KR"/>
              <a:t>(G(z) </a:t>
            </a:r>
            <a:r>
              <a:rPr lang="ko-KR" altLang="en-US"/>
              <a:t>가짜가 들어온 경우 가짜를 잘 구분한 것임</a:t>
            </a:r>
            <a:r>
              <a:rPr lang="en-US" altLang="ko-KR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b="1">
                <a:solidFill>
                  <a:srgbClr val="A6A6FF"/>
                </a:solidFill>
              </a:rPr>
              <a:t>즉</a:t>
            </a:r>
            <a:r>
              <a:rPr lang="en-US" altLang="ko-KR" b="1">
                <a:solidFill>
                  <a:srgbClr val="A6A6FF"/>
                </a:solidFill>
              </a:rPr>
              <a:t>, D</a:t>
            </a:r>
            <a:r>
              <a:rPr lang="ko-KR" altLang="en-US" b="1">
                <a:solidFill>
                  <a:srgbClr val="A6A6FF"/>
                </a:solidFill>
              </a:rPr>
              <a:t>의 입장에서는 </a:t>
            </a:r>
            <a:r>
              <a:rPr lang="en-US" altLang="ko-KR" b="1">
                <a:solidFill>
                  <a:srgbClr val="A6A6FF"/>
                </a:solidFill>
              </a:rPr>
              <a:t>minmaxV(D, G) = 0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Maximize</a:t>
            </a:r>
            <a:r>
              <a:rPr lang="ko-KR" altLang="en-US"/>
              <a:t>로 </a:t>
            </a:r>
            <a:r>
              <a:rPr lang="en-US" altLang="ko-KR"/>
              <a:t>0</a:t>
            </a:r>
            <a:r>
              <a:rPr lang="ko-KR" altLang="en-US"/>
              <a:t>으로 보내는게 </a:t>
            </a:r>
            <a:r>
              <a:rPr lang="en-US" altLang="ko-KR"/>
              <a:t>D</a:t>
            </a:r>
            <a:r>
              <a:rPr lang="ko-KR" altLang="en-US"/>
              <a:t>의 입장에서는 가장 좋음 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852D2-FAC0-45C9-8F87-341079AFFD08}"/>
              </a:ext>
            </a:extLst>
          </p:cNvPr>
          <p:cNvSpPr txBox="1"/>
          <p:nvPr/>
        </p:nvSpPr>
        <p:spPr>
          <a:xfrm>
            <a:off x="427139" y="4329764"/>
            <a:ext cx="1133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D</a:t>
            </a:r>
            <a:r>
              <a:rPr lang="ko-KR" altLang="en-US"/>
              <a:t>가 구분을 못하는 경우</a:t>
            </a:r>
            <a:r>
              <a:rPr lang="en-US" altLang="ko-KR"/>
              <a:t>, </a:t>
            </a:r>
            <a:r>
              <a:rPr lang="ko-KR" altLang="en-US"/>
              <a:t>만약 </a:t>
            </a:r>
            <a:r>
              <a:rPr lang="en-US" altLang="ko-KR"/>
              <a:t>real data</a:t>
            </a:r>
            <a:r>
              <a:rPr lang="ko-KR" altLang="en-US"/>
              <a:t>가 들어오면</a:t>
            </a:r>
            <a:endParaRPr lang="en-US" altLang="ko-KR"/>
          </a:p>
          <a:p>
            <a:r>
              <a:rPr lang="en-US" altLang="ko-KR"/>
              <a:t>- D(x) = 0, D(G(z)) = 1 : </a:t>
            </a:r>
            <a:r>
              <a:rPr lang="ko-KR" altLang="en-US"/>
              <a:t>진짜를 </a:t>
            </a:r>
            <a:r>
              <a:rPr lang="en-US" altLang="ko-KR"/>
              <a:t>0, </a:t>
            </a:r>
            <a:r>
              <a:rPr lang="ko-KR" altLang="en-US"/>
              <a:t>가짜를 </a:t>
            </a:r>
            <a:r>
              <a:rPr lang="en-US" altLang="ko-KR"/>
              <a:t>1</a:t>
            </a:r>
            <a:r>
              <a:rPr lang="ko-KR" altLang="en-US"/>
              <a:t>로 내뱉음 </a:t>
            </a:r>
            <a:r>
              <a:rPr lang="en-US" altLang="ko-KR"/>
              <a:t>(</a:t>
            </a:r>
            <a:r>
              <a:rPr lang="ko-KR" altLang="en-US"/>
              <a:t>진짜를 구분하지 못하고 가짜를 진짜로 착각함</a:t>
            </a:r>
            <a:r>
              <a:rPr lang="en-US" altLang="ko-KR"/>
              <a:t>)</a:t>
            </a:r>
          </a:p>
          <a:p>
            <a:r>
              <a:rPr lang="en-US" altLang="ko-KR" b="1">
                <a:solidFill>
                  <a:srgbClr val="5AB05A"/>
                </a:solidFill>
              </a:rPr>
              <a:t>- </a:t>
            </a:r>
            <a:r>
              <a:rPr lang="ko-KR" altLang="en-US" b="1">
                <a:solidFill>
                  <a:srgbClr val="5AB05A"/>
                </a:solidFill>
              </a:rPr>
              <a:t>즉</a:t>
            </a:r>
            <a:r>
              <a:rPr lang="en-US" altLang="ko-KR" b="1">
                <a:solidFill>
                  <a:srgbClr val="5AB05A"/>
                </a:solidFill>
              </a:rPr>
              <a:t>, log</a:t>
            </a:r>
            <a:r>
              <a:rPr lang="ko-KR" altLang="en-US" b="1">
                <a:solidFill>
                  <a:srgbClr val="5AB05A"/>
                </a:solidFill>
              </a:rPr>
              <a:t>안의 </a:t>
            </a:r>
            <a:r>
              <a:rPr lang="en-US" altLang="ko-KR" b="1">
                <a:solidFill>
                  <a:srgbClr val="5AB05A"/>
                </a:solidFill>
              </a:rPr>
              <a:t>D</a:t>
            </a:r>
            <a:r>
              <a:rPr lang="ko-KR" altLang="en-US" b="1">
                <a:solidFill>
                  <a:srgbClr val="5AB05A"/>
                </a:solidFill>
              </a:rPr>
              <a:t>값이 </a:t>
            </a:r>
            <a:r>
              <a:rPr lang="en-US" altLang="ko-KR" b="1">
                <a:solidFill>
                  <a:srgbClr val="5AB05A"/>
                </a:solidFill>
              </a:rPr>
              <a:t>0</a:t>
            </a:r>
            <a:r>
              <a:rPr lang="ko-KR" altLang="en-US" b="1">
                <a:solidFill>
                  <a:srgbClr val="5AB05A"/>
                </a:solidFill>
              </a:rPr>
              <a:t>이 되어서 </a:t>
            </a:r>
            <a:r>
              <a:rPr lang="en-US" altLang="ko-KR" b="1">
                <a:solidFill>
                  <a:srgbClr val="5AB05A"/>
                </a:solidFill>
              </a:rPr>
              <a:t>V</a:t>
            </a:r>
            <a:r>
              <a:rPr lang="ko-KR" altLang="en-US" b="1">
                <a:solidFill>
                  <a:srgbClr val="5AB05A"/>
                </a:solidFill>
              </a:rPr>
              <a:t>값이 음의 무한대로 감</a:t>
            </a:r>
            <a:endParaRPr lang="en-US" altLang="ko-KR" b="1">
              <a:solidFill>
                <a:srgbClr val="5AB05A"/>
              </a:solidFill>
            </a:endParaRPr>
          </a:p>
          <a:p>
            <a:r>
              <a:rPr lang="en-US" altLang="ko-KR"/>
              <a:t>- Minimize</a:t>
            </a:r>
            <a:r>
              <a:rPr lang="ko-KR" altLang="en-US"/>
              <a:t>로 음의 무한대로 보내는게 </a:t>
            </a:r>
            <a:r>
              <a:rPr lang="en-US" altLang="ko-KR"/>
              <a:t>G</a:t>
            </a:r>
            <a:r>
              <a:rPr lang="ko-KR" altLang="en-US"/>
              <a:t>의 입장에서는 가장 좋음</a:t>
            </a:r>
          </a:p>
        </p:txBody>
      </p:sp>
    </p:spTree>
    <p:extLst>
      <p:ext uri="{BB962C8B-B14F-4D97-AF65-F5344CB8AC3E}">
        <p14:creationId xmlns:p14="http://schemas.microsoft.com/office/powerpoint/2010/main" val="72168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645027-3D5E-49E5-BADD-F8AF32B4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3" r="2629"/>
          <a:stretch/>
        </p:blipFill>
        <p:spPr>
          <a:xfrm>
            <a:off x="277756" y="-1677757"/>
            <a:ext cx="10814366" cy="67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6678E7-1243-4F46-B9A2-F30E72309414}"/>
              </a:ext>
            </a:extLst>
          </p:cNvPr>
          <p:cNvSpPr/>
          <p:nvPr/>
        </p:nvSpPr>
        <p:spPr>
          <a:xfrm>
            <a:off x="6655845" y="6408019"/>
            <a:ext cx="5291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3"/>
              </a:rPr>
              <a:t>https://www.slideshare.net/NaverEngineering/1-gangenerative-adversarial-network?from_action=save</a:t>
            </a:r>
            <a:r>
              <a:rPr lang="en-US" altLang="ko-KR" sz="1000"/>
              <a:t>, </a:t>
            </a:r>
            <a:r>
              <a:rPr lang="ko-KR" altLang="en-US" sz="1000"/>
              <a:t>최윤제</a:t>
            </a:r>
            <a:r>
              <a:rPr lang="en-US" altLang="ko-KR" sz="1000"/>
              <a:t>(</a:t>
            </a:r>
            <a:r>
              <a:rPr lang="ko-KR" altLang="en-US" sz="1000"/>
              <a:t>고려대 석사과정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A1611-BDF4-4C40-8776-6853182A4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9" y="7673632"/>
            <a:ext cx="9225123" cy="25811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6C5AE3-F69A-4A14-A675-FE0B9E095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3" y="1134569"/>
            <a:ext cx="10296851" cy="49995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3A361-2937-44F9-9BB6-4E8F64090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48" t="74106" r="59666"/>
          <a:stretch/>
        </p:blipFill>
        <p:spPr>
          <a:xfrm>
            <a:off x="2197100" y="5389259"/>
            <a:ext cx="2692400" cy="668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A35B0A-8A01-4540-9FD6-F6AF3D4D2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652" y="5166269"/>
            <a:ext cx="2692400" cy="445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42F447-ADF6-44C2-839D-CF701E93DADE}"/>
              </a:ext>
            </a:extLst>
          </p:cNvPr>
          <p:cNvSpPr txBox="1"/>
          <p:nvPr/>
        </p:nvSpPr>
        <p:spPr>
          <a:xfrm>
            <a:off x="9473053" y="5214604"/>
            <a:ext cx="2692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G</a:t>
            </a:r>
            <a:r>
              <a:rPr lang="ko-KR" altLang="en-US" sz="1000"/>
              <a:t>는 </a:t>
            </a:r>
            <a:r>
              <a:rPr lang="en-US" altLang="ko-KR" sz="1000"/>
              <a:t>D</a:t>
            </a:r>
            <a:r>
              <a:rPr lang="ko-KR" altLang="en-US" sz="1000"/>
              <a:t>가 </a:t>
            </a:r>
            <a:r>
              <a:rPr lang="en-US" altLang="ko-KR" sz="1000"/>
              <a:t>1</a:t>
            </a:r>
            <a:r>
              <a:rPr lang="ko-KR" altLang="en-US" sz="1000"/>
              <a:t>으로 학습하도록 학습해야하고</a:t>
            </a:r>
            <a:r>
              <a:rPr lang="en-US" altLang="ko-KR" sz="1000"/>
              <a:t>, </a:t>
            </a:r>
          </a:p>
          <a:p>
            <a:r>
              <a:rPr lang="en-US" altLang="ko-KR" sz="1000"/>
              <a:t>D</a:t>
            </a:r>
            <a:r>
              <a:rPr lang="ko-KR" altLang="en-US" sz="1000"/>
              <a:t>는 이걸 </a:t>
            </a:r>
            <a:r>
              <a:rPr lang="en-US" altLang="ko-KR" sz="1000"/>
              <a:t>0</a:t>
            </a:r>
            <a:r>
              <a:rPr lang="ko-KR" altLang="en-US" sz="1000"/>
              <a:t>으로 학습하도록 학습해야 함 </a:t>
            </a:r>
            <a:r>
              <a:rPr lang="en-US" altLang="ko-KR" sz="1000"/>
              <a:t>!!!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9013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4308893-E825-46EE-AEED-DBBE837C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227298"/>
            <a:ext cx="10236056" cy="53004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645027-3D5E-49E5-BADD-F8AF32B44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3" r="2629"/>
          <a:stretch/>
        </p:blipFill>
        <p:spPr>
          <a:xfrm>
            <a:off x="277756" y="-1677757"/>
            <a:ext cx="10814366" cy="67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6678E7-1243-4F46-B9A2-F30E72309414}"/>
              </a:ext>
            </a:extLst>
          </p:cNvPr>
          <p:cNvSpPr/>
          <p:nvPr/>
        </p:nvSpPr>
        <p:spPr>
          <a:xfrm>
            <a:off x="6655845" y="6408019"/>
            <a:ext cx="5291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4"/>
              </a:rPr>
              <a:t>https://www.slideshare.net/NaverEngineering/1-gangenerative-adversarial-network?from_action=save</a:t>
            </a:r>
            <a:r>
              <a:rPr lang="en-US" altLang="ko-KR" sz="1000"/>
              <a:t>, </a:t>
            </a:r>
            <a:r>
              <a:rPr lang="ko-KR" altLang="en-US" sz="1000"/>
              <a:t>최윤제</a:t>
            </a:r>
            <a:r>
              <a:rPr lang="en-US" altLang="ko-KR" sz="1000"/>
              <a:t>(</a:t>
            </a:r>
            <a:r>
              <a:rPr lang="ko-KR" altLang="en-US" sz="1000"/>
              <a:t>고려대 석사과정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A1611-BDF4-4C40-8776-6853182A4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79" y="7673632"/>
            <a:ext cx="9225123" cy="25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A4BFB6-44E4-4F92-ABEB-4DAA2C70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4" y="1193715"/>
            <a:ext cx="10271226" cy="54186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7645027-3D5E-49E5-BADD-F8AF32B44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3" r="2629"/>
          <a:stretch/>
        </p:blipFill>
        <p:spPr>
          <a:xfrm>
            <a:off x="277756" y="-1677757"/>
            <a:ext cx="10814366" cy="67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6678E7-1243-4F46-B9A2-F30E72309414}"/>
              </a:ext>
            </a:extLst>
          </p:cNvPr>
          <p:cNvSpPr/>
          <p:nvPr/>
        </p:nvSpPr>
        <p:spPr>
          <a:xfrm>
            <a:off x="6655845" y="6408019"/>
            <a:ext cx="5291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4"/>
              </a:rPr>
              <a:t>https://www.slideshare.net/NaverEngineering/1-gangenerative-adversarial-network?from_action=save</a:t>
            </a:r>
            <a:r>
              <a:rPr lang="en-US" altLang="ko-KR" sz="1000"/>
              <a:t>, </a:t>
            </a:r>
            <a:r>
              <a:rPr lang="ko-KR" altLang="en-US" sz="1000"/>
              <a:t>최윤제</a:t>
            </a:r>
            <a:r>
              <a:rPr lang="en-US" altLang="ko-KR" sz="1000"/>
              <a:t>(</a:t>
            </a:r>
            <a:r>
              <a:rPr lang="ko-KR" altLang="en-US" sz="1000"/>
              <a:t>고려대 석사과정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A1611-BDF4-4C40-8776-6853182A4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79" y="7673632"/>
            <a:ext cx="9225123" cy="25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1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6678E7-1243-4F46-B9A2-F30E72309414}"/>
              </a:ext>
            </a:extLst>
          </p:cNvPr>
          <p:cNvSpPr/>
          <p:nvPr/>
        </p:nvSpPr>
        <p:spPr>
          <a:xfrm>
            <a:off x="6655845" y="6408019"/>
            <a:ext cx="5291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https://www.slideshare.net/NaverEngineering/1-gangenerative-adversarial-network?from_action=save</a:t>
            </a:r>
            <a:r>
              <a:rPr lang="en-US" altLang="ko-KR" sz="1000"/>
              <a:t>, </a:t>
            </a:r>
            <a:r>
              <a:rPr lang="ko-KR" altLang="en-US" sz="1000"/>
              <a:t>최윤제</a:t>
            </a:r>
            <a:r>
              <a:rPr lang="en-US" altLang="ko-KR" sz="1000"/>
              <a:t>(</a:t>
            </a:r>
            <a:r>
              <a:rPr lang="ko-KR" altLang="en-US" sz="1000"/>
              <a:t>고려대 석사과정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ECC087-359A-44E7-9725-A331EB2B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8484"/>
            <a:ext cx="9982200" cy="5019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15431E-4C08-4E70-909C-623D96EBF41F}"/>
              </a:ext>
            </a:extLst>
          </p:cNvPr>
          <p:cNvSpPr/>
          <p:nvPr/>
        </p:nvSpPr>
        <p:spPr>
          <a:xfrm>
            <a:off x="7480300" y="3860800"/>
            <a:ext cx="32258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817C-E96A-4BAA-90F0-E1B0307AD1B3}"/>
              </a:ext>
            </a:extLst>
          </p:cNvPr>
          <p:cNvSpPr txBox="1"/>
          <p:nvPr/>
        </p:nvSpPr>
        <p:spPr>
          <a:xfrm>
            <a:off x="9404350" y="3451322"/>
            <a:ext cx="2603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gradient</a:t>
            </a:r>
            <a:r>
              <a:rPr lang="ko-KR" altLang="en-US" sz="1200"/>
              <a:t>가 작아서 학습을 잘 못함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D9B1955-12B5-43A4-8E32-1224CD303A30}"/>
              </a:ext>
            </a:extLst>
          </p:cNvPr>
          <p:cNvCxnSpPr>
            <a:stCxn id="11" idx="1"/>
            <a:endCxn id="10" idx="0"/>
          </p:cNvCxnSpPr>
          <p:nvPr/>
        </p:nvCxnSpPr>
        <p:spPr>
          <a:xfrm rot="10800000" flipV="1">
            <a:off x="9093200" y="3589822"/>
            <a:ext cx="311150" cy="270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Adversarial nets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6678E7-1243-4F46-B9A2-F30E72309414}"/>
              </a:ext>
            </a:extLst>
          </p:cNvPr>
          <p:cNvSpPr/>
          <p:nvPr/>
        </p:nvSpPr>
        <p:spPr>
          <a:xfrm>
            <a:off x="6655845" y="6408019"/>
            <a:ext cx="5291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https://www.slideshare.net/NaverEngineering/1-gangenerative-adversarial-network?from_action=save</a:t>
            </a:r>
            <a:r>
              <a:rPr lang="en-US" altLang="ko-KR" sz="1000"/>
              <a:t>, </a:t>
            </a:r>
            <a:r>
              <a:rPr lang="ko-KR" altLang="en-US" sz="1000"/>
              <a:t>최윤제</a:t>
            </a:r>
            <a:r>
              <a:rPr lang="en-US" altLang="ko-KR" sz="1000"/>
              <a:t>(</a:t>
            </a:r>
            <a:r>
              <a:rPr lang="ko-KR" altLang="en-US" sz="1000"/>
              <a:t>고려대 석사과정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9C97F-2F27-42C2-9577-66126F2B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27" y="1422240"/>
            <a:ext cx="9925050" cy="4695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7B24B8-D079-457E-A5EB-1C76DCF0944A}"/>
              </a:ext>
            </a:extLst>
          </p:cNvPr>
          <p:cNvSpPr/>
          <p:nvPr/>
        </p:nvSpPr>
        <p:spPr>
          <a:xfrm>
            <a:off x="5892800" y="4216400"/>
            <a:ext cx="28829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7247-058E-4F95-B93E-44C1C84B8846}"/>
              </a:ext>
            </a:extLst>
          </p:cNvPr>
          <p:cNvSpPr txBox="1"/>
          <p:nvPr/>
        </p:nvSpPr>
        <p:spPr>
          <a:xfrm>
            <a:off x="6494623" y="3175000"/>
            <a:ext cx="4038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초기에 이미지를 잘 못 만드는 상황을 빠르게 벗어남 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90F7E0F-CB9E-4988-8EAD-BECB9C58A9AA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 flipV="1">
            <a:off x="5892801" y="3313500"/>
            <a:ext cx="601823" cy="1061650"/>
          </a:xfrm>
          <a:prstGeom prst="bentConnector3">
            <a:avLst>
              <a:gd name="adj1" fmla="val 137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4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ED2049-4C58-4E56-B089-7EE11D43A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3" r="2629"/>
          <a:stretch/>
        </p:blipFill>
        <p:spPr>
          <a:xfrm>
            <a:off x="1595214" y="1864591"/>
            <a:ext cx="8179450" cy="50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Minimax problem of GAN</a:t>
            </a:r>
            <a:endParaRPr lang="ko-KR" altLang="en-US"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334E2-3011-4EFA-B791-6EC605B94103}"/>
              </a:ext>
            </a:extLst>
          </p:cNvPr>
          <p:cNvSpPr txBox="1"/>
          <p:nvPr/>
        </p:nvSpPr>
        <p:spPr>
          <a:xfrm>
            <a:off x="613611" y="4022149"/>
            <a:ext cx="1103668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Global Optimality of Pg = Pdata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Convergence of Algorithm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5FBE3-1BA6-4871-A281-5C413BE9C3FA}"/>
              </a:ext>
            </a:extLst>
          </p:cNvPr>
          <p:cNvSpPr txBox="1"/>
          <p:nvPr/>
        </p:nvSpPr>
        <p:spPr>
          <a:xfrm>
            <a:off x="613611" y="3489704"/>
            <a:ext cx="425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4"/>
                </a:solidFill>
              </a:rPr>
              <a:t>TWO STEP APPROACH</a:t>
            </a:r>
            <a:endParaRPr lang="ko-KR" altLang="en-US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딥러닝에 대한 이미지 검색결과">
            <a:extLst>
              <a:ext uri="{FF2B5EF4-FFF2-40B4-BE49-F238E27FC236}">
                <a16:creationId xmlns:a16="http://schemas.microsoft.com/office/drawing/2014/main" id="{29BA07B4-BC81-446D-913C-816950E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80" y="4632103"/>
            <a:ext cx="3848949" cy="21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Generative</a:t>
            </a:r>
            <a:r>
              <a:rPr lang="en-US" altLang="ko-KR" sz="3200" b="1"/>
              <a:t> Adversarial Network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C6B215-4547-4B21-9214-A634465EA32A}"/>
              </a:ext>
            </a:extLst>
          </p:cNvPr>
          <p:cNvSpPr txBox="1"/>
          <p:nvPr/>
        </p:nvSpPr>
        <p:spPr>
          <a:xfrm>
            <a:off x="427139" y="1177135"/>
            <a:ext cx="109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Generative Model : </a:t>
            </a:r>
            <a:r>
              <a:rPr lang="ko-KR" altLang="en-US" sz="1600"/>
              <a:t>데이터의 분포를 학습한 후 학습 데이터와 유사한 데이터를 생성   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5FA2E-3DDE-4287-801D-D50D9F0684C5}"/>
              </a:ext>
            </a:extLst>
          </p:cNvPr>
          <p:cNvSpPr txBox="1"/>
          <p:nvPr/>
        </p:nvSpPr>
        <p:spPr>
          <a:xfrm>
            <a:off x="434827" y="4280012"/>
            <a:ext cx="95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Discriminative Model : </a:t>
            </a:r>
            <a:r>
              <a:rPr lang="ko-KR" altLang="en-US" sz="1600"/>
              <a:t>서로 다른 클래스의 이미지를 구분할 변수들을 발굴 </a:t>
            </a:r>
            <a:r>
              <a:rPr lang="en-US" altLang="ko-KR" sz="1600"/>
              <a:t>  </a:t>
            </a:r>
            <a:endParaRPr lang="ko-KR" altLang="en-US"/>
          </a:p>
        </p:txBody>
      </p:sp>
      <p:pic>
        <p:nvPicPr>
          <p:cNvPr id="1028" name="Picture 4" descr="Dog, Pet, Cute, Charming, Mammal, Animal, Portrait">
            <a:extLst>
              <a:ext uri="{FF2B5EF4-FFF2-40B4-BE49-F238E27FC236}">
                <a16:creationId xmlns:a16="http://schemas.microsoft.com/office/drawing/2014/main" id="{692346A9-1841-44B8-B085-C0C3BF50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7" y="1688757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itty, Cat, Kitten, Pet, Animal, Cute, Feline, Domestic">
            <a:extLst>
              <a:ext uri="{FF2B5EF4-FFF2-40B4-BE49-F238E27FC236}">
                <a16:creationId xmlns:a16="http://schemas.microsoft.com/office/drawing/2014/main" id="{CEB270DD-158D-4365-82B3-49DD58602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3"/>
          <a:stretch/>
        </p:blipFill>
        <p:spPr bwMode="auto">
          <a:xfrm>
            <a:off x="603307" y="2873264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D46B2F-0FCF-47CE-9D2D-A3E2E1388298}"/>
              </a:ext>
            </a:extLst>
          </p:cNvPr>
          <p:cNvSpPr/>
          <p:nvPr/>
        </p:nvSpPr>
        <p:spPr>
          <a:xfrm>
            <a:off x="5885823" y="6576591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5"/>
              </a:rPr>
              <a:t>https://medium.com/analytics-vidhya/an-introduction-to-generative-deep-learning-792e93d1c6d4</a:t>
            </a:r>
            <a:endParaRPr lang="ko-KR" altLang="en-US" sz="1000"/>
          </a:p>
        </p:txBody>
      </p:sp>
      <p:pic>
        <p:nvPicPr>
          <p:cNvPr id="2050" name="Picture 2" descr="그림5">
            <a:extLst>
              <a:ext uri="{FF2B5EF4-FFF2-40B4-BE49-F238E27FC236}">
                <a16:creationId xmlns:a16="http://schemas.microsoft.com/office/drawing/2014/main" id="{9F8B85BE-E3DD-4E47-A62B-70E2A1F5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5"/>
          <a:stretch/>
        </p:blipFill>
        <p:spPr bwMode="auto">
          <a:xfrm>
            <a:off x="2636939" y="1827066"/>
            <a:ext cx="6096000" cy="1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ECA91C-9EDA-4163-8FD4-2CD632E67F03}"/>
              </a:ext>
            </a:extLst>
          </p:cNvPr>
          <p:cNvCxnSpPr>
            <a:stCxn id="1028" idx="3"/>
            <a:endCxn id="2050" idx="1"/>
          </p:cNvCxnSpPr>
          <p:nvPr/>
        </p:nvCxnSpPr>
        <p:spPr>
          <a:xfrm>
            <a:off x="2122415" y="2193544"/>
            <a:ext cx="514524" cy="48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A3B6F7-F071-4089-908C-BE19C98653FF}"/>
              </a:ext>
            </a:extLst>
          </p:cNvPr>
          <p:cNvCxnSpPr>
            <a:stCxn id="1030" idx="3"/>
            <a:endCxn id="2050" idx="1"/>
          </p:cNvCxnSpPr>
          <p:nvPr/>
        </p:nvCxnSpPr>
        <p:spPr>
          <a:xfrm flipV="1">
            <a:off x="2122415" y="2683286"/>
            <a:ext cx="514524" cy="69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AE3CE8-1906-466B-AC45-5849FFC1E84F}"/>
              </a:ext>
            </a:extLst>
          </p:cNvPr>
          <p:cNvCxnSpPr>
            <a:cxnSpLocks/>
          </p:cNvCxnSpPr>
          <p:nvPr/>
        </p:nvCxnSpPr>
        <p:spPr>
          <a:xfrm flipV="1">
            <a:off x="3447875" y="1647528"/>
            <a:ext cx="286625" cy="47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B76572-2008-441F-BB43-5714DD0FC4F6}"/>
              </a:ext>
            </a:extLst>
          </p:cNvPr>
          <p:cNvSpPr txBox="1"/>
          <p:nvPr/>
        </p:nvSpPr>
        <p:spPr>
          <a:xfrm>
            <a:off x="3734500" y="1525806"/>
            <a:ext cx="15191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실제 데이터의 분포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89321-E8A7-4260-99B5-115A3943AA3A}"/>
              </a:ext>
            </a:extLst>
          </p:cNvPr>
          <p:cNvSpPr txBox="1"/>
          <p:nvPr/>
        </p:nvSpPr>
        <p:spPr>
          <a:xfrm>
            <a:off x="3903322" y="1843476"/>
            <a:ext cx="16837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생성한 데이터의 분포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CD4169-7FB1-415A-858D-6376D21F9E6D}"/>
              </a:ext>
            </a:extLst>
          </p:cNvPr>
          <p:cNvCxnSpPr>
            <a:cxnSpLocks/>
          </p:cNvCxnSpPr>
          <p:nvPr/>
        </p:nvCxnSpPr>
        <p:spPr>
          <a:xfrm flipV="1">
            <a:off x="3719772" y="1941890"/>
            <a:ext cx="191939" cy="46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1F6AFF-F6F0-458C-89A6-510661F9F666}"/>
              </a:ext>
            </a:extLst>
          </p:cNvPr>
          <p:cNvSpPr/>
          <p:nvPr/>
        </p:nvSpPr>
        <p:spPr>
          <a:xfrm>
            <a:off x="7290033" y="1941890"/>
            <a:ext cx="1283516" cy="1597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FA1B10-93C1-40D0-A7E3-4F97624E9729}"/>
              </a:ext>
            </a:extLst>
          </p:cNvPr>
          <p:cNvSpPr txBox="1"/>
          <p:nvPr/>
        </p:nvSpPr>
        <p:spPr>
          <a:xfrm>
            <a:off x="7505349" y="3923029"/>
            <a:ext cx="4901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학습이 진행될 수록 실제와 생성한 데이터의 분포가 같아짐 </a:t>
            </a:r>
            <a:r>
              <a:rPr lang="en-US" altLang="ko-KR" sz="1200" b="1"/>
              <a:t>!!!</a:t>
            </a:r>
            <a:endParaRPr lang="ko-KR" altLang="en-US" sz="1200" b="1"/>
          </a:p>
        </p:txBody>
      </p:sp>
      <p:pic>
        <p:nvPicPr>
          <p:cNvPr id="39" name="Picture 4" descr="Dog, Pet, Cute, Charming, Mammal, Animal, Portrait">
            <a:extLst>
              <a:ext uri="{FF2B5EF4-FFF2-40B4-BE49-F238E27FC236}">
                <a16:creationId xmlns:a16="http://schemas.microsoft.com/office/drawing/2014/main" id="{B3D7EFF1-C391-4FAC-8B4A-618B342E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81" y="1647528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Kitty, Cat, Kitten, Pet, Animal, Cute, Feline, Domestic">
            <a:extLst>
              <a:ext uri="{FF2B5EF4-FFF2-40B4-BE49-F238E27FC236}">
                <a16:creationId xmlns:a16="http://schemas.microsoft.com/office/drawing/2014/main" id="{04C22819-0FD5-489A-B1F7-654261EF6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3"/>
          <a:stretch/>
        </p:blipFill>
        <p:spPr bwMode="auto">
          <a:xfrm>
            <a:off x="9175481" y="2832035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CF626B-7EB6-4436-A8E3-F2A3E179B682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573549" y="2740698"/>
            <a:ext cx="601932" cy="5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2F9C48-40E2-4CD2-B663-CA4FED36564B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8573549" y="2152315"/>
            <a:ext cx="601932" cy="58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Dog, Pet, Cute, Charming, Mammal, Animal, Portrait">
            <a:extLst>
              <a:ext uri="{FF2B5EF4-FFF2-40B4-BE49-F238E27FC236}">
                <a16:creationId xmlns:a16="http://schemas.microsoft.com/office/drawing/2014/main" id="{AF6A8151-0DF9-4E5A-84F7-CCCD1A05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7" y="4705215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Kitty, Cat, Kitten, Pet, Animal, Cute, Feline, Domestic">
            <a:extLst>
              <a:ext uri="{FF2B5EF4-FFF2-40B4-BE49-F238E27FC236}">
                <a16:creationId xmlns:a16="http://schemas.microsoft.com/office/drawing/2014/main" id="{165AB40B-32DD-42BB-B728-A2B15B55D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3"/>
          <a:stretch/>
        </p:blipFill>
        <p:spPr bwMode="auto">
          <a:xfrm>
            <a:off x="603307" y="5809228"/>
            <a:ext cx="15191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2C4E69-F2A9-4AD3-B4BF-0B3FE764AD06}"/>
              </a:ext>
            </a:extLst>
          </p:cNvPr>
          <p:cNvSpPr/>
          <p:nvPr/>
        </p:nvSpPr>
        <p:spPr>
          <a:xfrm>
            <a:off x="1090569" y="5054171"/>
            <a:ext cx="620785" cy="591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3E9C3B-43CD-4290-ACEF-7B9BE6790526}"/>
              </a:ext>
            </a:extLst>
          </p:cNvPr>
          <p:cNvSpPr/>
          <p:nvPr/>
        </p:nvSpPr>
        <p:spPr>
          <a:xfrm>
            <a:off x="1175857" y="6141637"/>
            <a:ext cx="620785" cy="591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1F717D0-BDE9-4615-A172-655AC1357701}"/>
              </a:ext>
            </a:extLst>
          </p:cNvPr>
          <p:cNvCxnSpPr>
            <a:cxnSpLocks/>
          </p:cNvCxnSpPr>
          <p:nvPr/>
        </p:nvCxnSpPr>
        <p:spPr>
          <a:xfrm>
            <a:off x="1711354" y="5054171"/>
            <a:ext cx="2357307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4D374C-89FB-4136-AB7D-E620DA6D4199}"/>
              </a:ext>
            </a:extLst>
          </p:cNvPr>
          <p:cNvCxnSpPr>
            <a:cxnSpLocks/>
          </p:cNvCxnSpPr>
          <p:nvPr/>
        </p:nvCxnSpPr>
        <p:spPr>
          <a:xfrm flipV="1">
            <a:off x="1711354" y="5001435"/>
            <a:ext cx="2390863" cy="64431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36A9B1D-4F18-4FB0-A096-59B818CC684F}"/>
              </a:ext>
            </a:extLst>
          </p:cNvPr>
          <p:cNvCxnSpPr>
            <a:cxnSpLocks/>
          </p:cNvCxnSpPr>
          <p:nvPr/>
        </p:nvCxnSpPr>
        <p:spPr>
          <a:xfrm flipV="1">
            <a:off x="1796642" y="5431876"/>
            <a:ext cx="2305575" cy="70976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5D6C2C2-6C98-45D0-8F1C-22AE9F51476E}"/>
              </a:ext>
            </a:extLst>
          </p:cNvPr>
          <p:cNvCxnSpPr>
            <a:cxnSpLocks/>
          </p:cNvCxnSpPr>
          <p:nvPr/>
        </p:nvCxnSpPr>
        <p:spPr>
          <a:xfrm flipV="1">
            <a:off x="1796642" y="5416831"/>
            <a:ext cx="2321053" cy="130319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DA5A1DB-877C-41BA-990A-30ED68C6EA4E}"/>
              </a:ext>
            </a:extLst>
          </p:cNvPr>
          <p:cNvSpPr txBox="1"/>
          <p:nvPr/>
        </p:nvSpPr>
        <p:spPr>
          <a:xfrm>
            <a:off x="6719581" y="5260346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AB51AD-B188-4629-97BC-7B71163DEE6B}"/>
              </a:ext>
            </a:extLst>
          </p:cNvPr>
          <p:cNvSpPr txBox="1"/>
          <p:nvPr/>
        </p:nvSpPr>
        <p:spPr>
          <a:xfrm>
            <a:off x="6575563" y="5699094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고양이</a:t>
            </a:r>
          </a:p>
        </p:txBody>
      </p:sp>
    </p:spTree>
    <p:extLst>
      <p:ext uri="{BB962C8B-B14F-4D97-AF65-F5344CB8AC3E}">
        <p14:creationId xmlns:p14="http://schemas.microsoft.com/office/powerpoint/2010/main" val="13258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Proposition 1. </a:t>
            </a:r>
            <a:endParaRPr lang="ko-KR" altLang="en-US" sz="2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D011A5-C470-40AA-9EA0-0496363C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73" y="1669206"/>
            <a:ext cx="5391314" cy="14469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A0CBA-9C07-417B-9813-8EEA5819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96" y="3741822"/>
            <a:ext cx="9303757" cy="23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3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Proposition 1.</a:t>
            </a:r>
            <a:endParaRPr lang="ko-KR" altLang="en-US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86331B-FC6A-4AAF-BF71-DD3DA927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3" r="2629"/>
          <a:stretch/>
        </p:blipFill>
        <p:spPr>
          <a:xfrm>
            <a:off x="1751624" y="2203306"/>
            <a:ext cx="8179450" cy="5095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67FBAA-8449-410E-9095-998D440CB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238" b="73040"/>
          <a:stretch/>
        </p:blipFill>
        <p:spPr>
          <a:xfrm>
            <a:off x="972679" y="1734272"/>
            <a:ext cx="1388896" cy="390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3F0C74-B974-459F-AE31-264E7EBF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39" y="3341093"/>
            <a:ext cx="9258300" cy="120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06C769-35F6-47AB-9B0F-8F938679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1" y="2881692"/>
            <a:ext cx="9972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Proposition 1.</a:t>
            </a:r>
            <a:endParaRPr lang="ko-KR" altLang="en-US" sz="24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A8F29F-083F-4215-819B-FA8EAA2B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7" y="1707806"/>
            <a:ext cx="7685372" cy="4921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F7659F-AC77-4CA3-8B5E-6C1AD3BCA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5" b="60442"/>
          <a:stretch/>
        </p:blipFill>
        <p:spPr>
          <a:xfrm>
            <a:off x="318249" y="1609048"/>
            <a:ext cx="11443116" cy="4777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45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5500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Main Theorem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06F550-DF11-4146-B385-52B1B63B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" y="1707806"/>
            <a:ext cx="9925050" cy="4943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2CBA75-D0F5-48F1-B3BE-72358521FA1F}"/>
              </a:ext>
            </a:extLst>
          </p:cNvPr>
          <p:cNvSpPr/>
          <p:nvPr/>
        </p:nvSpPr>
        <p:spPr>
          <a:xfrm>
            <a:off x="1167064" y="2550695"/>
            <a:ext cx="4463715" cy="348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B0870-E089-4BF1-90C1-EBE796C54EDB}"/>
              </a:ext>
            </a:extLst>
          </p:cNvPr>
          <p:cNvSpPr/>
          <p:nvPr/>
        </p:nvSpPr>
        <p:spPr>
          <a:xfrm>
            <a:off x="1839811" y="4130324"/>
            <a:ext cx="7099652" cy="645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4446A2-6DE1-4328-B0B9-48F6615BC06E}"/>
              </a:ext>
            </a:extLst>
          </p:cNvPr>
          <p:cNvSpPr/>
          <p:nvPr/>
        </p:nvSpPr>
        <p:spPr>
          <a:xfrm>
            <a:off x="3252537" y="5323220"/>
            <a:ext cx="4110789" cy="387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3E837-A133-4E0B-B0A6-5C3F007FA58A}"/>
              </a:ext>
            </a:extLst>
          </p:cNvPr>
          <p:cNvSpPr txBox="1"/>
          <p:nvPr/>
        </p:nvSpPr>
        <p:spPr>
          <a:xfrm>
            <a:off x="914400" y="2253098"/>
            <a:ext cx="3320716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Global</a:t>
            </a:r>
            <a:r>
              <a:rPr lang="ko-KR" altLang="en-US"/>
              <a:t> </a:t>
            </a:r>
            <a:r>
              <a:rPr lang="en-US" altLang="ko-KR"/>
              <a:t>optimum point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0686F7-B1CE-49CA-B95C-803A5319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2" y="3575583"/>
            <a:ext cx="3862137" cy="4873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3926A50-7B9A-40E5-A908-DF9229A15BA4}"/>
              </a:ext>
            </a:extLst>
          </p:cNvPr>
          <p:cNvCxnSpPr>
            <a:stCxn id="13" idx="2"/>
          </p:cNvCxnSpPr>
          <p:nvPr/>
        </p:nvCxnSpPr>
        <p:spPr>
          <a:xfrm rot="5400000">
            <a:off x="7995257" y="3431033"/>
            <a:ext cx="1485353" cy="2749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Main Theorem</a:t>
            </a:r>
            <a:endParaRPr lang="ko-KR" altLang="en-US" sz="2400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B11C4D-8CB5-4EAC-93CD-3FDAED09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0" y="2833687"/>
            <a:ext cx="9303757" cy="2317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4C7FE2-7E69-49A3-896D-BCAA7143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0" y="1808087"/>
            <a:ext cx="8833076" cy="794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5D34B3-FA4B-461E-A61B-711800482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23" y="5379939"/>
            <a:ext cx="7629525" cy="11906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87E0C1-648F-4ECE-899A-84768660E08B}"/>
              </a:ext>
            </a:extLst>
          </p:cNvPr>
          <p:cNvSpPr/>
          <p:nvPr/>
        </p:nvSpPr>
        <p:spPr>
          <a:xfrm>
            <a:off x="1641034" y="4319337"/>
            <a:ext cx="3874168" cy="804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C1DAEB-D501-43AF-93FF-EAC0813B55CC}"/>
              </a:ext>
            </a:extLst>
          </p:cNvPr>
          <p:cNvSpPr/>
          <p:nvPr/>
        </p:nvSpPr>
        <p:spPr>
          <a:xfrm>
            <a:off x="5918809" y="4316450"/>
            <a:ext cx="3754580" cy="804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523018-5F47-4C3A-8E71-37E948188DBF}"/>
              </a:ext>
            </a:extLst>
          </p:cNvPr>
          <p:cNvSpPr/>
          <p:nvPr/>
        </p:nvSpPr>
        <p:spPr>
          <a:xfrm>
            <a:off x="3092845" y="1800337"/>
            <a:ext cx="3015187" cy="804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D2335-F89F-4B35-9FDC-4242A13D23DF}"/>
              </a:ext>
            </a:extLst>
          </p:cNvPr>
          <p:cNvSpPr/>
          <p:nvPr/>
        </p:nvSpPr>
        <p:spPr>
          <a:xfrm>
            <a:off x="6525007" y="1768525"/>
            <a:ext cx="2797290" cy="804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111231-F1C9-4EE6-A0E7-579A32402CF9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7796099" y="2572696"/>
            <a:ext cx="127553" cy="174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8FB732-3A83-43A8-97D6-0F62A8CF283A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3578118" y="2604508"/>
            <a:ext cx="1022321" cy="1714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0887D8-AC8A-4EB1-8ED6-A3A6D8E27896}"/>
              </a:ext>
            </a:extLst>
          </p:cNvPr>
          <p:cNvSpPr/>
          <p:nvPr/>
        </p:nvSpPr>
        <p:spPr>
          <a:xfrm>
            <a:off x="5065296" y="2201780"/>
            <a:ext cx="372979" cy="3565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28C6D7-A3E4-4623-95FF-4DC39C3FC30F}"/>
              </a:ext>
            </a:extLst>
          </p:cNvPr>
          <p:cNvSpPr/>
          <p:nvPr/>
        </p:nvSpPr>
        <p:spPr>
          <a:xfrm>
            <a:off x="8227020" y="2195352"/>
            <a:ext cx="372979" cy="3565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6540AFB-7204-4263-AF4A-871873877A0F}"/>
              </a:ext>
            </a:extLst>
          </p:cNvPr>
          <p:cNvCxnSpPr>
            <a:cxnSpLocks/>
            <a:stCxn id="25" idx="2"/>
            <a:endCxn id="29" idx="2"/>
          </p:cNvCxnSpPr>
          <p:nvPr/>
        </p:nvCxnSpPr>
        <p:spPr>
          <a:xfrm rot="5400000" flipH="1">
            <a:off x="3638900" y="945453"/>
            <a:ext cx="184152" cy="3041621"/>
          </a:xfrm>
          <a:prstGeom prst="bentConnector3">
            <a:avLst>
              <a:gd name="adj1" fmla="val -124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0F5131-114A-44E6-94B1-A4B105225FB9}"/>
              </a:ext>
            </a:extLst>
          </p:cNvPr>
          <p:cNvSpPr/>
          <p:nvPr/>
        </p:nvSpPr>
        <p:spPr>
          <a:xfrm>
            <a:off x="1641034" y="1973179"/>
            <a:ext cx="1138261" cy="401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E60D3A1-A7C3-48B9-ABC9-21F6621F8ACA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5400000" flipH="1">
            <a:off x="5222976" y="-638623"/>
            <a:ext cx="177724" cy="6203345"/>
          </a:xfrm>
          <a:prstGeom prst="bentConnector3">
            <a:avLst>
              <a:gd name="adj1" fmla="val -128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92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Theoretical Results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Proposition 2. 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978F1-5F90-46FD-BBC4-2B5593FB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" y="1707806"/>
            <a:ext cx="9953625" cy="4619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56A2D-F616-4997-830D-E733E48A36C9}"/>
              </a:ext>
            </a:extLst>
          </p:cNvPr>
          <p:cNvSpPr txBox="1"/>
          <p:nvPr/>
        </p:nvSpPr>
        <p:spPr>
          <a:xfrm>
            <a:off x="5751095" y="372979"/>
            <a:ext cx="569093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도저히 모르겠습니다</a:t>
            </a:r>
            <a:r>
              <a:rPr lang="en-US" altLang="ko-KR"/>
              <a:t>. </a:t>
            </a:r>
            <a:r>
              <a:rPr lang="ko-KR" altLang="en-US"/>
              <a:t>ㅋㅋㅋㅋㅋ</a:t>
            </a:r>
          </a:p>
        </p:txBody>
      </p:sp>
    </p:spTree>
    <p:extLst>
      <p:ext uri="{BB962C8B-B14F-4D97-AF65-F5344CB8AC3E}">
        <p14:creationId xmlns:p14="http://schemas.microsoft.com/office/powerpoint/2010/main" val="20860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>
                <a:solidFill>
                  <a:schemeClr val="accent4"/>
                </a:solidFill>
              </a:rPr>
              <a:t>Theoretical Results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85C074-4D5A-4C91-A01F-56A5923872D0}"/>
              </a:ext>
            </a:extLst>
          </p:cNvPr>
          <p:cNvSpPr txBox="1"/>
          <p:nvPr/>
        </p:nvSpPr>
        <p:spPr>
          <a:xfrm>
            <a:off x="427139" y="1147383"/>
            <a:ext cx="1122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Proposition 2. </a:t>
            </a:r>
            <a:endParaRPr lang="ko-KR" alt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56A2D-F616-4997-830D-E733E48A36C9}"/>
              </a:ext>
            </a:extLst>
          </p:cNvPr>
          <p:cNvSpPr txBox="1"/>
          <p:nvPr/>
        </p:nvSpPr>
        <p:spPr>
          <a:xfrm>
            <a:off x="5751095" y="372979"/>
            <a:ext cx="5690937" cy="3693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도저히 모르겠습니다</a:t>
            </a:r>
            <a:r>
              <a:rPr lang="en-US" altLang="ko-KR"/>
              <a:t>. </a:t>
            </a:r>
            <a:r>
              <a:rPr lang="ko-KR" altLang="en-US"/>
              <a:t>ㅋㅋㅋㅋㅋ</a:t>
            </a:r>
          </a:p>
        </p:txBody>
      </p:sp>
    </p:spTree>
    <p:extLst>
      <p:ext uri="{BB962C8B-B14F-4D97-AF65-F5344CB8AC3E}">
        <p14:creationId xmlns:p14="http://schemas.microsoft.com/office/powerpoint/2010/main" val="356130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Experiments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7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Advantages and disadvantages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BC21CF-293E-49CD-9EA5-37C77BEB2A3F}"/>
              </a:ext>
            </a:extLst>
          </p:cNvPr>
          <p:cNvSpPr txBox="1"/>
          <p:nvPr/>
        </p:nvSpPr>
        <p:spPr>
          <a:xfrm>
            <a:off x="427139" y="1191407"/>
            <a:ext cx="11676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/>
              <a:t>확률모델을 명확히 정의하지 않아도 </a:t>
            </a:r>
            <a:r>
              <a:rPr lang="en-US" altLang="ko-KR" sz="2400" b="1"/>
              <a:t>Generator </a:t>
            </a:r>
            <a:r>
              <a:rPr lang="ko-KR" altLang="en-US" sz="2400" b="1"/>
              <a:t>자체가 만드는 분포로 샘플을 생성한다</a:t>
            </a:r>
            <a:r>
              <a:rPr lang="en-US" altLang="ko-KR" sz="2400" b="1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/>
              <a:t>특정 모델을 가정해서 만들필요가 없다</a:t>
            </a:r>
            <a:r>
              <a:rPr lang="en-US" altLang="ko-KR" sz="2400" b="1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chemeClr val="accent4"/>
                </a:solidFill>
              </a:rPr>
              <a:t>MCMC </a:t>
            </a:r>
            <a:r>
              <a:rPr lang="ko-KR" altLang="en-US" sz="2400" b="1">
                <a:solidFill>
                  <a:schemeClr val="accent4"/>
                </a:solidFill>
              </a:rPr>
              <a:t>방법과는 다르게 특별한 </a:t>
            </a:r>
            <a:r>
              <a:rPr lang="en-US" altLang="ko-KR" sz="2400" b="1">
                <a:solidFill>
                  <a:schemeClr val="accent4"/>
                </a:solidFill>
              </a:rPr>
              <a:t>Input</a:t>
            </a:r>
            <a:r>
              <a:rPr lang="ko-KR" altLang="en-US" sz="2400" b="1">
                <a:solidFill>
                  <a:schemeClr val="accent4"/>
                </a:solidFill>
              </a:rPr>
              <a:t>없이 한번에 샘플 생성이 가능하다</a:t>
            </a:r>
            <a:r>
              <a:rPr lang="en-US" altLang="ko-KR" sz="2400" b="1">
                <a:solidFill>
                  <a:schemeClr val="accent4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3D242A-66B0-423C-AA14-EAFDE128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" y="3333477"/>
            <a:ext cx="7973238" cy="27327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583DDF-AFAD-4F7C-BB32-4773B6AE8216}"/>
              </a:ext>
            </a:extLst>
          </p:cNvPr>
          <p:cNvSpPr/>
          <p:nvPr/>
        </p:nvSpPr>
        <p:spPr>
          <a:xfrm>
            <a:off x="6655844" y="6408018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3"/>
              </a:rPr>
              <a:t>https://data-newbie.tistory.com/99</a:t>
            </a:r>
            <a:endParaRPr lang="ko-KR" altLang="en-US" sz="10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D9C8F0-E073-4BC8-A194-155133D0831A}"/>
              </a:ext>
            </a:extLst>
          </p:cNvPr>
          <p:cNvSpPr/>
          <p:nvPr/>
        </p:nvSpPr>
        <p:spPr>
          <a:xfrm>
            <a:off x="685800" y="4251960"/>
            <a:ext cx="1775460" cy="26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2BE77D-49AB-4524-A171-5317B1090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44" y="4556654"/>
            <a:ext cx="4286895" cy="18513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9F683-A315-4E72-BA38-331D9E29F8DC}"/>
              </a:ext>
            </a:extLst>
          </p:cNvPr>
          <p:cNvSpPr/>
          <p:nvPr/>
        </p:nvSpPr>
        <p:spPr>
          <a:xfrm>
            <a:off x="9253984" y="6408018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5"/>
              </a:rPr>
              <a:t>https://arxiv.org/pdf/1701.00160.pdf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61976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Advantages and disadvantages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BC21CF-293E-49CD-9EA5-37C77BEB2A3F}"/>
              </a:ext>
            </a:extLst>
          </p:cNvPr>
          <p:cNvSpPr txBox="1"/>
          <p:nvPr/>
        </p:nvSpPr>
        <p:spPr>
          <a:xfrm>
            <a:off x="427139" y="1191407"/>
            <a:ext cx="1167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/>
              <a:t>학습을 언제 정지시킬지에 대한 명확한 기준이 없다</a:t>
            </a:r>
            <a:r>
              <a:rPr lang="en-US" altLang="ko-KR" sz="2400" b="1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/>
              <a:t>minimax </a:t>
            </a:r>
            <a:r>
              <a:rPr lang="ko-KR" altLang="en-US" sz="2400" b="1"/>
              <a:t>최적화 문제이기 때문에 학습시키기가 어렵다</a:t>
            </a:r>
            <a:r>
              <a:rPr lang="en-US" altLang="ko-KR" sz="2400" b="1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/>
              <a:t>다른 모델들과 비교시에 목적함수로 결과를 평가하기 어렵다</a:t>
            </a:r>
            <a:r>
              <a:rPr lang="en-US" altLang="ko-KR" sz="2400" b="1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/>
              <a:t>Discrete data</a:t>
            </a:r>
            <a:r>
              <a:rPr lang="ko-KR" altLang="en-US" sz="2400" b="1"/>
              <a:t>를 생성하는 것을 학습시키기가 어렵다 </a:t>
            </a:r>
            <a:endParaRPr lang="en-US" altLang="ko-KR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83DDF-AFAD-4F7C-BB32-4773B6AE8216}"/>
              </a:ext>
            </a:extLst>
          </p:cNvPr>
          <p:cNvSpPr/>
          <p:nvPr/>
        </p:nvSpPr>
        <p:spPr>
          <a:xfrm>
            <a:off x="6655844" y="6408018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https://data-newbie.tistory.com/99</a:t>
            </a:r>
            <a:endParaRPr lang="ko-KR" altLang="en-US" sz="1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C48E9E-9CA3-4ED2-99E3-E1727DA3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0" y="3241642"/>
            <a:ext cx="5977279" cy="34244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0766EE-E91E-4DF3-BBEE-7FD4A1693071}"/>
              </a:ext>
            </a:extLst>
          </p:cNvPr>
          <p:cNvSpPr/>
          <p:nvPr/>
        </p:nvSpPr>
        <p:spPr>
          <a:xfrm>
            <a:off x="9246644" y="5420372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4"/>
              </a:rPr>
              <a:t>https://arxiv.org/pdf/1701.00160.pdf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18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E13D2E3-DF25-4333-AE03-DA970B432433}"/>
              </a:ext>
            </a:extLst>
          </p:cNvPr>
          <p:cNvSpPr txBox="1"/>
          <p:nvPr/>
        </p:nvSpPr>
        <p:spPr>
          <a:xfrm>
            <a:off x="605317" y="5731333"/>
            <a:ext cx="112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Discriminative model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data instances</a:t>
            </a:r>
            <a:r>
              <a:rPr lang="ko-KR" altLang="en-US"/>
              <a:t>의 다른 종류를 구별 </a:t>
            </a:r>
            <a:r>
              <a:rPr lang="en-US" altLang="ko-KR"/>
              <a:t>(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고양이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조건부 확률 </a:t>
            </a:r>
            <a:r>
              <a:rPr lang="en-US" altLang="ko-KR" b="1"/>
              <a:t>p(Y | X)</a:t>
            </a:r>
            <a:r>
              <a:rPr lang="ko-KR" altLang="en-US" b="1"/>
              <a:t>를 찾아내는 모델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Generative</a:t>
            </a:r>
            <a:r>
              <a:rPr lang="en-US" altLang="ko-KR" sz="3200" b="1"/>
              <a:t> Adversarial Network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46B2F-0FCF-47CE-9D2D-A3E2E1388298}"/>
              </a:ext>
            </a:extLst>
          </p:cNvPr>
          <p:cNvSpPr/>
          <p:nvPr/>
        </p:nvSpPr>
        <p:spPr>
          <a:xfrm>
            <a:off x="6655844" y="6408018"/>
            <a:ext cx="6521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https://developers.google.com/machine-learning/gan/generative</a:t>
            </a:r>
            <a:r>
              <a:rPr lang="en-US" altLang="ko-KR" sz="1000"/>
              <a:t>, </a:t>
            </a:r>
          </a:p>
          <a:p>
            <a:r>
              <a:rPr lang="en-US" altLang="ko-KR" sz="1000">
                <a:hlinkClick r:id="rId3"/>
              </a:rPr>
              <a:t>Slide adopted from Namju Kim, Kakao brain (SlideShare, AI Forum, 2017)</a:t>
            </a:r>
            <a:endParaRPr lang="ko-KR" altLang="en-US" sz="1000"/>
          </a:p>
        </p:txBody>
      </p:sp>
      <p:pic>
        <p:nvPicPr>
          <p:cNvPr id="1032" name="Picture 8" descr="generative distribution에 대한 이미지 검색결과">
            <a:extLst>
              <a:ext uri="{FF2B5EF4-FFF2-40B4-BE49-F238E27FC236}">
                <a16:creationId xmlns:a16="http://schemas.microsoft.com/office/drawing/2014/main" id="{49A08FE9-0E6E-4A4D-85D1-EFBF726C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8" y="1247950"/>
            <a:ext cx="5895403" cy="3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EF1CDE-09F8-4EA0-AD7C-617FA902E4D0}"/>
              </a:ext>
            </a:extLst>
          </p:cNvPr>
          <p:cNvSpPr txBox="1"/>
          <p:nvPr/>
        </p:nvSpPr>
        <p:spPr>
          <a:xfrm>
            <a:off x="605318" y="4677412"/>
            <a:ext cx="1122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Generative model 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new data instances</a:t>
            </a:r>
            <a:r>
              <a:rPr lang="ko-KR" altLang="en-US"/>
              <a:t>를 생성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/>
              <a:t>p(X, Y)</a:t>
            </a:r>
            <a:r>
              <a:rPr lang="ko-KR" altLang="en-US" b="1"/>
              <a:t>라는 </a:t>
            </a:r>
            <a:r>
              <a:rPr lang="en-US" altLang="ko-KR" b="1"/>
              <a:t>join probability</a:t>
            </a:r>
            <a:r>
              <a:rPr lang="ko-KR" altLang="en-US" b="1"/>
              <a:t>를 찾아내는 모델</a:t>
            </a:r>
          </a:p>
        </p:txBody>
      </p:sp>
    </p:spTree>
    <p:extLst>
      <p:ext uri="{BB962C8B-B14F-4D97-AF65-F5344CB8AC3E}">
        <p14:creationId xmlns:p14="http://schemas.microsoft.com/office/powerpoint/2010/main" val="133238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Conclusions and future 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E10BC6-2A5E-49DB-9DB4-B8D5BBDF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9" y="1155033"/>
            <a:ext cx="7694720" cy="55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81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/>
              <a:t>보충</a:t>
            </a:r>
            <a:r>
              <a:rPr lang="en-US" altLang="ko-KR" sz="3200" b="1"/>
              <a:t>? 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817715-E349-47FF-89DC-7A80AA841114}"/>
              </a:ext>
            </a:extLst>
          </p:cNvPr>
          <p:cNvSpPr txBox="1"/>
          <p:nvPr/>
        </p:nvSpPr>
        <p:spPr>
          <a:xfrm>
            <a:off x="427139" y="1422240"/>
            <a:ext cx="1184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해중님 </a:t>
            </a:r>
            <a:r>
              <a:rPr lang="en-US" altLang="ko-KR"/>
              <a:t>: Explicit, Implicit, </a:t>
            </a:r>
            <a:r>
              <a:rPr lang="ko-KR" altLang="en-US"/>
              <a:t>최적화증명</a:t>
            </a:r>
            <a:r>
              <a:rPr lang="en-US" altLang="ko-KR"/>
              <a:t>?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김현우 </a:t>
            </a:r>
            <a:r>
              <a:rPr lang="en-US" altLang="ko-KR"/>
              <a:t>: VAE(</a:t>
            </a:r>
            <a:r>
              <a:rPr lang="ko-KR" altLang="en-US"/>
              <a:t>제대로</a:t>
            </a:r>
            <a:r>
              <a:rPr lang="en-US" altLang="ko-KR"/>
              <a:t>), </a:t>
            </a:r>
            <a:r>
              <a:rPr lang="ko-KR" altLang="en-US"/>
              <a:t>볼츠만</a:t>
            </a:r>
            <a:r>
              <a:rPr lang="en-US" altLang="ko-KR"/>
              <a:t>(</a:t>
            </a:r>
            <a:r>
              <a:rPr lang="ko-KR" altLang="en-US"/>
              <a:t>가볍게</a:t>
            </a:r>
            <a:r>
              <a:rPr lang="en-US" altLang="ko-KR"/>
              <a:t>) </a:t>
            </a:r>
            <a:r>
              <a:rPr lang="ko-KR" altLang="en-US"/>
              <a:t> 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지혜님 </a:t>
            </a:r>
            <a:r>
              <a:rPr lang="en-US" altLang="ko-KR"/>
              <a:t>: </a:t>
            </a:r>
            <a:r>
              <a:rPr lang="ko-KR" altLang="en-US"/>
              <a:t>코드 </a:t>
            </a:r>
            <a:r>
              <a:rPr lang="en-US" altLang="ko-KR"/>
              <a:t>GAN </a:t>
            </a:r>
            <a:r>
              <a:rPr lang="ko-KR" altLang="en-US"/>
              <a:t>코드 리뷰</a:t>
            </a:r>
            <a:r>
              <a:rPr lang="en-US" altLang="ko-KR"/>
              <a:t>, GAN </a:t>
            </a:r>
            <a:r>
              <a:rPr lang="ko-KR" altLang="en-US"/>
              <a:t>장단점</a:t>
            </a:r>
            <a:r>
              <a:rPr lang="en-US" altLang="ko-KR"/>
              <a:t>~. GAN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43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/>
              <a:t>참고자료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7782E7-A308-4A97-B06E-159AF202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" y="1179217"/>
            <a:ext cx="11409318" cy="54750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FF0000"/>
                </a:solidFill>
              </a:rPr>
              <a:t>Generative</a:t>
            </a:r>
            <a:r>
              <a:rPr lang="en-US" altLang="ko-KR" sz="3200" b="1"/>
              <a:t> Adversarial Network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46B2F-0FCF-47CE-9D2D-A3E2E1388298}"/>
              </a:ext>
            </a:extLst>
          </p:cNvPr>
          <p:cNvSpPr/>
          <p:nvPr/>
        </p:nvSpPr>
        <p:spPr>
          <a:xfrm>
            <a:off x="6655844" y="6408018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3"/>
              </a:rPr>
              <a:t>Slide adopted from Namju Kim, Kakao brain (SlideShare, AI Forum, 2017)</a:t>
            </a:r>
            <a:endParaRPr lang="ko-KR" alt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F684A-8550-4454-AE97-115E347A2120}"/>
              </a:ext>
            </a:extLst>
          </p:cNvPr>
          <p:cNvSpPr txBox="1"/>
          <p:nvPr/>
        </p:nvSpPr>
        <p:spPr>
          <a:xfrm>
            <a:off x="4644189" y="2586789"/>
            <a:ext cx="37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 : data, z : latent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D247A-2206-423C-84B5-A70F2030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870" y="5225490"/>
            <a:ext cx="4295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Generative </a:t>
            </a:r>
            <a:r>
              <a:rPr lang="en-US" altLang="ko-KR" sz="3200" b="1">
                <a:solidFill>
                  <a:srgbClr val="FF0000"/>
                </a:solidFill>
              </a:rPr>
              <a:t>Adversarial</a:t>
            </a:r>
            <a:r>
              <a:rPr lang="en-US" altLang="ko-KR" sz="3200" b="1"/>
              <a:t> Network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46B2F-0FCF-47CE-9D2D-A3E2E1388298}"/>
              </a:ext>
            </a:extLst>
          </p:cNvPr>
          <p:cNvSpPr/>
          <p:nvPr/>
        </p:nvSpPr>
        <p:spPr>
          <a:xfrm>
            <a:off x="5885823" y="6576591"/>
            <a:ext cx="6521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https://pathmind.com/kr/wiki/generative-adversarial-network-gan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6B3CC-DBD3-45B9-8764-30320A2980A5}"/>
              </a:ext>
            </a:extLst>
          </p:cNvPr>
          <p:cNvSpPr txBox="1"/>
          <p:nvPr/>
        </p:nvSpPr>
        <p:spPr>
          <a:xfrm>
            <a:off x="427139" y="1177135"/>
            <a:ext cx="109735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Adversarial Network</a:t>
            </a:r>
            <a:r>
              <a:rPr lang="en-US" altLang="ko-KR"/>
              <a:t> : </a:t>
            </a:r>
            <a:r>
              <a:rPr lang="ko-KR" altLang="en-US" sz="1600"/>
              <a:t>적대적인 신경망이 서로 경쟁하면서 서로의 성능을 개선해가는 네트워크</a:t>
            </a:r>
            <a:endParaRPr lang="en-US" altLang="ko-KR" sz="1600"/>
          </a:p>
          <a:p>
            <a:r>
              <a:rPr lang="ko-KR" altLang="en-US" sz="1600"/>
              <a:t>아래의 예시에서는 경찰과 위조지페범의 경쟁적인 관게를 묘사하고 있음</a:t>
            </a:r>
          </a:p>
        </p:txBody>
      </p:sp>
      <p:pic>
        <p:nvPicPr>
          <p:cNvPr id="3074" name="Picture 2" descr="GAN schema">
            <a:extLst>
              <a:ext uri="{FF2B5EF4-FFF2-40B4-BE49-F238E27FC236}">
                <a16:creationId xmlns:a16="http://schemas.microsoft.com/office/drawing/2014/main" id="{775F59F6-04A2-4261-80A2-7836B1602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5" y="1782474"/>
            <a:ext cx="9782263" cy="35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방패, 클립 아트, 책임자, 가드, 고립된, 제한 없음, 유니폼, 무기, 보안, 웹, 플랫, 안전">
            <a:extLst>
              <a:ext uri="{FF2B5EF4-FFF2-40B4-BE49-F238E27FC236}">
                <a16:creationId xmlns:a16="http://schemas.microsoft.com/office/drawing/2014/main" id="{2A3597A1-7EB4-4ED1-8474-E06B99CD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76" y="1773793"/>
            <a:ext cx="671463" cy="9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1D7124-910D-499E-B953-E88D594B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750" b="82452" l="21635" r="77885">
                        <a14:foregroundMark x1="33413" y1="56731" x2="33413" y2="56731"/>
                        <a14:foregroundMark x1="58173" y1="65625" x2="58173" y2="65625"/>
                        <a14:foregroundMark x1="56490" y1="42308" x2="64663" y2="30769"/>
                        <a14:foregroundMark x1="62260" y1="23077" x2="43269" y2="52885"/>
                        <a14:foregroundMark x1="43269" y1="52885" x2="48317" y2="60337"/>
                        <a14:foregroundMark x1="56490" y1="35337" x2="47356" y2="69471"/>
                        <a14:foregroundMark x1="47356" y1="69471" x2="56490" y2="36538"/>
                        <a14:foregroundMark x1="56490" y1="36538" x2="61779" y2="72837"/>
                        <a14:foregroundMark x1="61779" y1="72837" x2="61779" y2="45192"/>
                        <a14:foregroundMark x1="61779" y1="38942" x2="61058" y2="73558"/>
                        <a14:foregroundMark x1="61058" y1="73558" x2="58173" y2="69471"/>
                        <a14:foregroundMark x1="49519" y1="44712" x2="44471" y2="80529"/>
                        <a14:foregroundMark x1="42548" y1="74760" x2="42548" y2="74760"/>
                        <a14:foregroundMark x1="42548" y1="68990" x2="31010" y2="65625"/>
                        <a14:foregroundMark x1="29327" y1="65625" x2="29327" y2="65625"/>
                        <a14:foregroundMark x1="29808" y1="66106" x2="37981" y2="75962"/>
                        <a14:foregroundMark x1="37981" y1="75962" x2="30529" y2="75962"/>
                        <a14:foregroundMark x1="30529" y1="77644" x2="28606" y2="70192"/>
                        <a14:foregroundMark x1="22837" y1="62500" x2="43750" y2="58654"/>
                        <a14:foregroundMark x1="49038" y1="46875" x2="56490" y2="64904"/>
                        <a14:foregroundMark x1="60096" y1="41827" x2="62260" y2="39423"/>
                        <a14:foregroundMark x1="62981" y1="38942" x2="65144" y2="38942"/>
                        <a14:foregroundMark x1="65144" y1="38942" x2="68750" y2="37019"/>
                        <a14:foregroundMark x1="62981" y1="24279" x2="67067" y2="37019"/>
                        <a14:foregroundMark x1="64183" y1="31250" x2="69231" y2="36538"/>
                        <a14:foregroundMark x1="69952" y1="36538" x2="71635" y2="36538"/>
                        <a14:foregroundMark x1="71635" y1="36538" x2="71635" y2="36538"/>
                        <a14:foregroundMark x1="71635" y1="35817" x2="68029" y2="31250"/>
                        <a14:foregroundMark x1="68029" y1="31250" x2="68029" y2="31250"/>
                        <a14:foregroundMark x1="68029" y1="31250" x2="71635" y2="35817"/>
                        <a14:foregroundMark x1="71635" y1="35817" x2="71635" y2="35817"/>
                        <a14:foregroundMark x1="72115" y1="35817" x2="72115" y2="35817"/>
                        <a14:foregroundMark x1="73317" y1="37019" x2="74038" y2="39904"/>
                        <a14:foregroundMark x1="74038" y1="39904" x2="74038" y2="39904"/>
                        <a14:foregroundMark x1="74038" y1="40625" x2="69231" y2="48077"/>
                        <a14:foregroundMark x1="67067" y1="51683" x2="65865" y2="53365"/>
                        <a14:foregroundMark x1="63462" y1="55048" x2="61779" y2="57933"/>
                        <a14:foregroundMark x1="61779" y1="57933" x2="44471" y2="57933"/>
                        <a14:foregroundMark x1="44471" y1="57933" x2="44471" y2="57933"/>
                        <a14:foregroundMark x1="42067" y1="57933" x2="42067" y2="57933"/>
                        <a14:foregroundMark x1="44952" y1="59135" x2="40865" y2="59135"/>
                        <a14:foregroundMark x1="34615" y1="60817" x2="37981" y2="80529"/>
                        <a14:foregroundMark x1="37981" y1="80529" x2="71635" y2="77404"/>
                        <a14:foregroundMark x1="75866" y1="50481" x2="76923" y2="43750"/>
                        <a14:foregroundMark x1="75677" y1="51683" x2="75866" y2="50481"/>
                        <a14:foregroundMark x1="75224" y1="54567" x2="75677" y2="51683"/>
                        <a14:foregroundMark x1="71635" y1="77404" x2="75224" y2="54567"/>
                        <a14:foregroundMark x1="76923" y1="43750" x2="55048" y2="17308"/>
                        <a14:foregroundMark x1="55048" y1="17308" x2="35096" y2="45192"/>
                        <a14:foregroundMark x1="35096" y1="45192" x2="27644" y2="77404"/>
                        <a14:foregroundMark x1="27644" y1="77404" x2="44952" y2="81250"/>
                        <a14:foregroundMark x1="48317" y1="67788" x2="48317" y2="67788"/>
                        <a14:foregroundMark x1="37981" y1="73077" x2="48317" y2="76442"/>
                        <a14:foregroundMark x1="50721" y1="77644" x2="68029" y2="81250"/>
                        <a14:foregroundMark x1="39183" y1="82452" x2="72596" y2="79327"/>
                        <a14:foregroundMark x1="72596" y1="79327" x2="62981" y2="57452"/>
                        <a14:foregroundMark x1="65144" y1="66587" x2="65144" y2="66587"/>
                        <a14:backgroundMark x1="78606" y1="51683" x2="78606" y2="51683"/>
                        <a14:backgroundMark x1="81971" y1="45192" x2="81010" y2="46875"/>
                        <a14:backgroundMark x1="77404" y1="50481" x2="77404" y2="50481"/>
                        <a14:backgroundMark x1="77404" y1="50481" x2="80288" y2="41827"/>
                        <a14:backgroundMark x1="78606" y1="50481" x2="78606" y2="42308"/>
                        <a14:backgroundMark x1="76923" y1="54567" x2="76923" y2="545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11437" r="15034" b="13988"/>
          <a:stretch/>
        </p:blipFill>
        <p:spPr bwMode="auto">
          <a:xfrm>
            <a:off x="1812024" y="3145772"/>
            <a:ext cx="926216" cy="9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15810724-298F-4C13-949D-77022B1D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81" y="4509038"/>
            <a:ext cx="1300643" cy="9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863FF445-4E33-4FCD-B935-1F670E89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31" y="1734703"/>
            <a:ext cx="1300643" cy="95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7E363-F6BD-4589-A917-519D62E842DF}"/>
              </a:ext>
            </a:extLst>
          </p:cNvPr>
          <p:cNvSpPr txBox="1"/>
          <p:nvPr/>
        </p:nvSpPr>
        <p:spPr>
          <a:xfrm>
            <a:off x="427139" y="5272199"/>
            <a:ext cx="1114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Generator Network : </a:t>
            </a:r>
            <a:r>
              <a:rPr lang="ko-KR" altLang="en-US" sz="1600"/>
              <a:t>랜덤 노이즈 벡터를 입력받아 이미지를 만드는 업샘플링을 진행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Discriminator Network : </a:t>
            </a:r>
            <a:r>
              <a:rPr lang="ko-KR" altLang="en-US" sz="1600"/>
              <a:t>네트워크에 전달된 이미지가 실제인지 가짜인지를 판별하는 작업을 진행 </a:t>
            </a:r>
            <a:r>
              <a:rPr lang="en-US" altLang="ko-KR" sz="1600"/>
              <a:t> 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1A40-E579-4508-85ED-2FA8C9416D0B}"/>
              </a:ext>
            </a:extLst>
          </p:cNvPr>
          <p:cNvSpPr txBox="1"/>
          <p:nvPr/>
        </p:nvSpPr>
        <p:spPr>
          <a:xfrm>
            <a:off x="427139" y="6333771"/>
            <a:ext cx="1122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이미지 생성 참고자료 </a:t>
            </a:r>
            <a:r>
              <a:rPr lang="en-US" altLang="ko-KR" sz="1200"/>
              <a:t>: </a:t>
            </a:r>
            <a:r>
              <a:rPr lang="en-US" altLang="ko-KR" sz="1200">
                <a:hlinkClick r:id="rId9"/>
              </a:rPr>
              <a:t>https://bamos.github.io/2016/08/09/deep-completion/#step-1-interpreting-images-as-samples-from-a-probability-distribution</a:t>
            </a:r>
            <a:endParaRPr lang="ko-KR" altLang="en-US" sz="12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13AC90B-3D10-4EF5-96BE-4F0CD6CA3689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27139" y="5733863"/>
            <a:ext cx="12700" cy="73840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7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Abstract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그림5">
            <a:extLst>
              <a:ext uri="{FF2B5EF4-FFF2-40B4-BE49-F238E27FC236}">
                <a16:creationId xmlns:a16="http://schemas.microsoft.com/office/drawing/2014/main" id="{4FDB02E6-11A4-439A-8510-44699C02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5"/>
          <a:stretch/>
        </p:blipFill>
        <p:spPr bwMode="auto">
          <a:xfrm>
            <a:off x="735084" y="4846235"/>
            <a:ext cx="6096000" cy="171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AN schema">
            <a:extLst>
              <a:ext uri="{FF2B5EF4-FFF2-40B4-BE49-F238E27FC236}">
                <a16:creationId xmlns:a16="http://schemas.microsoft.com/office/drawing/2014/main" id="{E3201AFB-ABA2-44F4-BC9C-66BF9AE8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7" y="1144911"/>
            <a:ext cx="9281371" cy="3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69735-41C4-459D-8C48-C981B56437AB}"/>
              </a:ext>
            </a:extLst>
          </p:cNvPr>
          <p:cNvSpPr txBox="1"/>
          <p:nvPr/>
        </p:nvSpPr>
        <p:spPr>
          <a:xfrm>
            <a:off x="5215155" y="1559677"/>
            <a:ext cx="67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D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0EC3F-CA01-4065-B1F0-B4F6EA2E9230}"/>
              </a:ext>
            </a:extLst>
          </p:cNvPr>
          <p:cNvSpPr txBox="1"/>
          <p:nvPr/>
        </p:nvSpPr>
        <p:spPr>
          <a:xfrm>
            <a:off x="2230072" y="2903405"/>
            <a:ext cx="67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G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09254-9568-4780-8857-4DD1E3F62011}"/>
              </a:ext>
            </a:extLst>
          </p:cNvPr>
          <p:cNvSpPr txBox="1"/>
          <p:nvPr/>
        </p:nvSpPr>
        <p:spPr>
          <a:xfrm>
            <a:off x="7189365" y="283737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1. G</a:t>
            </a:r>
            <a:r>
              <a:rPr lang="ko-KR" altLang="en-US" sz="1400"/>
              <a:t>는 데이터 분포를 잡고</a:t>
            </a:r>
            <a:r>
              <a:rPr lang="en-US" altLang="ko-KR" sz="1400"/>
              <a:t>, D</a:t>
            </a:r>
            <a:r>
              <a:rPr lang="ko-KR" altLang="en-US" sz="1400"/>
              <a:t>는 샘플이 </a:t>
            </a:r>
            <a:r>
              <a:rPr lang="en-US" altLang="ko-KR" sz="1400"/>
              <a:t>G</a:t>
            </a:r>
            <a:r>
              <a:rPr lang="ko-KR" altLang="en-US" sz="1400"/>
              <a:t>로 부터 온건지 </a:t>
            </a:r>
            <a:r>
              <a:rPr lang="en-US" altLang="ko-KR" sz="1400"/>
              <a:t>Training</a:t>
            </a:r>
            <a:r>
              <a:rPr lang="ko-KR" altLang="en-US" sz="1400"/>
              <a:t>으로 부터 온건지 확률을 평가함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D0F23-A3CA-4350-873F-501E049F1880}"/>
              </a:ext>
            </a:extLst>
          </p:cNvPr>
          <p:cNvSpPr txBox="1"/>
          <p:nvPr/>
        </p:nvSpPr>
        <p:spPr>
          <a:xfrm>
            <a:off x="7189365" y="34393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2. G</a:t>
            </a:r>
            <a:r>
              <a:rPr lang="ko-KR" altLang="en-US" sz="1400"/>
              <a:t>는 </a:t>
            </a:r>
            <a:r>
              <a:rPr lang="en-US" altLang="ko-KR" sz="1400"/>
              <a:t>D</a:t>
            </a:r>
            <a:r>
              <a:rPr lang="ko-KR" altLang="en-US" sz="1400"/>
              <a:t>가 실수할 확률을 극대화 하는 방향으로 학습 </a:t>
            </a:r>
            <a:endParaRPr lang="en-US" altLang="ko-KR" sz="1400"/>
          </a:p>
          <a:p>
            <a:r>
              <a:rPr lang="en-US" altLang="ko-KR" sz="1400"/>
              <a:t>(minimax two-player game) </a:t>
            </a:r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BC3B5-BC2D-4451-8F3D-787EC259CA42}"/>
              </a:ext>
            </a:extLst>
          </p:cNvPr>
          <p:cNvSpPr txBox="1"/>
          <p:nvPr/>
        </p:nvSpPr>
        <p:spPr>
          <a:xfrm>
            <a:off x="6635692" y="503112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3. G</a:t>
            </a:r>
            <a:r>
              <a:rPr lang="ko-KR" altLang="en-US" sz="1400"/>
              <a:t>가 </a:t>
            </a:r>
            <a:r>
              <a:rPr lang="en-US" altLang="ko-KR" sz="1400"/>
              <a:t>D</a:t>
            </a:r>
            <a:r>
              <a:rPr lang="ko-KR" altLang="en-US" sz="1400"/>
              <a:t>의 분포를 복원하면 </a:t>
            </a:r>
            <a:r>
              <a:rPr lang="en-US" altLang="ko-KR" sz="1400"/>
              <a:t>G</a:t>
            </a:r>
            <a:r>
              <a:rPr lang="ko-KR" altLang="en-US" sz="1400"/>
              <a:t>와 </a:t>
            </a:r>
            <a:r>
              <a:rPr lang="en-US" altLang="ko-KR" sz="1400"/>
              <a:t>D</a:t>
            </a:r>
            <a:r>
              <a:rPr lang="ko-KR" altLang="en-US" sz="1400"/>
              <a:t>를 구분할 확률은 </a:t>
            </a:r>
            <a:r>
              <a:rPr lang="en-US" altLang="ko-KR" sz="1400"/>
              <a:t>½</a:t>
            </a:r>
            <a:r>
              <a:rPr lang="ko-KR" altLang="en-US" sz="1400"/>
              <a:t>이 됨</a:t>
            </a:r>
            <a:r>
              <a:rPr lang="en-US" altLang="ko-KR" sz="1400"/>
              <a:t> (</a:t>
            </a:r>
            <a:r>
              <a:rPr lang="ko-KR" altLang="en-US" sz="1400"/>
              <a:t>성공 </a:t>
            </a:r>
            <a:r>
              <a:rPr lang="en-US" altLang="ko-KR" sz="1400"/>
              <a:t>or </a:t>
            </a:r>
            <a:r>
              <a:rPr lang="ko-KR" altLang="en-US" sz="1400"/>
              <a:t>실패</a:t>
            </a:r>
            <a:r>
              <a:rPr lang="en-US" altLang="ko-KR" sz="1400"/>
              <a:t>)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50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Introduction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CED4C9-1BA6-4A88-B2D1-523C9658EA8A}"/>
              </a:ext>
            </a:extLst>
          </p:cNvPr>
          <p:cNvSpPr txBox="1"/>
          <p:nvPr/>
        </p:nvSpPr>
        <p:spPr>
          <a:xfrm>
            <a:off x="427139" y="1323474"/>
            <a:ext cx="110509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기존의 딥러닝 </a:t>
            </a:r>
            <a:r>
              <a:rPr lang="en-US" altLang="ko-KR"/>
              <a:t>: </a:t>
            </a:r>
            <a:r>
              <a:rPr lang="ko-KR" altLang="en-US"/>
              <a:t>확률을 나타내는 모델을 발견해서 음성</a:t>
            </a:r>
            <a:r>
              <a:rPr lang="en-US" altLang="ko-KR"/>
              <a:t>, </a:t>
            </a:r>
            <a:r>
              <a:rPr lang="ko-KR" altLang="en-US"/>
              <a:t>자연어</a:t>
            </a:r>
            <a:r>
              <a:rPr lang="en-US" altLang="ko-KR"/>
              <a:t>, </a:t>
            </a:r>
            <a:r>
              <a:rPr lang="ko-KR" altLang="en-US"/>
              <a:t>이미지 등의 고차원 입력을 클래스 레이블로 매핑하는 작업 </a:t>
            </a:r>
            <a:r>
              <a:rPr lang="en-US" altLang="ko-KR"/>
              <a:t>(Discriminative Models) </a:t>
            </a:r>
          </a:p>
          <a:p>
            <a:endParaRPr lang="en-US" altLang="ko-KR"/>
          </a:p>
          <a:p>
            <a:r>
              <a:rPr lang="en-US" altLang="ko-KR"/>
              <a:t>Generative</a:t>
            </a:r>
            <a:r>
              <a:rPr lang="ko-KR" altLang="en-US"/>
              <a:t> </a:t>
            </a:r>
            <a:r>
              <a:rPr lang="en-US" altLang="ko-KR"/>
              <a:t>models </a:t>
            </a:r>
            <a:r>
              <a:rPr lang="ko-KR" altLang="en-US"/>
              <a:t>의 한계 </a:t>
            </a:r>
            <a:r>
              <a:rPr lang="en-US" altLang="ko-KR"/>
              <a:t>: </a:t>
            </a:r>
            <a:r>
              <a:rPr lang="ko-KR" altLang="en-US"/>
              <a:t>확률적인 계산의 어려움때문에 영향력이 적음 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0219-98B6-44A9-94EF-BBFF535D23CC}"/>
              </a:ext>
            </a:extLst>
          </p:cNvPr>
          <p:cNvSpPr txBox="1"/>
          <p:nvPr/>
        </p:nvSpPr>
        <p:spPr>
          <a:xfrm>
            <a:off x="427139" y="2981469"/>
            <a:ext cx="110509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adversarial nets</a:t>
            </a:r>
            <a:r>
              <a:rPr lang="ko-KR" altLang="en-US"/>
              <a:t>이라는 새로운 </a:t>
            </a:r>
            <a:r>
              <a:rPr lang="en-US" altLang="ko-KR"/>
              <a:t>Gernerative model</a:t>
            </a:r>
            <a:r>
              <a:rPr lang="ko-KR" altLang="en-US"/>
              <a:t>을 제시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discriminative model : </a:t>
            </a:r>
            <a:r>
              <a:rPr lang="ko-KR" altLang="en-US"/>
              <a:t>샘플이 모델로 부터 온 분포인지 데이터로 부터 온 분포인지를 학습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generative model : </a:t>
            </a:r>
            <a:r>
              <a:rPr lang="ko-KR" altLang="en-US"/>
              <a:t>마치 지폐위조범처럼 위조 지폐를 생성해냄 </a:t>
            </a:r>
            <a:r>
              <a:rPr lang="en-US" altLang="ko-KR"/>
              <a:t>(</a:t>
            </a:r>
            <a:r>
              <a:rPr lang="ko-KR" altLang="en-US"/>
              <a:t>반대로</a:t>
            </a:r>
            <a:r>
              <a:rPr lang="en-US" altLang="ko-KR"/>
              <a:t>, discriminative model</a:t>
            </a:r>
            <a:r>
              <a:rPr lang="ko-KR" altLang="en-US"/>
              <a:t>은 경찰처럼 위조지폐인지 아닌지를 구별</a:t>
            </a:r>
            <a:r>
              <a:rPr lang="en-US" altLang="ko-KR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둘의 경쟁은 결과적으로 둘 모두의 성능을 끌어올리는 역할을 함 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In this article, </a:t>
            </a:r>
          </a:p>
          <a:p>
            <a:r>
              <a:rPr lang="en-US" altLang="ko-KR"/>
              <a:t>- multilayer perceptron</a:t>
            </a:r>
            <a:r>
              <a:rPr lang="ko-KR" altLang="en-US"/>
              <a:t>으로 구성된 </a:t>
            </a:r>
            <a:r>
              <a:rPr lang="en-US" altLang="ko-KR"/>
              <a:t>D</a:t>
            </a:r>
            <a:r>
              <a:rPr lang="ko-KR" altLang="en-US"/>
              <a:t>와 </a:t>
            </a:r>
            <a:r>
              <a:rPr lang="en-US" altLang="ko-KR"/>
              <a:t>G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샘플을 생성하고 구분하는 경우를 살펴보고 이를 </a:t>
            </a:r>
            <a:r>
              <a:rPr lang="en-US" altLang="ko-KR"/>
              <a:t>adversarial nets</a:t>
            </a:r>
            <a:r>
              <a:rPr lang="ko-KR" altLang="en-US"/>
              <a:t>라고 명명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두 모델은 </a:t>
            </a:r>
            <a:r>
              <a:rPr lang="en-US" altLang="ko-KR"/>
              <a:t>backpropagation</a:t>
            </a:r>
            <a:r>
              <a:rPr lang="ko-KR" altLang="en-US"/>
              <a:t>과 </a:t>
            </a:r>
            <a:r>
              <a:rPr lang="en-US" altLang="ko-KR"/>
              <a:t>dropou</a:t>
            </a:r>
            <a:r>
              <a:rPr lang="ko-KR" altLang="en-US"/>
              <a:t>만으로 학습되며 </a:t>
            </a:r>
            <a:r>
              <a:rPr lang="en-US" altLang="ko-KR"/>
              <a:t>G</a:t>
            </a:r>
            <a:r>
              <a:rPr lang="ko-KR" altLang="en-US"/>
              <a:t>는 </a:t>
            </a:r>
            <a:r>
              <a:rPr lang="en-US" altLang="ko-KR"/>
              <a:t>forward propagatio</a:t>
            </a:r>
            <a:r>
              <a:rPr lang="ko-KR" altLang="en-US"/>
              <a:t>을 사용해서 </a:t>
            </a:r>
            <a:r>
              <a:rPr lang="en-US" altLang="ko-KR"/>
              <a:t>sampl</a:t>
            </a:r>
            <a:r>
              <a:rPr lang="ko-KR" altLang="en-US"/>
              <a:t>을 생성함 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887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Related 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57223-F466-4655-AEF3-7AB760ADBD6F}"/>
              </a:ext>
            </a:extLst>
          </p:cNvPr>
          <p:cNvSpPr/>
          <p:nvPr/>
        </p:nvSpPr>
        <p:spPr>
          <a:xfrm>
            <a:off x="6655845" y="6408019"/>
            <a:ext cx="52915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https://data-newbie.tistory.com/99</a:t>
            </a:r>
            <a:r>
              <a:rPr lang="en-US" altLang="ko-KR" sz="1000"/>
              <a:t>, </a:t>
            </a:r>
            <a:r>
              <a:rPr lang="en-US" altLang="ko-KR" sz="1000">
                <a:hlinkClick r:id="rId3"/>
              </a:rPr>
              <a:t>https://arxiv.org/pdf/1701.00160.pdf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3CC26-A4FF-4F8A-8202-369B1C46D88A}"/>
              </a:ext>
            </a:extLst>
          </p:cNvPr>
          <p:cNvSpPr txBox="1"/>
          <p:nvPr/>
        </p:nvSpPr>
        <p:spPr>
          <a:xfrm>
            <a:off x="7119868" y="1569509"/>
            <a:ext cx="4827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Explicit density : P_model(x) </a:t>
            </a:r>
            <a:r>
              <a:rPr lang="ko-KR" altLang="en-US"/>
              <a:t>를 확실히 정의할 수 있고 계산할 수 있든지</a:t>
            </a:r>
            <a:r>
              <a:rPr lang="en-US" altLang="ko-KR"/>
              <a:t>(tractable) </a:t>
            </a:r>
            <a:r>
              <a:rPr lang="ko-KR" altLang="en-US"/>
              <a:t>또는 </a:t>
            </a:r>
            <a:r>
              <a:rPr lang="en-US" altLang="ko-KR"/>
              <a:t>approximate</a:t>
            </a:r>
            <a:r>
              <a:rPr lang="ko-KR" altLang="en-US"/>
              <a:t>처럼 근사하는 </a:t>
            </a:r>
            <a:r>
              <a:rPr lang="en-US" altLang="ko-KR"/>
              <a:t>VAE </a:t>
            </a:r>
            <a:r>
              <a:rPr lang="ko-KR" altLang="en-US"/>
              <a:t>으로 나눌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Implicit density : P_model(x) </a:t>
            </a:r>
            <a:r>
              <a:rPr lang="ko-KR" altLang="en-US"/>
              <a:t>를 정의하지 않고 확률분포를 알기위해 샘플을 뽑는 방법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목적 자체가 다름</a:t>
            </a:r>
            <a:r>
              <a:rPr lang="en-US" altLang="ko-KR"/>
              <a:t>!!! </a:t>
            </a:r>
          </a:p>
          <a:p>
            <a:pPr marL="342900" indent="-342900">
              <a:buAutoNum type="arabicPeriod"/>
            </a:pPr>
            <a:r>
              <a:rPr lang="en-US" altLang="ko-KR"/>
              <a:t>VAE</a:t>
            </a:r>
            <a:r>
              <a:rPr lang="ko-KR" altLang="en-US"/>
              <a:t>같은 경우는 목적이 </a:t>
            </a:r>
            <a:r>
              <a:rPr lang="en-US" altLang="ko-KR"/>
              <a:t>“</a:t>
            </a:r>
            <a:r>
              <a:rPr lang="ko-KR" altLang="en-US"/>
              <a:t>모델을 통해서 데이터의 분포를 학습“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GAN</a:t>
            </a:r>
            <a:r>
              <a:rPr lang="ko-KR" altLang="en-US"/>
              <a:t>같은 경우는 목적이 </a:t>
            </a:r>
            <a:r>
              <a:rPr lang="en-US" altLang="ko-KR"/>
              <a:t>“</a:t>
            </a:r>
            <a:r>
              <a:rPr lang="ko-KR" altLang="en-US"/>
              <a:t>데이터의 분포를 학습하는게 아닌 샘플을 생성하는게 목적＂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85DD6-928D-4AA1-841F-CC99E3314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39" y="1239837"/>
            <a:ext cx="6550883" cy="40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8A9FB-98FC-49F9-AD69-7053D8F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/>
              <a:t>Related work</a:t>
            </a:r>
            <a:endParaRPr lang="ko-KR" altLang="en-US" sz="32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54214-FFD2-478C-8081-FBC09A5A1A49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D57223-F466-4655-AEF3-7AB760ADBD6F}"/>
              </a:ext>
            </a:extLst>
          </p:cNvPr>
          <p:cNvSpPr/>
          <p:nvPr/>
        </p:nvSpPr>
        <p:spPr>
          <a:xfrm>
            <a:off x="6643145" y="6304002"/>
            <a:ext cx="5291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출처 </a:t>
            </a:r>
            <a:r>
              <a:rPr lang="en-US" altLang="ko-KR" sz="1000"/>
              <a:t>: </a:t>
            </a:r>
            <a:r>
              <a:rPr lang="en-US" altLang="ko-KR" sz="1000">
                <a:hlinkClick r:id="rId2"/>
              </a:rPr>
              <a:t>https://data-newbie.tistory.com/99</a:t>
            </a:r>
            <a:r>
              <a:rPr lang="en-US" altLang="ko-KR" sz="1000"/>
              <a:t>, </a:t>
            </a:r>
            <a:r>
              <a:rPr lang="en-US" altLang="ko-KR" sz="1000" b="1">
                <a:hlinkClick r:id="rId3"/>
              </a:rPr>
              <a:t>http://jaejunyoo.blogspot.com</a:t>
            </a:r>
            <a:r>
              <a:rPr lang="en-US" altLang="ko-KR" sz="1000" b="1"/>
              <a:t>/2017/04/auto-encoding-variational-bayes-vae-1.html </a:t>
            </a:r>
            <a:endParaRPr lang="ko-KR" altLang="en-US" sz="1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02264-D42C-4463-86B8-F22E6A92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2" y="1220787"/>
            <a:ext cx="6216006" cy="71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1160</Words>
  <Application>Microsoft Office PowerPoint</Application>
  <PresentationFormat>와이드스크린</PresentationFormat>
  <Paragraphs>147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파이썬 뿌시기 GANs</vt:lpstr>
      <vt:lpstr>Generative Adversarial Network</vt:lpstr>
      <vt:lpstr>Generative Adversarial Network</vt:lpstr>
      <vt:lpstr>Generative Adversarial Network</vt:lpstr>
      <vt:lpstr>Generative Adversarial Network</vt:lpstr>
      <vt:lpstr>Abstract</vt:lpstr>
      <vt:lpstr>Introduction</vt:lpstr>
      <vt:lpstr>Related work</vt:lpstr>
      <vt:lpstr>Related work</vt:lpstr>
      <vt:lpstr>Related work</vt:lpstr>
      <vt:lpstr>Related work</vt:lpstr>
      <vt:lpstr>Adversarial nets</vt:lpstr>
      <vt:lpstr>Adversarial nets</vt:lpstr>
      <vt:lpstr>Adversarial nets</vt:lpstr>
      <vt:lpstr>Adversarial nets</vt:lpstr>
      <vt:lpstr>Adversarial nets</vt:lpstr>
      <vt:lpstr>Adversarial nets</vt:lpstr>
      <vt:lpstr>Adversarial nets</vt:lpstr>
      <vt:lpstr>Theoretical Results</vt:lpstr>
      <vt:lpstr>Theoretical Results</vt:lpstr>
      <vt:lpstr>Theoretical Results</vt:lpstr>
      <vt:lpstr>Theoretical Results</vt:lpstr>
      <vt:lpstr>Theoretical Results</vt:lpstr>
      <vt:lpstr>Theoretical Results</vt:lpstr>
      <vt:lpstr>Theoretical Results</vt:lpstr>
      <vt:lpstr>Theoretical Results</vt:lpstr>
      <vt:lpstr>Experiments</vt:lpstr>
      <vt:lpstr>Advantages and disadvantages</vt:lpstr>
      <vt:lpstr>Advantages and disadvantages</vt:lpstr>
      <vt:lpstr>Conclusions and future work</vt:lpstr>
      <vt:lpstr>보충? 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뿌시기 GANs</dc:title>
  <dc:creator>김현우</dc:creator>
  <cp:lastModifiedBy>김현우</cp:lastModifiedBy>
  <cp:revision>34</cp:revision>
  <dcterms:created xsi:type="dcterms:W3CDTF">2020-06-27T14:20:51Z</dcterms:created>
  <dcterms:modified xsi:type="dcterms:W3CDTF">2020-06-28T07:01:16Z</dcterms:modified>
</cp:coreProperties>
</file>