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58" r:id="rId5"/>
    <p:sldId id="261" r:id="rId6"/>
    <p:sldId id="262" r:id="rId7"/>
    <p:sldId id="263" r:id="rId8"/>
    <p:sldId id="271" r:id="rId9"/>
    <p:sldId id="264" r:id="rId10"/>
    <p:sldId id="265" r:id="rId11"/>
    <p:sldId id="259" r:id="rId12"/>
    <p:sldId id="260" r:id="rId13"/>
    <p:sldId id="272" r:id="rId14"/>
    <p:sldId id="266" r:id="rId15"/>
    <p:sldId id="269" r:id="rId16"/>
    <p:sldId id="270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2506BC24-C959-4774-BB9B-691548D57D37}">
          <p14:sldIdLst>
            <p14:sldId id="256"/>
            <p14:sldId id="257"/>
            <p14:sldId id="268"/>
            <p14:sldId id="258"/>
          </p14:sldIdLst>
        </p14:section>
        <p14:section name="REST-API VE WEB UYGULAMASI" id="{E34A7117-87B7-42AA-BAA3-51D5CDEF2AE4}">
          <p14:sldIdLst>
            <p14:sldId id="261"/>
            <p14:sldId id="262"/>
            <p14:sldId id="263"/>
            <p14:sldId id="271"/>
          </p14:sldIdLst>
        </p14:section>
        <p14:section name="OPTİK FORM OKUMA" id="{FA5D5768-371C-4D40-A57D-C05710D63666}">
          <p14:sldIdLst>
            <p14:sldId id="264"/>
            <p14:sldId id="265"/>
          </p14:sldIdLst>
        </p14:section>
        <p14:section name="MASAÜSTÜ ARAYÜZÜ" id="{C5298835-671B-4B7A-95A3-56D8F5A5313E}">
          <p14:sldIdLst>
            <p14:sldId id="259"/>
            <p14:sldId id="260"/>
            <p14:sldId id="272"/>
          </p14:sldIdLst>
        </p14:section>
        <p14:section name="DEMO" id="{6B44D727-E56D-4B6C-8415-ED3D79E56562}">
          <p14:sldIdLst>
            <p14:sldId id="266"/>
            <p14:sldId id="269"/>
            <p14:sldId id="270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CE98-0042-4F25-843E-EDC648036A31}" type="datetimeFigureOut">
              <a:rPr lang="tr-TR" smtClean="0"/>
              <a:t>14.09.2020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96CACE1-CCE4-4605-B908-1E07E412008E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93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CE98-0042-4F25-843E-EDC648036A31}" type="datetimeFigureOut">
              <a:rPr lang="tr-TR" smtClean="0"/>
              <a:t>14.09.2020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ACE1-CCE4-4605-B908-1E07E412008E}" type="slidenum">
              <a:rPr lang="tr-TR" smtClean="0"/>
              <a:t>‹#›</a:t>
            </a:fld>
            <a:endParaRPr lang="tr-T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71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CE98-0042-4F25-843E-EDC648036A31}" type="datetimeFigureOut">
              <a:rPr lang="tr-TR" smtClean="0"/>
              <a:t>14.09.2020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ACE1-CCE4-4605-B908-1E07E412008E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093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CE98-0042-4F25-843E-EDC648036A31}" type="datetimeFigureOut">
              <a:rPr lang="tr-TR" smtClean="0"/>
              <a:t>14.09.2020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ACE1-CCE4-4605-B908-1E07E412008E}" type="slidenum">
              <a:rPr lang="tr-TR" smtClean="0"/>
              <a:t>‹#›</a:t>
            </a:fld>
            <a:endParaRPr lang="tr-T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306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CE98-0042-4F25-843E-EDC648036A31}" type="datetimeFigureOut">
              <a:rPr lang="tr-TR" smtClean="0"/>
              <a:t>14.09.2020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ACE1-CCE4-4605-B908-1E07E412008E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55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CE98-0042-4F25-843E-EDC648036A31}" type="datetimeFigureOut">
              <a:rPr lang="tr-TR" smtClean="0"/>
              <a:t>14.09.2020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ACE1-CCE4-4605-B908-1E07E412008E}" type="slidenum">
              <a:rPr lang="tr-TR" smtClean="0"/>
              <a:t>‹#›</a:t>
            </a:fld>
            <a:endParaRPr lang="tr-T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127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CE98-0042-4F25-843E-EDC648036A31}" type="datetimeFigureOut">
              <a:rPr lang="tr-TR" smtClean="0"/>
              <a:t>14.09.2020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ACE1-CCE4-4605-B908-1E07E412008E}" type="slidenum">
              <a:rPr lang="tr-TR" smtClean="0"/>
              <a:t>‹#›</a:t>
            </a:fld>
            <a:endParaRPr lang="tr-T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571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CE98-0042-4F25-843E-EDC648036A31}" type="datetimeFigureOut">
              <a:rPr lang="tr-TR" smtClean="0"/>
              <a:t>14.09.2020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ACE1-CCE4-4605-B908-1E07E412008E}" type="slidenum">
              <a:rPr lang="tr-TR" smtClean="0"/>
              <a:t>‹#›</a:t>
            </a:fld>
            <a:endParaRPr lang="tr-T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858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CE98-0042-4F25-843E-EDC648036A31}" type="datetimeFigureOut">
              <a:rPr lang="tr-TR" smtClean="0"/>
              <a:t>14.09.2020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ACE1-CCE4-4605-B908-1E07E412008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2814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CE98-0042-4F25-843E-EDC648036A31}" type="datetimeFigureOut">
              <a:rPr lang="tr-TR" smtClean="0"/>
              <a:t>14.09.2020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ACE1-CCE4-4605-B908-1E07E412008E}" type="slidenum">
              <a:rPr lang="tr-TR" smtClean="0"/>
              <a:t>‹#›</a:t>
            </a:fld>
            <a:endParaRPr lang="tr-T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77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552CE98-0042-4F25-843E-EDC648036A31}" type="datetimeFigureOut">
              <a:rPr lang="tr-TR" smtClean="0"/>
              <a:t>14.09.2020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ACE1-CCE4-4605-B908-1E07E412008E}" type="slidenum">
              <a:rPr lang="tr-TR" smtClean="0"/>
              <a:t>‹#›</a:t>
            </a:fld>
            <a:endParaRPr lang="tr-T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451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2CE98-0042-4F25-843E-EDC648036A31}" type="datetimeFigureOut">
              <a:rPr lang="tr-TR" smtClean="0"/>
              <a:t>14.09.2020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96CACE1-CCE4-4605-B908-1E07E412008E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990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dayraj123/OMRChecker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08B47EC8-A735-4489-AC1B-9B148F3BFF54}"/>
              </a:ext>
            </a:extLst>
          </p:cNvPr>
          <p:cNvSpPr txBox="1"/>
          <p:nvPr/>
        </p:nvSpPr>
        <p:spPr>
          <a:xfrm>
            <a:off x="2668983" y="452955"/>
            <a:ext cx="7343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0" i="0" dirty="0">
                <a:solidFill>
                  <a:srgbClr val="58585B"/>
                </a:solidFill>
                <a:effectLst/>
                <a:latin typeface="Arial" panose="020B0604020202020204" pitchFamily="34" charset="0"/>
              </a:rPr>
              <a:t>MEB-OYGM-AKILLI-TEKNOLOJILER - PYTHON EĞİTİCİ EĞİTİMİ</a:t>
            </a:r>
          </a:p>
          <a:p>
            <a:pPr algn="ctr"/>
            <a:r>
              <a:rPr lang="tr-TR" dirty="0">
                <a:solidFill>
                  <a:srgbClr val="58585B"/>
                </a:solidFill>
                <a:latin typeface="Arial" panose="020B0604020202020204" pitchFamily="34" charset="0"/>
              </a:rPr>
              <a:t>PROJE SUNUMU</a:t>
            </a:r>
            <a:endParaRPr lang="tr-TR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A28E2338-9FF3-453B-B299-8E4E8E513627}"/>
              </a:ext>
            </a:extLst>
          </p:cNvPr>
          <p:cNvSpPr txBox="1"/>
          <p:nvPr/>
        </p:nvSpPr>
        <p:spPr>
          <a:xfrm>
            <a:off x="2659740" y="1289826"/>
            <a:ext cx="5187446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GRUP 8</a:t>
            </a:r>
          </a:p>
          <a:p>
            <a:pPr algn="ctr"/>
            <a:endParaRPr lang="tr-TR" dirty="0"/>
          </a:p>
          <a:p>
            <a:pPr algn="ctr"/>
            <a:r>
              <a:rPr lang="tr-TR" sz="2400" b="1" dirty="0"/>
              <a:t>PROJE : OPTİK FORM OKUYUCU</a:t>
            </a:r>
          </a:p>
          <a:p>
            <a:pPr algn="ctr"/>
            <a:endParaRPr lang="tr-TR" dirty="0"/>
          </a:p>
          <a:p>
            <a:pPr algn="ctr"/>
            <a:r>
              <a:rPr lang="tr-TR" dirty="0"/>
              <a:t>TEŞEKKÜRLER</a:t>
            </a:r>
          </a:p>
          <a:p>
            <a:pPr algn="ctr"/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E526D4C8-AA7A-4D61-BABF-91A222ADB4D4}"/>
              </a:ext>
            </a:extLst>
          </p:cNvPr>
          <p:cNvSpPr txBox="1"/>
          <p:nvPr/>
        </p:nvSpPr>
        <p:spPr>
          <a:xfrm>
            <a:off x="2363373" y="3587598"/>
            <a:ext cx="22508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>
                <a:solidFill>
                  <a:srgbClr val="58585B"/>
                </a:solidFill>
                <a:effectLst/>
                <a:latin typeface="Arial" panose="020B0604020202020204" pitchFamily="34" charset="0"/>
              </a:rPr>
              <a:t>Eğitim Görevlileri:</a:t>
            </a:r>
            <a:br>
              <a:rPr lang="tr-TR" dirty="0"/>
            </a:br>
            <a:r>
              <a:rPr lang="tr-TR" b="1" i="0" dirty="0">
                <a:solidFill>
                  <a:srgbClr val="58585B"/>
                </a:solidFill>
                <a:effectLst/>
                <a:latin typeface="Arial" panose="020B0604020202020204" pitchFamily="34" charset="0"/>
              </a:rPr>
              <a:t>Erdal ÖZDOĞAN</a:t>
            </a:r>
            <a:br>
              <a:rPr lang="tr-TR" b="1" dirty="0"/>
            </a:br>
            <a:r>
              <a:rPr lang="tr-TR" b="1" i="0" dirty="0">
                <a:solidFill>
                  <a:srgbClr val="58585B"/>
                </a:solidFill>
                <a:effectLst/>
                <a:latin typeface="Arial" panose="020B0604020202020204" pitchFamily="34" charset="0"/>
              </a:rPr>
              <a:t>Onur DEMİRKAPI</a:t>
            </a:r>
            <a:br>
              <a:rPr lang="tr-TR" b="1" dirty="0"/>
            </a:br>
            <a:r>
              <a:rPr lang="tr-TR" b="1" i="0" dirty="0">
                <a:solidFill>
                  <a:srgbClr val="58585B"/>
                </a:solidFill>
                <a:effectLst/>
                <a:latin typeface="Arial" panose="020B0604020202020204" pitchFamily="34" charset="0"/>
              </a:rPr>
              <a:t>İbrahim EDİZ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791A0A5C-521E-45D1-9700-6D93F9CAD0D2}"/>
              </a:ext>
            </a:extLst>
          </p:cNvPr>
          <p:cNvSpPr txBox="1"/>
          <p:nvPr/>
        </p:nvSpPr>
        <p:spPr>
          <a:xfrm>
            <a:off x="5350414" y="3587598"/>
            <a:ext cx="225083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58585B"/>
                </a:solidFill>
                <a:latin typeface="Arial" panose="020B0604020202020204" pitchFamily="34" charset="0"/>
              </a:rPr>
              <a:t>Grup Üyeleri :</a:t>
            </a:r>
          </a:p>
          <a:p>
            <a:r>
              <a:rPr lang="tr-TR" dirty="0">
                <a:solidFill>
                  <a:srgbClr val="58585B"/>
                </a:solidFill>
                <a:latin typeface="Arial" panose="020B0604020202020204" pitchFamily="34" charset="0"/>
              </a:rPr>
              <a:t>( Masaüstü – OFO)</a:t>
            </a:r>
            <a:br>
              <a:rPr lang="tr-TR" dirty="0"/>
            </a:br>
            <a:r>
              <a:rPr lang="tr-TR" dirty="0"/>
              <a:t>Celal AKSU</a:t>
            </a:r>
          </a:p>
          <a:p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Mert DOĞAN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Mustafa ÖZER</a:t>
            </a:r>
          </a:p>
          <a:p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Yakup KUCUKKARACA</a:t>
            </a:r>
            <a:endParaRPr lang="tr-TR" b="1" dirty="0"/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D0236A78-FD48-4D1E-A093-1F5274261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98" y="1301346"/>
            <a:ext cx="1722119" cy="1722119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9A068C1C-4E7F-41D9-9703-50401A0526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51"/>
          <a:stretch/>
        </p:blipFill>
        <p:spPr>
          <a:xfrm>
            <a:off x="8149408" y="1289826"/>
            <a:ext cx="3725821" cy="1733639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7CD9292F-8E2A-4178-9775-69577FA288F0}"/>
              </a:ext>
            </a:extLst>
          </p:cNvPr>
          <p:cNvSpPr txBox="1"/>
          <p:nvPr/>
        </p:nvSpPr>
        <p:spPr>
          <a:xfrm>
            <a:off x="8581292" y="3587934"/>
            <a:ext cx="271506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58585B"/>
                </a:solidFill>
                <a:latin typeface="Arial" panose="020B0604020202020204" pitchFamily="34" charset="0"/>
              </a:rPr>
              <a:t>Grup Üyeleri :</a:t>
            </a:r>
          </a:p>
          <a:p>
            <a:r>
              <a:rPr lang="tr-TR" dirty="0">
                <a:solidFill>
                  <a:srgbClr val="58585B"/>
                </a:solidFill>
                <a:latin typeface="Arial" panose="020B0604020202020204" pitchFamily="34" charset="0"/>
              </a:rPr>
              <a:t>( Rest-API – Web </a:t>
            </a:r>
            <a:r>
              <a:rPr lang="tr-TR" dirty="0" err="1">
                <a:solidFill>
                  <a:srgbClr val="58585B"/>
                </a:solidFill>
                <a:latin typeface="Arial" panose="020B0604020202020204" pitchFamily="34" charset="0"/>
              </a:rPr>
              <a:t>Uyg</a:t>
            </a:r>
            <a:r>
              <a:rPr lang="tr-TR" dirty="0">
                <a:solidFill>
                  <a:srgbClr val="58585B"/>
                </a:solidFill>
                <a:latin typeface="Arial" panose="020B0604020202020204" pitchFamily="34" charset="0"/>
              </a:rPr>
              <a:t>. )</a:t>
            </a:r>
            <a:endParaRPr lang="tr-TR" dirty="0"/>
          </a:p>
          <a:p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Şahin MANSUROĞLU</a:t>
            </a:r>
            <a:endParaRPr lang="tr-TR" dirty="0"/>
          </a:p>
          <a:p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İbrahim KILIÇ</a:t>
            </a:r>
          </a:p>
          <a:p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Nihat Bal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Tunahan ONCEL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D481C48-3EE2-4DE5-8569-59F360B5B829}"/>
              </a:ext>
            </a:extLst>
          </p:cNvPr>
          <p:cNvSpPr txBox="1"/>
          <p:nvPr/>
        </p:nvSpPr>
        <p:spPr>
          <a:xfrm>
            <a:off x="458378" y="5793037"/>
            <a:ext cx="6046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/>
              <a:t>https://github.com/Python-Egitici-Egitimi-OOP-Grup-8</a:t>
            </a:r>
          </a:p>
        </p:txBody>
      </p:sp>
    </p:spTree>
    <p:extLst>
      <p:ext uri="{BB962C8B-B14F-4D97-AF65-F5344CB8AC3E}">
        <p14:creationId xmlns:p14="http://schemas.microsoft.com/office/powerpoint/2010/main" val="416478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905E91-C2F8-49BB-8997-738F1AA9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dirty="0"/>
              <a:t>OPTİK FORM OKUMA</a:t>
            </a:r>
            <a:br>
              <a:rPr lang="tr-TR" sz="3200" dirty="0"/>
            </a:br>
            <a:endParaRPr lang="tr-TR" dirty="0"/>
          </a:p>
        </p:txBody>
      </p:sp>
      <p:pic>
        <p:nvPicPr>
          <p:cNvPr id="5" name="Resim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4F7874F0-BEFE-4ECC-923A-6B4D11195E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099" y="804518"/>
            <a:ext cx="3177502" cy="4494628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ED7342A4-E53E-4F96-BB4A-4A036F4170C3}"/>
              </a:ext>
            </a:extLst>
          </p:cNvPr>
          <p:cNvSpPr txBox="1"/>
          <p:nvPr/>
        </p:nvSpPr>
        <p:spPr>
          <a:xfrm>
            <a:off x="1025512" y="1942049"/>
            <a:ext cx="732713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tr-TR" sz="2000" dirty="0"/>
              <a:t>Optik form hazırladık.</a:t>
            </a:r>
          </a:p>
          <a:p>
            <a:endParaRPr lang="tr-TR" sz="2000" dirty="0"/>
          </a:p>
          <a:p>
            <a:pPr marL="285750" indent="-285750">
              <a:buFontTx/>
              <a:buChar char="-"/>
            </a:pPr>
            <a:r>
              <a:rPr lang="tr-TR" sz="2000" dirty="0" err="1"/>
              <a:t>template.json</a:t>
            </a:r>
            <a:r>
              <a:rPr lang="tr-TR" sz="2000" dirty="0"/>
              <a:t> dosyası hazırladık.</a:t>
            </a:r>
          </a:p>
          <a:p>
            <a:endParaRPr lang="tr-TR" sz="2000" dirty="0"/>
          </a:p>
          <a:p>
            <a:pPr marL="285750" indent="-285750">
              <a:buFontTx/>
              <a:buChar char="-"/>
            </a:pPr>
            <a:r>
              <a:rPr lang="tr-TR" sz="2000" dirty="0"/>
              <a:t>Optik forma ve </a:t>
            </a:r>
            <a:r>
              <a:rPr lang="tr-TR" sz="2000" dirty="0" err="1"/>
              <a:t>template.json</a:t>
            </a:r>
            <a:r>
              <a:rPr lang="tr-TR" sz="2000" dirty="0"/>
              <a:t> dosyasına göre düzenlemeler yaptık.</a:t>
            </a:r>
          </a:p>
        </p:txBody>
      </p:sp>
      <p:pic>
        <p:nvPicPr>
          <p:cNvPr id="8" name="Resim 7" descr="çizim içeren bir resim&#10;&#10;Açıklama otomatik olarak oluşturuldu">
            <a:extLst>
              <a:ext uri="{FF2B5EF4-FFF2-40B4-BE49-F238E27FC236}">
                <a16:creationId xmlns:a16="http://schemas.microsoft.com/office/drawing/2014/main" id="{13B3C22E-B855-4438-ABC1-E53B92B85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691" y="3784671"/>
            <a:ext cx="1524000" cy="1514475"/>
          </a:xfrm>
          <a:prstGeom prst="rect">
            <a:avLst/>
          </a:prstGeom>
        </p:spPr>
      </p:pic>
      <p:graphicFrame>
        <p:nvGraphicFramePr>
          <p:cNvPr id="9" name="Nesne 8">
            <a:extLst>
              <a:ext uri="{FF2B5EF4-FFF2-40B4-BE49-F238E27FC236}">
                <a16:creationId xmlns:a16="http://schemas.microsoft.com/office/drawing/2014/main" id="{A050404D-9B3D-42C5-BAC1-463D71B929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9887384"/>
              </p:ext>
            </p:extLst>
          </p:nvPr>
        </p:nvGraphicFramePr>
        <p:xfrm>
          <a:off x="3176359" y="3969336"/>
          <a:ext cx="2548628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Paketleyici Kabuk Nesnesi" showAsIcon="1" r:id="rId5" imgW="825120" imgH="491040" progId="Package">
                  <p:embed/>
                </p:oleObj>
              </mc:Choice>
              <mc:Fallback>
                <p:oleObj name="Paketleyici Kabuk Nesnesi" showAsIcon="1" r:id="rId5" imgW="825120" imgH="4910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6359" y="3969336"/>
                        <a:ext cx="2548628" cy="151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9831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5F3963A-1D4E-4306-B04C-8FF6A60EB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MASAÜSÜTÜ ARAYÜZÜ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7710F72-9082-4833-BEA4-ED272BED9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Kullanıcı Giriş Ekranı: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6" name="Resim 5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A63B0019-CFFD-48BF-B55F-6CE1B0B2A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323" y="1520039"/>
            <a:ext cx="3722828" cy="453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857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F5AFE5F-9AA8-4D6E-A25B-C4D99DAE4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optik form</a:t>
            </a:r>
            <a:br>
              <a:rPr lang="tr-TR" dirty="0"/>
            </a:br>
            <a:r>
              <a:rPr lang="tr-TR" dirty="0"/>
              <a:t>işlemleri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034C215B-3424-4E64-9773-7BDA537DEF58}"/>
              </a:ext>
            </a:extLst>
          </p:cNvPr>
          <p:cNvSpPr txBox="1"/>
          <p:nvPr/>
        </p:nvSpPr>
        <p:spPr>
          <a:xfrm>
            <a:off x="1451579" y="2293034"/>
            <a:ext cx="34706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DİKKAT :</a:t>
            </a:r>
          </a:p>
          <a:p>
            <a:endParaRPr lang="tr-TR" dirty="0"/>
          </a:p>
          <a:p>
            <a:r>
              <a:rPr lang="tr-TR" dirty="0"/>
              <a:t>Sınav yapmadan önce </a:t>
            </a:r>
          </a:p>
          <a:p>
            <a:r>
              <a:rPr lang="tr-TR" dirty="0"/>
              <a:t>sınav oluşturduğunuzdan ve</a:t>
            </a:r>
          </a:p>
          <a:p>
            <a:r>
              <a:rPr lang="tr-TR" dirty="0"/>
              <a:t>cevap anahtarını doldurduğunuzdan</a:t>
            </a:r>
          </a:p>
          <a:p>
            <a:r>
              <a:rPr lang="tr-TR" dirty="0"/>
              <a:t>emin olun.</a:t>
            </a:r>
          </a:p>
        </p:txBody>
      </p:sp>
    </p:spTree>
    <p:extLst>
      <p:ext uri="{BB962C8B-B14F-4D97-AF65-F5344CB8AC3E}">
        <p14:creationId xmlns:p14="http://schemas.microsoft.com/office/powerpoint/2010/main" val="137358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F5AFE5F-9AA8-4D6E-A25B-C4D99DAE4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optik form</a:t>
            </a:r>
            <a:br>
              <a:rPr lang="tr-TR" dirty="0"/>
            </a:br>
            <a:r>
              <a:rPr lang="tr-TR" dirty="0"/>
              <a:t>işlemleri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034C215B-3424-4E64-9773-7BDA537DEF58}"/>
              </a:ext>
            </a:extLst>
          </p:cNvPr>
          <p:cNvSpPr txBox="1"/>
          <p:nvPr/>
        </p:nvSpPr>
        <p:spPr>
          <a:xfrm>
            <a:off x="616615" y="2166424"/>
            <a:ext cx="547938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/>
              <a:t>İşlemleri sırası ile yapınız. Aksi halde hata ile </a:t>
            </a:r>
          </a:p>
          <a:p>
            <a:r>
              <a:rPr lang="tr-TR" sz="2000" b="1" dirty="0"/>
              <a:t>karşılaşırsınız.</a:t>
            </a:r>
          </a:p>
          <a:p>
            <a:endParaRPr lang="tr-TR" sz="2000" b="1" dirty="0"/>
          </a:p>
          <a:p>
            <a:r>
              <a:rPr lang="tr-TR" dirty="0"/>
              <a:t>1- Kaynak klasörü seçiniz.</a:t>
            </a:r>
          </a:p>
          <a:p>
            <a:r>
              <a:rPr lang="tr-TR" dirty="0"/>
              <a:t>2- Çıktı klasörü sabit olduğu için</a:t>
            </a:r>
          </a:p>
          <a:p>
            <a:r>
              <a:rPr lang="tr-TR" dirty="0"/>
              <a:t>    seçmenize gerek yok.</a:t>
            </a:r>
          </a:p>
          <a:p>
            <a:r>
              <a:rPr lang="tr-TR" dirty="0"/>
              <a:t>3- Özel şablon dosyası oluşturmadıysanız</a:t>
            </a:r>
          </a:p>
          <a:p>
            <a:r>
              <a:rPr lang="tr-TR" dirty="0"/>
              <a:t>    "Var olan" seçeneğini seçiniz.</a:t>
            </a:r>
          </a:p>
          <a:p>
            <a:r>
              <a:rPr lang="tr-TR" dirty="0"/>
              <a:t>4- "Kodlama Kısmını Oku" seçeneğiniz seçiniz</a:t>
            </a:r>
          </a:p>
          <a:p>
            <a:r>
              <a:rPr lang="tr-TR" dirty="0"/>
              <a:t>5- Önizleme yapmak için birinci seçeneği seçiniz.</a:t>
            </a:r>
          </a:p>
          <a:p>
            <a:r>
              <a:rPr lang="tr-TR" dirty="0"/>
              <a:t>6- "FORMLARI OKU" butonunu tıklayın.</a:t>
            </a:r>
          </a:p>
          <a:p>
            <a:r>
              <a:rPr lang="tr-TR" dirty="0"/>
              <a:t>7- "SONUCLARI SUNUCUYA GONDER" </a:t>
            </a:r>
          </a:p>
          <a:p>
            <a:r>
              <a:rPr lang="tr-TR" dirty="0"/>
              <a:t>    butonunu tıklayın.</a:t>
            </a:r>
          </a:p>
        </p:txBody>
      </p:sp>
      <p:pic>
        <p:nvPicPr>
          <p:cNvPr id="6" name="Resim 5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FD5C08E4-6729-4DD3-878A-FE8AC2210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1" y="277277"/>
            <a:ext cx="5356921" cy="630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67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168531-7332-4BAA-9E13-76E5313A1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demo</a:t>
            </a:r>
            <a:endParaRPr lang="tr-TR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996B5356-D793-4561-8000-D5BC9F1A5FFF}"/>
              </a:ext>
            </a:extLst>
          </p:cNvPr>
          <p:cNvSpPr txBox="1"/>
          <p:nvPr/>
        </p:nvSpPr>
        <p:spPr>
          <a:xfrm>
            <a:off x="4913977" y="2367170"/>
            <a:ext cx="23640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/>
              <a:t>İKİNCİ ADIM</a:t>
            </a:r>
          </a:p>
          <a:p>
            <a:r>
              <a:rPr lang="tr-TR" dirty="0"/>
              <a:t>Öğretmen Kullanıcı Adı</a:t>
            </a:r>
          </a:p>
          <a:p>
            <a:r>
              <a:rPr lang="tr-TR" dirty="0"/>
              <a:t>Öğretmen Parola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DA49494C-81F6-4DBD-9367-4C72BBE06E7D}"/>
              </a:ext>
            </a:extLst>
          </p:cNvPr>
          <p:cNvSpPr txBox="1"/>
          <p:nvPr/>
        </p:nvSpPr>
        <p:spPr>
          <a:xfrm>
            <a:off x="1313260" y="2367170"/>
            <a:ext cx="25603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/>
              <a:t>BİRİNCİ ADIM</a:t>
            </a:r>
          </a:p>
          <a:p>
            <a:r>
              <a:rPr lang="tr-TR" dirty="0"/>
              <a:t>Öğrenci </a:t>
            </a:r>
            <a:r>
              <a:rPr lang="tr-TR" dirty="0" err="1"/>
              <a:t>idleri</a:t>
            </a:r>
            <a:r>
              <a:rPr lang="tr-TR" dirty="0"/>
              <a:t>:</a:t>
            </a:r>
          </a:p>
          <a:p>
            <a:endParaRPr lang="tr-TR" dirty="0"/>
          </a:p>
          <a:p>
            <a:r>
              <a:rPr lang="tr-TR" dirty="0"/>
              <a:t>Öğrenciler sınavdan önce</a:t>
            </a:r>
          </a:p>
          <a:p>
            <a:r>
              <a:rPr lang="tr-TR" dirty="0"/>
              <a:t>sisteme kayıt olmalı ve</a:t>
            </a:r>
          </a:p>
          <a:p>
            <a:r>
              <a:rPr lang="tr-TR" dirty="0"/>
              <a:t>aldıkları ID bilgisini optik</a:t>
            </a:r>
          </a:p>
          <a:p>
            <a:r>
              <a:rPr lang="tr-TR" dirty="0"/>
              <a:t>forma kodlamalıdır.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3F289083-42E0-448B-B613-DBF92709D00D}"/>
              </a:ext>
            </a:extLst>
          </p:cNvPr>
          <p:cNvSpPr txBox="1"/>
          <p:nvPr/>
        </p:nvSpPr>
        <p:spPr>
          <a:xfrm>
            <a:off x="8318358" y="2367170"/>
            <a:ext cx="22341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/>
              <a:t>ÜÇÜNCÜ ADIM</a:t>
            </a:r>
          </a:p>
          <a:p>
            <a:r>
              <a:rPr lang="tr-TR" dirty="0"/>
              <a:t>Sınav Kodu : 43</a:t>
            </a:r>
          </a:p>
          <a:p>
            <a:endParaRPr lang="tr-TR" dirty="0"/>
          </a:p>
          <a:p>
            <a:r>
              <a:rPr lang="tr-TR" dirty="0"/>
              <a:t>Sınavdan önce sınav</a:t>
            </a:r>
          </a:p>
          <a:p>
            <a:r>
              <a:rPr lang="tr-TR" dirty="0"/>
              <a:t>oluşturulmalı ve optik</a:t>
            </a:r>
          </a:p>
          <a:p>
            <a:r>
              <a:rPr lang="tr-TR" dirty="0"/>
              <a:t>formda kodlanmalıdır. </a:t>
            </a:r>
          </a:p>
        </p:txBody>
      </p:sp>
    </p:spTree>
    <p:extLst>
      <p:ext uri="{BB962C8B-B14F-4D97-AF65-F5344CB8AC3E}">
        <p14:creationId xmlns:p14="http://schemas.microsoft.com/office/powerpoint/2010/main" val="4186698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168531-7332-4BAA-9E13-76E5313A1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demo</a:t>
            </a:r>
            <a:endParaRPr lang="tr-TR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996B5356-D793-4561-8000-D5BC9F1A5FFF}"/>
              </a:ext>
            </a:extLst>
          </p:cNvPr>
          <p:cNvSpPr txBox="1"/>
          <p:nvPr/>
        </p:nvSpPr>
        <p:spPr>
          <a:xfrm>
            <a:off x="4913977" y="2367170"/>
            <a:ext cx="20345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/>
              <a:t>BEŞİNCİ  ADIM</a:t>
            </a:r>
          </a:p>
          <a:p>
            <a:endParaRPr lang="tr-TR" b="1" dirty="0"/>
          </a:p>
          <a:p>
            <a:r>
              <a:rPr lang="tr-TR" dirty="0"/>
              <a:t>Formaların fotoğrafı</a:t>
            </a:r>
          </a:p>
          <a:p>
            <a:r>
              <a:rPr lang="tr-TR" dirty="0"/>
              <a:t>çekilir.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DA49494C-81F6-4DBD-9367-4C72BBE06E7D}"/>
              </a:ext>
            </a:extLst>
          </p:cNvPr>
          <p:cNvSpPr txBox="1"/>
          <p:nvPr/>
        </p:nvSpPr>
        <p:spPr>
          <a:xfrm>
            <a:off x="1313260" y="2367170"/>
            <a:ext cx="23512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/>
              <a:t>DÖRDÜNCÜ ADIM</a:t>
            </a:r>
          </a:p>
          <a:p>
            <a:endParaRPr lang="tr-TR" dirty="0"/>
          </a:p>
          <a:p>
            <a:r>
              <a:rPr lang="tr-TR" dirty="0"/>
              <a:t>Sınav yapılır</a:t>
            </a:r>
          </a:p>
        </p:txBody>
      </p:sp>
      <p:pic>
        <p:nvPicPr>
          <p:cNvPr id="8" name="Resim 7" descr="metin içeren bir resim&#10;&#10;Açıklama otomatik olarak oluşturuldu">
            <a:extLst>
              <a:ext uri="{FF2B5EF4-FFF2-40B4-BE49-F238E27FC236}">
                <a16:creationId xmlns:a16="http://schemas.microsoft.com/office/drawing/2014/main" id="{9D3B6A76-4495-4B5B-BCBA-1FC0A3913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228" y="712595"/>
            <a:ext cx="3866857" cy="515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467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168531-7332-4BAA-9E13-76E5313A1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demo</a:t>
            </a: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DA49494C-81F6-4DBD-9367-4C72BBE06E7D}"/>
              </a:ext>
            </a:extLst>
          </p:cNvPr>
          <p:cNvSpPr txBox="1"/>
          <p:nvPr/>
        </p:nvSpPr>
        <p:spPr>
          <a:xfrm>
            <a:off x="1313260" y="2367170"/>
            <a:ext cx="20467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/>
              <a:t>ALTINCI ADIM</a:t>
            </a:r>
          </a:p>
          <a:p>
            <a:endParaRPr lang="tr-TR" b="1" dirty="0"/>
          </a:p>
          <a:p>
            <a:r>
              <a:rPr lang="tr-TR" dirty="0"/>
              <a:t>Masaüstü ara yüzü </a:t>
            </a:r>
          </a:p>
          <a:p>
            <a:r>
              <a:rPr lang="tr-TR" dirty="0"/>
              <a:t>kullanılarak formlar </a:t>
            </a:r>
          </a:p>
          <a:p>
            <a:r>
              <a:rPr lang="tr-TR" dirty="0"/>
              <a:t>okunur ve sunucuya</a:t>
            </a:r>
          </a:p>
          <a:p>
            <a:r>
              <a:rPr lang="tr-TR" dirty="0"/>
              <a:t>gönderilir.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940289FA-3942-4119-9211-32C528CE7F69}"/>
              </a:ext>
            </a:extLst>
          </p:cNvPr>
          <p:cNvSpPr txBox="1"/>
          <p:nvPr/>
        </p:nvSpPr>
        <p:spPr>
          <a:xfrm>
            <a:off x="4787368" y="2367170"/>
            <a:ext cx="57033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/>
              <a:t>SON OLARAK</a:t>
            </a:r>
          </a:p>
          <a:p>
            <a:endParaRPr lang="tr-TR" b="1" dirty="0"/>
          </a:p>
          <a:p>
            <a:r>
              <a:rPr lang="tr-TR" dirty="0"/>
              <a:t>Web ara yüzü ile sonuçlara ve sınav analizlerine ulaşabiliriz.</a:t>
            </a:r>
          </a:p>
        </p:txBody>
      </p:sp>
    </p:spTree>
    <p:extLst>
      <p:ext uri="{BB962C8B-B14F-4D97-AF65-F5344CB8AC3E}">
        <p14:creationId xmlns:p14="http://schemas.microsoft.com/office/powerpoint/2010/main" val="1208345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168531-7332-4BAA-9E13-76E5313A1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katılımlarınız için teşekkürler ederiz.</a:t>
            </a:r>
          </a:p>
        </p:txBody>
      </p:sp>
      <p:sp>
        <p:nvSpPr>
          <p:cNvPr id="3" name="Başlık 1">
            <a:extLst>
              <a:ext uri="{FF2B5EF4-FFF2-40B4-BE49-F238E27FC236}">
                <a16:creationId xmlns:a16="http://schemas.microsoft.com/office/drawing/2014/main" id="{E5C9BD16-1CFC-44CF-A5F3-EC680DD040AB}"/>
              </a:ext>
            </a:extLst>
          </p:cNvPr>
          <p:cNvSpPr txBox="1">
            <a:spLocks/>
          </p:cNvSpPr>
          <p:nvPr/>
        </p:nvSpPr>
        <p:spPr>
          <a:xfrm>
            <a:off x="1451578" y="2110470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önerileriniz ?</a:t>
            </a:r>
          </a:p>
        </p:txBody>
      </p:sp>
      <p:sp>
        <p:nvSpPr>
          <p:cNvPr id="5" name="Başlık 1">
            <a:extLst>
              <a:ext uri="{FF2B5EF4-FFF2-40B4-BE49-F238E27FC236}">
                <a16:creationId xmlns:a16="http://schemas.microsoft.com/office/drawing/2014/main" id="{54F7DB12-40CB-4BDC-AE4D-4B9D1DBF3232}"/>
              </a:ext>
            </a:extLst>
          </p:cNvPr>
          <p:cNvSpPr txBox="1">
            <a:spLocks/>
          </p:cNvSpPr>
          <p:nvPr/>
        </p:nvSpPr>
        <p:spPr>
          <a:xfrm>
            <a:off x="1294362" y="447962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sorularınız ?</a:t>
            </a:r>
          </a:p>
        </p:txBody>
      </p:sp>
    </p:spTree>
    <p:extLst>
      <p:ext uri="{BB962C8B-B14F-4D97-AF65-F5344CB8AC3E}">
        <p14:creationId xmlns:p14="http://schemas.microsoft.com/office/powerpoint/2010/main" val="1999594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FC0D1B8-2782-4030-A046-ADEA20CF8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 FİKİRLERİ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1EEC49-7964-4DD0-8C41-CB4C6F8C2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Sınav Uygulaması</a:t>
            </a:r>
          </a:p>
          <a:p>
            <a:r>
              <a:rPr lang="tr-TR" sz="2400" b="1" dirty="0"/>
              <a:t>Optik Sınav Formu Okuyucusu</a:t>
            </a:r>
          </a:p>
          <a:p>
            <a:r>
              <a:rPr lang="tr-TR" dirty="0"/>
              <a:t>Sınav Oturma Planı ( Kelebek Sistemi ) </a:t>
            </a:r>
          </a:p>
          <a:p>
            <a:r>
              <a:rPr lang="tr-TR" dirty="0"/>
              <a:t>Öğretmenlere Yönelik </a:t>
            </a:r>
            <a:r>
              <a:rPr lang="tr-TR" dirty="0" err="1"/>
              <a:t>To</a:t>
            </a:r>
            <a:r>
              <a:rPr lang="tr-TR" dirty="0"/>
              <a:t>-Do Uygulaması</a:t>
            </a:r>
          </a:p>
          <a:p>
            <a:r>
              <a:rPr lang="tr-TR" dirty="0"/>
              <a:t>E-okul İçin Öğrenci Fotoğraflarının Otomatik Hazırlanması</a:t>
            </a:r>
          </a:p>
          <a:p>
            <a:r>
              <a:rPr lang="tr-TR" dirty="0"/>
              <a:t>Host Kablosuz Ağ Bağlantı Güvenliği</a:t>
            </a:r>
          </a:p>
        </p:txBody>
      </p:sp>
    </p:spTree>
    <p:extLst>
      <p:ext uri="{BB962C8B-B14F-4D97-AF65-F5344CB8AC3E}">
        <p14:creationId xmlns:p14="http://schemas.microsoft.com/office/powerpoint/2010/main" val="902200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FC0D1B8-2782-4030-A046-ADEA20CF8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PROJEnin</a:t>
            </a:r>
            <a:r>
              <a:rPr lang="tr-TR" dirty="0"/>
              <a:t> amacı :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1EEC49-7964-4DD0-8C41-CB4C6F8C2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2499997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-  Öğretmen ve öğrencilerin hazırladıkları sınavları hızlı bir şekilde değerlendirebilmeleri</a:t>
            </a:r>
          </a:p>
          <a:p>
            <a:pPr>
              <a:buFontTx/>
              <a:buChar char="-"/>
            </a:pPr>
            <a:r>
              <a:rPr lang="tr-TR" dirty="0"/>
              <a:t>Ek donanıma ihtiyaç duymadan, cep telefonu ile kamerası veya tarayıcı ile okunacak formların bilgisayar ortamına aktarılabilmek</a:t>
            </a:r>
          </a:p>
          <a:p>
            <a:pPr>
              <a:buFontTx/>
              <a:buChar char="-"/>
            </a:pPr>
            <a:r>
              <a:rPr lang="tr-TR" dirty="0"/>
              <a:t>Sınavların değerlendirilmesindeki maliyeti ortadan kaldırmak</a:t>
            </a:r>
          </a:p>
          <a:p>
            <a:pPr>
              <a:buFontTx/>
              <a:buChar char="-"/>
            </a:pPr>
            <a:r>
              <a:rPr lang="tr-TR" dirty="0"/>
              <a:t>Sınav analizleri ve raporlarının hazırlanmasını kolaylaştırmak</a:t>
            </a:r>
          </a:p>
        </p:txBody>
      </p:sp>
    </p:spTree>
    <p:extLst>
      <p:ext uri="{BB962C8B-B14F-4D97-AF65-F5344CB8AC3E}">
        <p14:creationId xmlns:p14="http://schemas.microsoft.com/office/powerpoint/2010/main" val="2707560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8EFB24A-AF48-4A54-812F-9CC1D40C6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OPTİK FORM OKUYUCU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952E0CE-8413-461F-B74A-F3242B7B1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Üç Bölümden Oluşmaktadır.</a:t>
            </a:r>
            <a:endParaRPr lang="tr-TR" sz="2800" dirty="0"/>
          </a:p>
          <a:p>
            <a:pPr lvl="1"/>
            <a:r>
              <a:rPr lang="tr-TR" sz="2800" dirty="0"/>
              <a:t>REST-API ve Web Uygulaması  ( </a:t>
            </a:r>
            <a:r>
              <a:rPr lang="tr-TR" sz="2800" dirty="0" err="1"/>
              <a:t>django</a:t>
            </a:r>
            <a:r>
              <a:rPr lang="tr-TR" sz="2800" dirty="0"/>
              <a:t> )</a:t>
            </a:r>
          </a:p>
          <a:p>
            <a:pPr marL="457200" lvl="1" indent="0">
              <a:buNone/>
            </a:pPr>
            <a:endParaRPr lang="tr-TR" sz="2800" dirty="0"/>
          </a:p>
          <a:p>
            <a:pPr lvl="1"/>
            <a:r>
              <a:rPr lang="tr-TR" sz="2800" dirty="0"/>
              <a:t>Optik Form Okuma ( </a:t>
            </a:r>
            <a:r>
              <a:rPr lang="tr-TR" sz="2800" dirty="0" err="1"/>
              <a:t>opencv</a:t>
            </a:r>
            <a:r>
              <a:rPr lang="tr-TR" sz="2800" dirty="0"/>
              <a:t> )</a:t>
            </a:r>
          </a:p>
          <a:p>
            <a:pPr marL="457200" lvl="1" indent="0">
              <a:buNone/>
            </a:pPr>
            <a:endParaRPr lang="tr-TR" sz="2800" dirty="0"/>
          </a:p>
          <a:p>
            <a:pPr lvl="1"/>
            <a:r>
              <a:rPr lang="tr-TR" sz="2800" dirty="0"/>
              <a:t>Masaüstü Ara Yüzü ( pyqt5 )</a:t>
            </a:r>
          </a:p>
          <a:p>
            <a:pPr marL="457200" lvl="1" indent="0">
              <a:buNone/>
            </a:pPr>
            <a:endParaRPr lang="tr-TR" sz="2800" dirty="0"/>
          </a:p>
          <a:p>
            <a:pPr marL="457200" lvl="1" indent="0">
              <a:buNone/>
            </a:pP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62296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905E91-C2F8-49BB-8997-738F1AA9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dirty="0"/>
              <a:t>REST-API ve Web Uygulaması</a:t>
            </a:r>
            <a:br>
              <a:rPr lang="tr-TR" sz="3200" dirty="0"/>
            </a:br>
            <a:endParaRPr lang="tr-TR" dirty="0"/>
          </a:p>
        </p:txBody>
      </p:sp>
      <p:pic>
        <p:nvPicPr>
          <p:cNvPr id="5" name="Resim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7196C5D2-6EC9-4B90-A9A5-BB5E7CC0C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217" y="908515"/>
            <a:ext cx="4525006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836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905E91-C2F8-49BB-8997-738F1AA9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dirty="0"/>
              <a:t>REST-API ve Web Uygulaması</a:t>
            </a:r>
            <a:br>
              <a:rPr lang="tr-TR" sz="3200" dirty="0"/>
            </a:br>
            <a:endParaRPr lang="tr-TR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90388D11-7F86-4D65-8CF9-BC7214981DD8}"/>
              </a:ext>
            </a:extLst>
          </p:cNvPr>
          <p:cNvSpPr txBox="1"/>
          <p:nvPr/>
        </p:nvSpPr>
        <p:spPr>
          <a:xfrm>
            <a:off x="1083212" y="2089370"/>
            <a:ext cx="99716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/>
              <a:t>ÖĞRENCİ GİRİŞİ:</a:t>
            </a:r>
          </a:p>
          <a:p>
            <a:endParaRPr lang="tr-TR" sz="2000" dirty="0"/>
          </a:p>
          <a:p>
            <a:r>
              <a:rPr lang="tr-TR" sz="2000" dirty="0"/>
              <a:t>- Öğrenciye verilen KİMLİK (ID) optik formalarda öğrenciyi tanımlamak için kullanılacaktır. </a:t>
            </a:r>
          </a:p>
          <a:p>
            <a:endParaRPr lang="tr-TR" sz="2000" dirty="0"/>
          </a:p>
          <a:p>
            <a:r>
              <a:rPr lang="tr-TR" sz="2000" dirty="0"/>
              <a:t>- Bu yüzden öğrenci sınava girmeden sisteme kayıt olarak </a:t>
            </a:r>
            <a:r>
              <a:rPr lang="tr-TR" sz="2000" dirty="0" err="1"/>
              <a:t>id</a:t>
            </a:r>
            <a:r>
              <a:rPr lang="tr-TR" sz="2000" dirty="0"/>
              <a:t>  almalı ve sınavda forma işlemelidir.</a:t>
            </a:r>
          </a:p>
        </p:txBody>
      </p:sp>
      <p:pic>
        <p:nvPicPr>
          <p:cNvPr id="6" name="Resim 5" descr="tablo, hazır, ahşap, tutma içeren bir resim&#10;&#10;Açıklama otomatik olarak oluşturuldu">
            <a:extLst>
              <a:ext uri="{FF2B5EF4-FFF2-40B4-BE49-F238E27FC236}">
                <a16:creationId xmlns:a16="http://schemas.microsoft.com/office/drawing/2014/main" id="{0FCC10B3-5B21-4623-B6C4-B453F4FB8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343" y="4079313"/>
            <a:ext cx="6239746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340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905E91-C2F8-49BB-8997-738F1AA9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dirty="0"/>
              <a:t>REST-API ve Web Uygulaması</a:t>
            </a:r>
            <a:br>
              <a:rPr lang="tr-TR" sz="3200" dirty="0"/>
            </a:br>
            <a:endParaRPr lang="tr-TR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90388D11-7F86-4D65-8CF9-BC7214981DD8}"/>
              </a:ext>
            </a:extLst>
          </p:cNvPr>
          <p:cNvSpPr txBox="1"/>
          <p:nvPr/>
        </p:nvSpPr>
        <p:spPr>
          <a:xfrm>
            <a:off x="1102073" y="1914221"/>
            <a:ext cx="99878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/>
              <a:t>ÖĞRETMEN GİRİŞİ:</a:t>
            </a:r>
          </a:p>
          <a:p>
            <a:endParaRPr lang="tr-TR" sz="2000" dirty="0"/>
          </a:p>
          <a:p>
            <a:pPr marL="342900" indent="-342900">
              <a:buFontTx/>
              <a:buChar char="-"/>
            </a:pPr>
            <a:r>
              <a:rPr lang="tr-TR" sz="2000" dirty="0"/>
              <a:t>Öğretmen sınav yapmadan önce, web üzerinde sınav tanımlamalıdır.</a:t>
            </a:r>
          </a:p>
          <a:p>
            <a:r>
              <a:rPr lang="tr-TR" sz="2000" dirty="0"/>
              <a:t> </a:t>
            </a:r>
          </a:p>
          <a:p>
            <a:r>
              <a:rPr lang="tr-TR" sz="2000" dirty="0"/>
              <a:t>-    Kendisine verilen sınav kodu optik forma işlenmelidir.</a:t>
            </a:r>
          </a:p>
        </p:txBody>
      </p:sp>
      <p:pic>
        <p:nvPicPr>
          <p:cNvPr id="5" name="Resim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8438C85C-916C-49EA-A20A-BAB8A3F47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87" y="3605904"/>
            <a:ext cx="10659963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338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905E91-C2F8-49BB-8997-738F1AA9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dirty="0"/>
              <a:t>REST-API ve Web Uygulaması</a:t>
            </a:r>
            <a:br>
              <a:rPr lang="tr-TR" sz="3200" dirty="0"/>
            </a:br>
            <a:endParaRPr lang="tr-TR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90388D11-7F86-4D65-8CF9-BC7214981DD8}"/>
              </a:ext>
            </a:extLst>
          </p:cNvPr>
          <p:cNvSpPr txBox="1"/>
          <p:nvPr/>
        </p:nvSpPr>
        <p:spPr>
          <a:xfrm>
            <a:off x="1102073" y="1914221"/>
            <a:ext cx="99878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tr-TR" sz="2000" dirty="0"/>
              <a:t>Doğru cevaplar işlenmelidir.</a:t>
            </a:r>
          </a:p>
          <a:p>
            <a:r>
              <a:rPr lang="tr-TR" sz="2000" dirty="0"/>
              <a:t> </a:t>
            </a:r>
          </a:p>
          <a:p>
            <a:r>
              <a:rPr lang="tr-TR" sz="2000" dirty="0"/>
              <a:t>-    Kazanımlar işlenmelidir.</a:t>
            </a:r>
          </a:p>
        </p:txBody>
      </p:sp>
      <p:pic>
        <p:nvPicPr>
          <p:cNvPr id="5" name="Resim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8438C85C-916C-49EA-A20A-BAB8A3F47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87" y="3605904"/>
            <a:ext cx="10659963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959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905E91-C2F8-49BB-8997-738F1AA9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dirty="0"/>
              <a:t>OPTİK FORM OKUMA</a:t>
            </a:r>
            <a:br>
              <a:rPr lang="tr-TR" sz="3200" dirty="0"/>
            </a:br>
            <a:endParaRPr lang="tr-TR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90388D11-7F86-4D65-8CF9-BC7214981DD8}"/>
              </a:ext>
            </a:extLst>
          </p:cNvPr>
          <p:cNvSpPr txBox="1"/>
          <p:nvPr/>
        </p:nvSpPr>
        <p:spPr>
          <a:xfrm>
            <a:off x="1282767" y="2459504"/>
            <a:ext cx="60893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>
                <a:hlinkClick r:id="rId2"/>
              </a:rPr>
              <a:t>https://github.com/Udayraj123/OMRChecker.git</a:t>
            </a:r>
            <a:endParaRPr lang="tr-TR" sz="2400" dirty="0"/>
          </a:p>
          <a:p>
            <a:endParaRPr lang="tr-TR" sz="2400" dirty="0"/>
          </a:p>
          <a:p>
            <a:r>
              <a:rPr lang="tr-TR" sz="2400" dirty="0"/>
              <a:t>adresinden </a:t>
            </a:r>
            <a:r>
              <a:rPr lang="tr-TR" sz="2400" dirty="0" err="1"/>
              <a:t>fork</a:t>
            </a:r>
            <a:r>
              <a:rPr lang="tr-TR" sz="2400" dirty="0"/>
              <a:t> edildi.</a:t>
            </a:r>
          </a:p>
        </p:txBody>
      </p:sp>
    </p:spTree>
    <p:extLst>
      <p:ext uri="{BB962C8B-B14F-4D97-AF65-F5344CB8AC3E}">
        <p14:creationId xmlns:p14="http://schemas.microsoft.com/office/powerpoint/2010/main" val="3290489158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">
  <a:themeElements>
    <a:clrScheme name="Galeri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228</TotalTime>
  <Words>484</Words>
  <Application>Microsoft Office PowerPoint</Application>
  <PresentationFormat>Geniş ekran</PresentationFormat>
  <Paragraphs>127</Paragraphs>
  <Slides>17</Slides>
  <Notes>0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2" baseType="lpstr">
      <vt:lpstr>Arial</vt:lpstr>
      <vt:lpstr>Calibri</vt:lpstr>
      <vt:lpstr>Gill Sans MT</vt:lpstr>
      <vt:lpstr>Galeri</vt:lpstr>
      <vt:lpstr>Paketleyici Kabuk Nesnesi</vt:lpstr>
      <vt:lpstr>PowerPoint Sunusu</vt:lpstr>
      <vt:lpstr>PROJE FİKİRLERİ</vt:lpstr>
      <vt:lpstr>PROJEnin amacı : </vt:lpstr>
      <vt:lpstr>OPTİK FORM OKUYUCU</vt:lpstr>
      <vt:lpstr>REST-API ve Web Uygulaması </vt:lpstr>
      <vt:lpstr>REST-API ve Web Uygulaması </vt:lpstr>
      <vt:lpstr>REST-API ve Web Uygulaması </vt:lpstr>
      <vt:lpstr>REST-API ve Web Uygulaması </vt:lpstr>
      <vt:lpstr>OPTİK FORM OKUMA </vt:lpstr>
      <vt:lpstr>OPTİK FORM OKUMA </vt:lpstr>
      <vt:lpstr>MASAÜSÜTÜ ARAYÜZÜ</vt:lpstr>
      <vt:lpstr>optik form işlemleri</vt:lpstr>
      <vt:lpstr>optik form işlemleri</vt:lpstr>
      <vt:lpstr>demo</vt:lpstr>
      <vt:lpstr>demo</vt:lpstr>
      <vt:lpstr>demo</vt:lpstr>
      <vt:lpstr>katılımlarınız için teşekkürler ederiz.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Celal Aksu</dc:creator>
  <cp:lastModifiedBy>Celal Aksu</cp:lastModifiedBy>
  <cp:revision>48</cp:revision>
  <dcterms:created xsi:type="dcterms:W3CDTF">2020-09-08T17:56:29Z</dcterms:created>
  <dcterms:modified xsi:type="dcterms:W3CDTF">2020-09-14T14:19:11Z</dcterms:modified>
</cp:coreProperties>
</file>