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89"/>
  </p:notesMasterIdLst>
  <p:handoutMasterIdLst>
    <p:handoutMasterId r:id="rId90"/>
  </p:handoutMasterIdLst>
  <p:sldIdLst>
    <p:sldId id="1043" r:id="rId9"/>
    <p:sldId id="1081" r:id="rId10"/>
    <p:sldId id="1082" r:id="rId11"/>
    <p:sldId id="1249" r:id="rId12"/>
    <p:sldId id="1246" r:id="rId13"/>
    <p:sldId id="1295" r:id="rId14"/>
    <p:sldId id="1284" r:id="rId15"/>
    <p:sldId id="1255" r:id="rId16"/>
    <p:sldId id="1275" r:id="rId17"/>
    <p:sldId id="1276" r:id="rId18"/>
    <p:sldId id="1277" r:id="rId19"/>
    <p:sldId id="1278" r:id="rId20"/>
    <p:sldId id="1279" r:id="rId21"/>
    <p:sldId id="1280" r:id="rId22"/>
    <p:sldId id="1282" r:id="rId23"/>
    <p:sldId id="1281" r:id="rId24"/>
    <p:sldId id="1283" r:id="rId25"/>
    <p:sldId id="1285" r:id="rId26"/>
    <p:sldId id="1286" r:id="rId27"/>
    <p:sldId id="1287" r:id="rId28"/>
    <p:sldId id="1288" r:id="rId29"/>
    <p:sldId id="1289" r:id="rId30"/>
    <p:sldId id="1290" r:id="rId31"/>
    <p:sldId id="1291" r:id="rId32"/>
    <p:sldId id="1292" r:id="rId33"/>
    <p:sldId id="1327" r:id="rId34"/>
    <p:sldId id="1293" r:id="rId35"/>
    <p:sldId id="1294" r:id="rId36"/>
    <p:sldId id="1296" r:id="rId37"/>
    <p:sldId id="1274" r:id="rId38"/>
    <p:sldId id="1001" r:id="rId39"/>
    <p:sldId id="1302" r:id="rId40"/>
    <p:sldId id="1248" r:id="rId41"/>
    <p:sldId id="1303" r:id="rId42"/>
    <p:sldId id="1305" r:id="rId43"/>
    <p:sldId id="1247" r:id="rId44"/>
    <p:sldId id="1299" r:id="rId45"/>
    <p:sldId id="1300" r:id="rId46"/>
    <p:sldId id="1306" r:id="rId47"/>
    <p:sldId id="1268" r:id="rId48"/>
    <p:sldId id="1301" r:id="rId49"/>
    <p:sldId id="1307" r:id="rId50"/>
    <p:sldId id="1308" r:id="rId51"/>
    <p:sldId id="1254" r:id="rId52"/>
    <p:sldId id="1330" r:id="rId53"/>
    <p:sldId id="1309" r:id="rId54"/>
    <p:sldId id="1310" r:id="rId55"/>
    <p:sldId id="1331" r:id="rId56"/>
    <p:sldId id="1328" r:id="rId57"/>
    <p:sldId id="1329" r:id="rId58"/>
    <p:sldId id="1175" r:id="rId59"/>
    <p:sldId id="1178" r:id="rId60"/>
    <p:sldId id="1179" r:id="rId61"/>
    <p:sldId id="1180" r:id="rId62"/>
    <p:sldId id="1311" r:id="rId63"/>
    <p:sldId id="1272" r:id="rId64"/>
    <p:sldId id="1333" r:id="rId65"/>
    <p:sldId id="1181" r:id="rId66"/>
    <p:sldId id="1273" r:id="rId67"/>
    <p:sldId id="1313" r:id="rId68"/>
    <p:sldId id="1334" r:id="rId69"/>
    <p:sldId id="1315" r:id="rId70"/>
    <p:sldId id="1332" r:id="rId71"/>
    <p:sldId id="1335" r:id="rId72"/>
    <p:sldId id="1336" r:id="rId73"/>
    <p:sldId id="1314" r:id="rId74"/>
    <p:sldId id="1316" r:id="rId75"/>
    <p:sldId id="1318" r:id="rId76"/>
    <p:sldId id="1320" r:id="rId77"/>
    <p:sldId id="1323" r:id="rId78"/>
    <p:sldId id="1324" r:id="rId79"/>
    <p:sldId id="1325" r:id="rId80"/>
    <p:sldId id="1321" r:id="rId81"/>
    <p:sldId id="1322" r:id="rId82"/>
    <p:sldId id="1326" r:id="rId83"/>
    <p:sldId id="1337" r:id="rId84"/>
    <p:sldId id="1338" r:id="rId85"/>
    <p:sldId id="1317" r:id="rId86"/>
    <p:sldId id="1154" r:id="rId87"/>
    <p:sldId id="1091" r:id="rId88"/>
  </p:sldIdLst>
  <p:sldSz cx="12192000" cy="6858000"/>
  <p:notesSz cx="6858000" cy="9144000"/>
  <p:embeddedFontLst>
    <p:embeddedFont>
      <p:font typeface="Consolas" panose="020B0609020204030204" pitchFamily="49" charset="0"/>
      <p:regular r:id="rId91"/>
      <p:bold r:id="rId92"/>
      <p:italic r:id="rId93"/>
      <p:boldItalic r:id="rId94"/>
    </p:embeddedFont>
    <p:embeddedFont>
      <p:font typeface="Ubuntu" panose="020B0504030602030204" pitchFamily="34" charset="0"/>
      <p:regular r:id="rId95"/>
      <p:bold r:id="rId96"/>
      <p:italic r:id="rId97"/>
      <p:boldItalic r:id="rId98"/>
    </p:embeddedFont>
    <p:embeddedFont>
      <p:font typeface="Ubuntu Light" panose="020B0304030602030204" pitchFamily="34" charset="0"/>
      <p:regular r:id="rId99"/>
      <p:italic r:id="rId100"/>
    </p:embeddedFont>
    <p:embeddedFont>
      <p:font typeface="Ubuntu Medium" panose="020B0604030602030204" pitchFamily="34" charset="0"/>
      <p:regular r:id="rId101"/>
      <p:italic r:id="rId102"/>
    </p:embeddedFont>
    <p:embeddedFont>
      <p:font typeface="Verdana" panose="020B0604030504040204" pitchFamily="34" charset="0"/>
      <p:regular r:id="rId103"/>
      <p:bold r:id="rId104"/>
      <p:italic r:id="rId105"/>
      <p:boldItalic r:id="rId106"/>
    </p:embeddedFont>
  </p:embeddedFontLst>
  <p:custDataLst>
    <p:tags r:id="rId10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108" d="100"/>
          <a:sy n="108" d="100"/>
        </p:scale>
        <p:origin x="192" y="78"/>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notesMaster" Target="notesMasters/notesMaster1.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07" Type="http://schemas.openxmlformats.org/officeDocument/2006/relationships/tags" Target="tags/tag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font" Target="fonts/font12.fntdata"/><Relationship Id="rId110"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handoutMaster" Target="handoutMasters/handoutMaster1.xml"/><Relationship Id="rId95" Type="http://schemas.openxmlformats.org/officeDocument/2006/relationships/font" Target="fonts/font5.fntdata"/><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font" Target="fonts/font10.fntdata"/><Relationship Id="rId105" Type="http://schemas.openxmlformats.org/officeDocument/2006/relationships/font" Target="fonts/font15.fntdata"/><Relationship Id="rId113"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font" Target="fonts/font13.fntdata"/><Relationship Id="rId108" Type="http://schemas.openxmlformats.org/officeDocument/2006/relationships/commentAuthors" Target="commentAuthor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font" Target="fonts/font1.fntdata"/><Relationship Id="rId96" Type="http://schemas.openxmlformats.org/officeDocument/2006/relationships/font" Target="fonts/font6.fntdata"/><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font" Target="fonts/font16.fntdata"/><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presProps" Target="presProps.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11.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image" Target="../media/image1.emf"/><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oleObject" Target="../embeddings/oleObject1.bin"/><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oleObject" Target="../embeddings/oleObject10.bin"/><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ags" Target="../tags/tag2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docs.python.org/3/howto/descripto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6</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The Magic of descriptors</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1268760"/>
            <a:ext cx="5400000" cy="5012793"/>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1268760"/>
            <a:ext cx="5400000" cy="5012793"/>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buFont typeface="Wingdings" panose="05000000000000000000" pitchFamily="2" charset="2"/>
              <a:buChar char="Ø"/>
            </a:pPr>
            <a:r>
              <a:rPr lang="en-US" b="1" dirty="0">
                <a:latin typeface="Ubuntu" panose="020B0504030602030204" pitchFamily="34" charset="0"/>
              </a:rPr>
              <a:t>Properties and descriptors</a:t>
            </a:r>
          </a:p>
          <a:p>
            <a:pPr marL="342900" indent="-342900">
              <a:buFont typeface="Arial" panose="020B0604020202020204" pitchFamily="34" charset="0"/>
              <a:buChar char="•"/>
            </a:pPr>
            <a:r>
              <a:rPr lang="en-US" dirty="0">
                <a:solidFill>
                  <a:schemeClr val="tx1">
                    <a:lumMod val="50000"/>
                    <a:lumOff val="50000"/>
                  </a:schemeClr>
                </a:solidFill>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1. </a:t>
            </a:r>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256584"/>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4326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5</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4077710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5.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Recap object hierarchy and attribute lookup</a:t>
            </a:r>
          </a:p>
          <a:p>
            <a:pPr marL="342900" indent="-342900">
              <a:buFont typeface="Arial" panose="020B0604020202020204" pitchFamily="34" charset="0"/>
              <a:buChar char="•"/>
            </a:pPr>
            <a:r>
              <a:rPr lang="en-US" sz="2400" dirty="0">
                <a:latin typeface="Ubuntu" panose="020B0504030602030204" pitchFamily="34" charset="0"/>
              </a:rPr>
              <a:t>Descriptors</a:t>
            </a:r>
          </a:p>
          <a:p>
            <a:pPr marL="342900" indent="-342900">
              <a:buFont typeface="Arial" panose="020B0604020202020204" pitchFamily="34" charset="0"/>
              <a:buChar char="•"/>
            </a:pPr>
            <a:r>
              <a:rPr lang="en-US" sz="2400" dirty="0">
                <a:latin typeface="Ubuntu" panose="020B0504030602030204" pitchFamily="34" charset="0"/>
              </a:rPr>
              <a:t>Properties</a:t>
            </a:r>
          </a:p>
          <a:p>
            <a:pPr marL="342900" indent="-342900">
              <a:buFont typeface="Arial" panose="020B0604020202020204" pitchFamily="34" charset="0"/>
              <a:buChar char="•"/>
            </a:pPr>
            <a:r>
              <a:rPr lang="en-US" sz="2400" dirty="0">
                <a:latin typeface="Ubuntu" panose="020B0504030602030204" pitchFamily="34" charset="0"/>
              </a:rPr>
              <a:t>Functions, methods, </a:t>
            </a:r>
            <a:r>
              <a:rPr lang="en-US" sz="2400" dirty="0" err="1">
                <a:latin typeface="Ubuntu" panose="020B0504030602030204" pitchFamily="34" charset="0"/>
              </a:rPr>
              <a:t>classmethods</a:t>
            </a:r>
            <a:r>
              <a:rPr lang="en-US" sz="2400" dirty="0">
                <a:latin typeface="Ubuntu" panose="020B0504030602030204" pitchFamily="34" charset="0"/>
              </a:rPr>
              <a:t>, </a:t>
            </a:r>
            <a:r>
              <a:rPr lang="en-US" sz="2400" dirty="0" err="1">
                <a:latin typeface="Ubuntu" panose="020B0504030602030204" pitchFamily="34" charset="0"/>
              </a:rPr>
              <a:t>staticmethods</a:t>
            </a:r>
            <a:endParaRPr lang="en-US" sz="2400" dirty="0">
              <a:latin typeface="Ubuntu" panose="020B0504030602030204" pitchFamily="34" charset="0"/>
            </a:endParaRPr>
          </a:p>
          <a:p>
            <a:pPr marL="342900" indent="-342900">
              <a:buFont typeface="Arial" panose="020B0604020202020204" pitchFamily="34" charset="0"/>
              <a:buChar char="•"/>
            </a:pPr>
            <a:r>
              <a:rPr lang="en-US" sz="2400" noProof="0" dirty="0">
                <a:latin typeface="Ubuntu" panose="020B0504030602030204" pitchFamily="34" charset="0"/>
              </a:rPr>
              <a:t>Custom descriptors</a:t>
            </a:r>
          </a:p>
          <a:p>
            <a:pPr marL="342900" indent="-342900">
              <a:buFont typeface="Arial" panose="020B0604020202020204" pitchFamily="34" charset="0"/>
              <a:buChar char="•"/>
            </a:pPr>
            <a:r>
              <a:rPr lang="en-US" sz="2400" dirty="0">
                <a:latin typeface="Ubuntu" panose="020B0504030602030204" pitchFamily="34" charset="0"/>
              </a:rPr>
              <a:t>Final remarks</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Recap Object hierarchy and attribute lookup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type(A))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61950" lvl="3" indent="0">
              <a:lnSpc>
                <a:spcPct val="110000"/>
              </a:lnSpc>
              <a:buNone/>
            </a:pPr>
            <a:endParaRPr lang="nl-NL" sz="2400" dirty="0"/>
          </a:p>
          <a:p>
            <a:r>
              <a:rPr lang="nl-NL" sz="2400" dirty="0"/>
              <a:t>descriptor__get__.py</a:t>
            </a:r>
          </a:p>
          <a:p>
            <a:r>
              <a:rPr lang="nl-NL" sz="2400" dirty="0"/>
              <a:t>Lookup.py</a:t>
            </a:r>
          </a:p>
        </p:txBody>
      </p:sp>
      <p:sp>
        <p:nvSpPr>
          <p:cNvPr id="2" name="Title 1"/>
          <p:cNvSpPr>
            <a:spLocks noGrp="1"/>
          </p:cNvSpPr>
          <p:nvPr>
            <p:ph type="title"/>
          </p:nvPr>
        </p:nvSpPr>
        <p:spPr/>
        <p:txBody>
          <a:bodyPr/>
          <a:lstStyle/>
          <a:p>
            <a:r>
              <a:rPr lang="nl-NL" sz="3000" cap="none" dirty="0">
                <a:solidFill>
                  <a:schemeClr val="accent1"/>
                </a:solidFill>
              </a:rPr>
              <a:t>Demo descriptor __get__</a:t>
            </a:r>
            <a:endParaRPr lang="en-US" sz="3000" cap="none" dirty="0">
              <a:solidFill>
                <a:schemeClr val="accent1"/>
              </a:solidFill>
            </a:endParaRPr>
          </a:p>
        </p:txBody>
      </p:sp>
    </p:spTree>
    <p:extLst>
      <p:ext uri="{BB962C8B-B14F-4D97-AF65-F5344CB8AC3E}">
        <p14:creationId xmlns:p14="http://schemas.microsoft.com/office/powerpoint/2010/main" val="577417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endParaRPr lang="nl-NL" sz="2400" dirty="0"/>
          </a:p>
        </p:txBody>
      </p:sp>
      <p:sp>
        <p:nvSpPr>
          <p:cNvPr id="2" name="Title 1"/>
          <p:cNvSpPr>
            <a:spLocks noGrp="1"/>
          </p:cNvSpPr>
          <p:nvPr>
            <p:ph type="title"/>
          </p:nvPr>
        </p:nvSpPr>
        <p:spPr/>
        <p:txBody>
          <a:bodyPr/>
          <a:lstStyle/>
          <a:p>
            <a:r>
              <a:rPr lang="nl-NL" dirty="0"/>
              <a:t>Demo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35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Some historic notes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57377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latin typeface="Ubuntu" panose="020B0604020202020204" charset="0"/>
              </a:rPr>
              <a:t>From the first masterclass on the object model:</a:t>
            </a:r>
          </a:p>
          <a:p>
            <a:endParaRPr lang="en-US" sz="2400" dirty="0">
              <a:latin typeface="Ubuntu" panose="020B0604020202020204" charset="0"/>
            </a:endParaRPr>
          </a:p>
          <a:p>
            <a:pPr marL="342900" indent="-342900">
              <a:buFont typeface="Arial" panose="020B0604020202020204" pitchFamily="34" charset="0"/>
              <a:buChar char="•"/>
            </a:pPr>
            <a:r>
              <a:rPr lang="en-US" sz="2400" dirty="0">
                <a:latin typeface="Ubuntu" panose="020B0604020202020204" charset="0"/>
              </a:rPr>
              <a:t>Regular objects are instances of a class</a:t>
            </a:r>
          </a:p>
          <a:p>
            <a:pPr marL="342900" indent="-342900">
              <a:buFont typeface="Arial" panose="020B0604020202020204" pitchFamily="34" charset="0"/>
              <a:buChar char="•"/>
            </a:pPr>
            <a:r>
              <a:rPr lang="en-US" sz="2400" dirty="0">
                <a:latin typeface="Ubuntu" panose="020B0604020202020204" charset="0"/>
              </a:rPr>
              <a:t>Classes are instances of a </a:t>
            </a:r>
            <a:r>
              <a:rPr lang="en-US" sz="2400" dirty="0" err="1">
                <a:latin typeface="Ubuntu" panose="020B0604020202020204" charset="0"/>
              </a:rPr>
              <a:t>metaclass</a:t>
            </a:r>
            <a:r>
              <a:rPr lang="en-US" sz="24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All classes are subclasses of </a:t>
            </a:r>
            <a:r>
              <a:rPr lang="en-US" sz="2400" b="1" dirty="0">
                <a:latin typeface="Consolas" panose="020B0609020204030204" pitchFamily="49" charset="0"/>
              </a:rPr>
              <a:t>object</a:t>
            </a:r>
          </a:p>
          <a:p>
            <a:pPr marL="342900" indent="-342900">
              <a:buFont typeface="Arial" panose="020B0604020202020204" pitchFamily="34" charset="0"/>
              <a:buChar char="•"/>
            </a:pPr>
            <a:r>
              <a:rPr lang="en-US" sz="2400" dirty="0" err="1">
                <a:latin typeface="Ubuntu" panose="020B0604020202020204" charset="0"/>
              </a:rPr>
              <a:t>Metaclasses</a:t>
            </a:r>
            <a:r>
              <a:rPr lang="en-US" sz="2400" dirty="0">
                <a:latin typeface="Ubuntu" panose="020B0604020202020204" charset="0"/>
              </a:rPr>
              <a:t> are (subclasses of) </a:t>
            </a:r>
            <a:r>
              <a:rPr lang="en-US" sz="2400" b="1" dirty="0">
                <a:latin typeface="Consolas" panose="020B0609020204030204" pitchFamily="49" charset="0"/>
              </a:rPr>
              <a:t>type</a:t>
            </a:r>
          </a:p>
          <a:p>
            <a:pPr marL="342900" indent="-342900">
              <a:buFont typeface="Arial" panose="020B0604020202020204" pitchFamily="34" charset="0"/>
              <a:buChar char="•"/>
            </a:pPr>
            <a:endParaRPr lang="nl-NL" sz="2400" dirty="0"/>
          </a:p>
        </p:txBody>
      </p:sp>
      <p:sp>
        <p:nvSpPr>
          <p:cNvPr id="2" name="Title 1"/>
          <p:cNvSpPr>
            <a:spLocks noGrp="1"/>
          </p:cNvSpPr>
          <p:nvPr>
            <p:ph type="title"/>
          </p:nvPr>
        </p:nvSpPr>
        <p:spPr/>
        <p:txBody>
          <a:bodyPr/>
          <a:lstStyle/>
          <a:p>
            <a:r>
              <a:rPr lang="nl-NL" sz="3000" cap="none" dirty="0">
                <a:solidFill>
                  <a:schemeClr val="accent1"/>
                </a:solidFill>
              </a:rPr>
              <a:t>Object </a:t>
            </a:r>
            <a:r>
              <a:rPr lang="nl-NL" sz="3000" cap="none" dirty="0" err="1">
                <a:solidFill>
                  <a:schemeClr val="accent1"/>
                </a:solidFill>
              </a:rPr>
              <a:t>hierarchy</a:t>
            </a:r>
            <a:endParaRPr lang="en-US" sz="3000" cap="none" dirty="0">
              <a:solidFill>
                <a:schemeClr val="accent1"/>
              </a:solidFill>
            </a:endParaRPr>
          </a:p>
        </p:txBody>
      </p:sp>
      <p:grpSp>
        <p:nvGrpSpPr>
          <p:cNvPr id="4" name="Group 14">
            <a:extLst>
              <a:ext uri="{FF2B5EF4-FFF2-40B4-BE49-F238E27FC236}">
                <a16:creationId xmlns:a16="http://schemas.microsoft.com/office/drawing/2014/main" id="{0058F043-8FBE-F8E6-4812-740D5C1E55BD}"/>
              </a:ext>
            </a:extLst>
          </p:cNvPr>
          <p:cNvGrpSpPr/>
          <p:nvPr/>
        </p:nvGrpSpPr>
        <p:grpSpPr>
          <a:xfrm>
            <a:off x="5159896" y="2721696"/>
            <a:ext cx="7619093" cy="4140000"/>
            <a:chOff x="4879191" y="3033416"/>
            <a:chExt cx="7619093" cy="4140000"/>
          </a:xfrm>
        </p:grpSpPr>
        <p:sp>
          <p:nvSpPr>
            <p:cNvPr id="5" name="Rectangle 12">
              <a:extLst>
                <a:ext uri="{FF2B5EF4-FFF2-40B4-BE49-F238E27FC236}">
                  <a16:creationId xmlns:a16="http://schemas.microsoft.com/office/drawing/2014/main" id="{8D9EB74B-268E-BB0F-5971-5BBA74022303}"/>
                </a:ext>
              </a:extLst>
            </p:cNvPr>
            <p:cNvSpPr/>
            <p:nvPr/>
          </p:nvSpPr>
          <p:spPr>
            <a:xfrm>
              <a:off x="7680176" y="3068960"/>
              <a:ext cx="4818108"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A066E09-EF31-BDE7-41E9-2DC88D497B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79191" y="3033416"/>
              <a:ext cx="7611645" cy="4140000"/>
            </a:xfrm>
            <a:prstGeom prst="rect">
              <a:avLst/>
            </a:prstGeom>
          </p:spPr>
        </p:pic>
      </p:grpSp>
    </p:spTree>
    <p:extLst>
      <p:ext uri="{BB962C8B-B14F-4D97-AF65-F5344CB8AC3E}">
        <p14:creationId xmlns:p14="http://schemas.microsoft.com/office/powerpoint/2010/main" val="189654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latin typeface="+mn-lt"/>
              </a:rPr>
              <a:t>Descriptors</a:t>
            </a:r>
            <a:r>
              <a:rPr lang="nl-NL" sz="2400" dirty="0">
                <a:latin typeface="+mn-lt"/>
              </a:rPr>
              <a:t> </a:t>
            </a:r>
            <a:r>
              <a:rPr lang="nl-NL" sz="2400" dirty="0" err="1">
                <a:latin typeface="+mn-lt"/>
              </a:rPr>
              <a:t>and</a:t>
            </a:r>
            <a:r>
              <a:rPr lang="nl-NL" sz="2400" dirty="0">
                <a:latin typeface="+mn-lt"/>
              </a:rPr>
              <a:t> </a:t>
            </a:r>
            <a:r>
              <a:rPr lang="nl-NL" sz="2400" dirty="0" err="1">
                <a:latin typeface="+mn-lt"/>
              </a:rPr>
              <a:t>their</a:t>
            </a:r>
            <a:r>
              <a:rPr lang="nl-NL" sz="2400" dirty="0">
                <a:latin typeface="+mn-lt"/>
              </a:rPr>
              <a:t> </a:t>
            </a:r>
            <a:r>
              <a:rPr lang="nl-NL" sz="2400" dirty="0" err="1">
                <a:latin typeface="+mn-lt"/>
              </a:rPr>
              <a:t>rules</a:t>
            </a:r>
            <a:r>
              <a:rPr lang="nl-NL" sz="2400" dirty="0">
                <a:latin typeface="+mn-lt"/>
              </a:rPr>
              <a:t> </a:t>
            </a:r>
            <a:r>
              <a:rPr lang="nl-NL" sz="2400" dirty="0" err="1">
                <a:latin typeface="+mn-lt"/>
              </a:rPr>
              <a:t>come</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Python type / class </a:t>
            </a:r>
            <a:r>
              <a:rPr lang="nl-NL" sz="2400" dirty="0" err="1">
                <a:latin typeface="+mn-lt"/>
              </a:rPr>
              <a:t>unification</a:t>
            </a:r>
            <a:r>
              <a:rPr lang="nl-NL" sz="2400" dirty="0">
                <a:latin typeface="+mn-lt"/>
              </a:rPr>
              <a:t> in Python 2.2 (</a:t>
            </a:r>
            <a:r>
              <a:rPr lang="nl-NL" sz="2400" dirty="0" err="1">
                <a:latin typeface="+mn-lt"/>
              </a:rPr>
              <a:t>around</a:t>
            </a:r>
            <a:r>
              <a:rPr lang="nl-NL" sz="2400" dirty="0">
                <a:latin typeface="+mn-lt"/>
              </a:rPr>
              <a:t> 2002).</a:t>
            </a:r>
          </a:p>
          <a:p>
            <a:pPr marL="342900" indent="-342900">
              <a:buFont typeface="Arial" panose="020B0604020202020204" pitchFamily="34" charset="0"/>
              <a:buChar char="•"/>
            </a:pPr>
            <a:r>
              <a:rPr lang="nl-NL" sz="2400" dirty="0" err="1">
                <a:latin typeface="+mn-lt"/>
              </a:rPr>
              <a:t>Before</a:t>
            </a:r>
            <a:r>
              <a:rPr lang="nl-NL" sz="2400" dirty="0">
                <a:latin typeface="+mn-lt"/>
              </a:rPr>
              <a:t> </a:t>
            </a:r>
            <a:r>
              <a:rPr lang="nl-NL" sz="2400" dirty="0" err="1">
                <a:latin typeface="+mn-lt"/>
              </a:rPr>
              <a:t>that</a:t>
            </a:r>
            <a:r>
              <a:rPr lang="nl-NL" sz="2400" dirty="0">
                <a:latin typeface="+mn-lt"/>
              </a:rPr>
              <a:t> time </a:t>
            </a:r>
            <a:r>
              <a:rPr lang="nl-NL" sz="2400" b="1" dirty="0">
                <a:latin typeface="Consolas" panose="020B0609020204030204" pitchFamily="49" charset="0"/>
              </a:rPr>
              <a:t>type</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object</a:t>
            </a:r>
            <a:r>
              <a:rPr lang="nl-NL" sz="2400" dirty="0">
                <a:latin typeface="+mn-lt"/>
              </a:rPr>
              <a:t> </a:t>
            </a:r>
            <a:r>
              <a:rPr lang="nl-NL" sz="2400" dirty="0" err="1">
                <a:latin typeface="+mn-lt"/>
              </a:rPr>
              <a:t>were</a:t>
            </a:r>
            <a:r>
              <a:rPr lang="nl-NL" sz="2400" dirty="0">
                <a:latin typeface="+mn-lt"/>
              </a:rPr>
              <a:t> </a:t>
            </a:r>
            <a:r>
              <a:rPr lang="nl-NL" sz="2400" dirty="0" err="1">
                <a:latin typeface="+mn-lt"/>
              </a:rPr>
              <a:t>unrelated</a:t>
            </a:r>
            <a:r>
              <a:rPr lang="nl-NL" sz="2400" dirty="0">
                <a:latin typeface="+mn-lt"/>
              </a:rPr>
              <a:t> </a:t>
            </a:r>
            <a:r>
              <a:rPr lang="nl-NL" sz="2400" dirty="0" err="1">
                <a:latin typeface="+mn-lt"/>
              </a:rPr>
              <a:t>concepts</a:t>
            </a:r>
            <a:r>
              <a:rPr lang="nl-NL" sz="2400" dirty="0">
                <a:latin typeface="+mn-lt"/>
              </a:rPr>
              <a:t>.</a:t>
            </a:r>
          </a:p>
          <a:p>
            <a:pPr marL="342900" indent="-342900">
              <a:buFont typeface="Arial" panose="020B0604020202020204" pitchFamily="34" charset="0"/>
              <a:buChar char="•"/>
            </a:pPr>
            <a:r>
              <a:rPr lang="nl-NL" sz="2400" dirty="0" err="1">
                <a:latin typeface="+mn-lt"/>
              </a:rPr>
              <a:t>With</a:t>
            </a:r>
            <a:r>
              <a:rPr lang="nl-NL" sz="2400" dirty="0">
                <a:latin typeface="+mn-lt"/>
              </a:rPr>
              <a:t> PEP-252, these </a:t>
            </a:r>
            <a:r>
              <a:rPr lang="nl-NL" sz="2400" dirty="0" err="1">
                <a:latin typeface="+mn-lt"/>
              </a:rPr>
              <a:t>were</a:t>
            </a:r>
            <a:r>
              <a:rPr lang="nl-NL" sz="2400" dirty="0">
                <a:latin typeface="+mn-lt"/>
              </a:rPr>
              <a:t> </a:t>
            </a:r>
            <a:r>
              <a:rPr lang="nl-NL" sz="2400" dirty="0" err="1">
                <a:latin typeface="+mn-lt"/>
              </a:rPr>
              <a:t>unified</a:t>
            </a:r>
            <a:r>
              <a:rPr lang="nl-NL" sz="2400" dirty="0">
                <a:latin typeface="+mn-lt"/>
              </a:rPr>
              <a:t>.</a:t>
            </a:r>
          </a:p>
          <a:p>
            <a:pPr marL="342900" indent="-342900">
              <a:buFont typeface="Arial" panose="020B0604020202020204" pitchFamily="34" charset="0"/>
              <a:buChar char="•"/>
            </a:pPr>
            <a:r>
              <a:rPr lang="nl-NL" sz="2400" dirty="0">
                <a:latin typeface="+mn-lt"/>
              </a:rPr>
              <a:t>But </a:t>
            </a:r>
            <a:r>
              <a:rPr lang="nl-NL" sz="2400" dirty="0" err="1">
                <a:latin typeface="+mn-lt"/>
              </a:rPr>
              <a:t>there</a:t>
            </a:r>
            <a:r>
              <a:rPr lang="nl-NL" sz="2400" dirty="0">
                <a:latin typeface="+mn-lt"/>
              </a:rPr>
              <a:t> </a:t>
            </a:r>
            <a:r>
              <a:rPr lang="nl-NL" sz="2400" dirty="0" err="1">
                <a:latin typeface="+mn-lt"/>
              </a:rPr>
              <a:t>were</a:t>
            </a:r>
            <a:r>
              <a:rPr lang="nl-NL" sz="2400" dirty="0">
                <a:latin typeface="+mn-lt"/>
              </a:rPr>
              <a:t> </a:t>
            </a:r>
            <a:r>
              <a:rPr lang="nl-NL" sz="2400" dirty="0" err="1">
                <a:latin typeface="+mn-lt"/>
              </a:rPr>
              <a:t>established</a:t>
            </a:r>
            <a:r>
              <a:rPr lang="nl-NL" sz="2400" dirty="0">
                <a:latin typeface="+mn-lt"/>
              </a:rPr>
              <a:t> </a:t>
            </a:r>
            <a:r>
              <a:rPr lang="nl-NL" sz="2400" dirty="0" err="1">
                <a:latin typeface="+mn-lt"/>
              </a:rPr>
              <a:t>rules</a:t>
            </a:r>
            <a:r>
              <a:rPr lang="nl-NL" sz="2400" dirty="0">
                <a:latin typeface="+mn-lt"/>
              </a:rPr>
              <a:t> </a:t>
            </a:r>
            <a:r>
              <a:rPr lang="nl-NL" sz="2400" dirty="0" err="1">
                <a:latin typeface="+mn-lt"/>
              </a:rPr>
              <a:t>about</a:t>
            </a:r>
            <a:r>
              <a:rPr lang="nl-NL" sz="2400" dirty="0">
                <a:latin typeface="+mn-lt"/>
              </a:rPr>
              <a:t> </a:t>
            </a:r>
            <a:r>
              <a:rPr lang="nl-NL" sz="2400" dirty="0" err="1">
                <a:latin typeface="+mn-lt"/>
              </a:rPr>
              <a:t>lookup</a:t>
            </a:r>
            <a:r>
              <a:rPr lang="nl-NL" sz="2400" dirty="0">
                <a:latin typeface="+mn-lt"/>
              </a:rPr>
              <a:t> </a:t>
            </a:r>
            <a:r>
              <a:rPr lang="nl-NL" sz="2400" dirty="0" err="1">
                <a:latin typeface="+mn-lt"/>
              </a:rPr>
              <a:t>and</a:t>
            </a:r>
            <a:r>
              <a:rPr lang="nl-NL" sz="2400" dirty="0">
                <a:latin typeface="+mn-lt"/>
              </a:rPr>
              <a:t> </a:t>
            </a:r>
            <a:r>
              <a:rPr lang="nl-NL" sz="2400" dirty="0" err="1">
                <a:latin typeface="+mn-lt"/>
              </a:rPr>
              <a:t>when</a:t>
            </a:r>
            <a:r>
              <a:rPr lang="nl-NL" sz="2400" dirty="0">
                <a:latin typeface="+mn-lt"/>
              </a:rPr>
              <a:t> </a:t>
            </a:r>
            <a:r>
              <a:rPr lang="nl-NL" sz="2400" dirty="0" err="1">
                <a:latin typeface="+mn-lt"/>
              </a:rPr>
              <a:t>attributes</a:t>
            </a:r>
            <a:r>
              <a:rPr lang="nl-NL" sz="2400" dirty="0">
                <a:latin typeface="+mn-lt"/>
              </a:rPr>
              <a:t> </a:t>
            </a:r>
            <a:r>
              <a:rPr lang="nl-NL" sz="2400" dirty="0" err="1">
                <a:latin typeface="+mn-lt"/>
              </a:rPr>
              <a:t>would</a:t>
            </a:r>
            <a:r>
              <a:rPr lang="nl-NL" sz="2400" dirty="0">
                <a:latin typeface="+mn-lt"/>
              </a:rPr>
              <a:t> </a:t>
            </a:r>
            <a:r>
              <a:rPr lang="nl-NL" sz="2400" dirty="0" err="1">
                <a:latin typeface="+mn-lt"/>
              </a:rPr>
              <a:t>be</a:t>
            </a:r>
            <a:r>
              <a:rPr lang="nl-NL" sz="2400" dirty="0">
                <a:latin typeface="+mn-lt"/>
              </a:rPr>
              <a:t> </a:t>
            </a:r>
            <a:r>
              <a:rPr lang="nl-NL" sz="2400" dirty="0" err="1">
                <a:latin typeface="+mn-lt"/>
              </a:rPr>
              <a:t>shadowed</a:t>
            </a:r>
            <a:r>
              <a:rPr lang="nl-NL" sz="2400" dirty="0">
                <a:latin typeface="+mn-lt"/>
              </a:rPr>
              <a:t>.</a:t>
            </a:r>
          </a:p>
          <a:p>
            <a:pPr marL="342900" indent="-3429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minimize</a:t>
            </a:r>
            <a:r>
              <a:rPr lang="nl-NL" sz="2400" dirty="0">
                <a:latin typeface="+mn-lt"/>
              </a:rPr>
              <a:t> backward </a:t>
            </a:r>
            <a:r>
              <a:rPr lang="nl-NL" sz="2400" dirty="0" err="1">
                <a:latin typeface="+mn-lt"/>
              </a:rPr>
              <a:t>incompatibility</a:t>
            </a:r>
            <a:r>
              <a:rPr lang="nl-NL" sz="2400" dirty="0">
                <a:latin typeface="+mn-lt"/>
              </a:rPr>
              <a:t>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rules</a:t>
            </a:r>
            <a:r>
              <a:rPr lang="nl-NL" sz="2400" dirty="0">
                <a:latin typeface="+mn-lt"/>
              </a:rPr>
              <a:t> </a:t>
            </a:r>
            <a:r>
              <a:rPr lang="nl-NL" sz="2400" dirty="0" err="1">
                <a:latin typeface="+mn-lt"/>
              </a:rPr>
              <a:t>were</a:t>
            </a:r>
            <a:r>
              <a:rPr lang="nl-NL" sz="2400" dirty="0">
                <a:latin typeface="+mn-lt"/>
              </a:rPr>
              <a:t> </a:t>
            </a:r>
            <a:r>
              <a:rPr lang="nl-NL" sz="2400" dirty="0" err="1">
                <a:latin typeface="+mn-lt"/>
              </a:rPr>
              <a:t>defined</a:t>
            </a:r>
            <a:r>
              <a:rPr lang="nl-NL" sz="2400" dirty="0">
                <a:latin typeface="+mn-lt"/>
              </a:rPr>
              <a:t>.</a:t>
            </a:r>
          </a:p>
          <a:p>
            <a:pPr marL="6096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makes</a:t>
            </a:r>
            <a:r>
              <a:rPr lang="nl-NL" sz="2200" dirty="0">
                <a:latin typeface="+mn-lt"/>
              </a:rPr>
              <a:t> sense: </a:t>
            </a:r>
            <a:r>
              <a:rPr lang="nl-NL" sz="2200" dirty="0" err="1">
                <a:latin typeface="+mn-lt"/>
              </a:rPr>
              <a:t>if</a:t>
            </a:r>
            <a:r>
              <a:rPr lang="nl-NL" sz="2200" dirty="0">
                <a:latin typeface="+mn-lt"/>
              </a:rPr>
              <a:t> a descriptor does </a:t>
            </a:r>
            <a:r>
              <a:rPr lang="nl-NL" sz="2200" dirty="0" err="1">
                <a:latin typeface="+mn-lt"/>
              </a:rPr>
              <a:t>not</a:t>
            </a:r>
            <a:r>
              <a:rPr lang="nl-NL" sz="2200" dirty="0">
                <a:latin typeface="+mn-lt"/>
              </a:rPr>
              <a:t> have a </a:t>
            </a:r>
            <a:r>
              <a:rPr lang="nl-NL" sz="2400" b="1" dirty="0">
                <a:latin typeface="Consolas" panose="020B0609020204030204" pitchFamily="49" charset="0"/>
              </a:rPr>
              <a:t>__set__ </a:t>
            </a:r>
            <a:r>
              <a:rPr lang="nl-NL" sz="2200" dirty="0" err="1">
                <a:latin typeface="+mn-lt"/>
              </a:rPr>
              <a:t>method</a:t>
            </a:r>
            <a:r>
              <a:rPr lang="nl-NL" sz="2200" dirty="0">
                <a:latin typeface="+mn-lt"/>
              </a:rPr>
              <a:t>, </a:t>
            </a:r>
            <a:r>
              <a:rPr lang="nl-NL" sz="2200" dirty="0" err="1">
                <a:latin typeface="+mn-lt"/>
              </a:rPr>
              <a:t>the</a:t>
            </a:r>
            <a:r>
              <a:rPr lang="nl-NL" sz="2200" dirty="0">
                <a:latin typeface="+mn-lt"/>
              </a:rPr>
              <a:t> </a:t>
            </a:r>
            <a:r>
              <a:rPr lang="nl-NL" sz="2200" dirty="0" err="1">
                <a:latin typeface="+mn-lt"/>
              </a:rPr>
              <a:t>only</a:t>
            </a:r>
            <a:r>
              <a:rPr lang="nl-NL" sz="2200" dirty="0">
                <a:latin typeface="+mn-lt"/>
              </a:rPr>
              <a:t> </a:t>
            </a:r>
            <a:r>
              <a:rPr lang="nl-NL" sz="2200" dirty="0" err="1">
                <a:latin typeface="+mn-lt"/>
              </a:rPr>
              <a:t>thing</a:t>
            </a:r>
            <a:r>
              <a:rPr lang="nl-NL" sz="2200" dirty="0">
                <a:latin typeface="+mn-lt"/>
              </a:rPr>
              <a:t> </a:t>
            </a:r>
            <a:r>
              <a:rPr lang="nl-NL" sz="2200" dirty="0" err="1">
                <a:latin typeface="+mn-lt"/>
              </a:rPr>
              <a:t>left</a:t>
            </a:r>
            <a:r>
              <a:rPr lang="nl-NL" sz="2200" dirty="0">
                <a:latin typeface="+mn-lt"/>
              </a:rPr>
              <a:t> </a:t>
            </a:r>
            <a:r>
              <a:rPr lang="nl-NL" sz="2200" dirty="0" err="1">
                <a:latin typeface="+mn-lt"/>
              </a:rPr>
              <a:t>to</a:t>
            </a:r>
            <a:r>
              <a:rPr lang="nl-NL" sz="2200" dirty="0">
                <a:latin typeface="+mn-lt"/>
              </a:rPr>
              <a:t> do is </a:t>
            </a:r>
            <a:r>
              <a:rPr lang="nl-NL" sz="2200" dirty="0" err="1">
                <a:latin typeface="+mn-lt"/>
              </a:rPr>
              <a:t>to</a:t>
            </a:r>
            <a:r>
              <a:rPr lang="nl-NL" sz="2200" dirty="0">
                <a:latin typeface="+mn-lt"/>
              </a:rPr>
              <a:t> </a:t>
            </a:r>
            <a:r>
              <a:rPr lang="nl-NL" sz="2200" dirty="0" err="1">
                <a:latin typeface="+mn-lt"/>
              </a:rPr>
              <a:t>create</a:t>
            </a:r>
            <a:r>
              <a:rPr lang="nl-NL" sz="2200" dirty="0">
                <a:latin typeface="+mn-lt"/>
              </a:rPr>
              <a:t> </a:t>
            </a:r>
            <a:r>
              <a:rPr lang="nl-NL" sz="2200" dirty="0" err="1">
                <a:latin typeface="+mn-lt"/>
              </a:rPr>
              <a:t>it</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latin typeface="+mn-lt"/>
              </a:rPr>
              <a:t>.</a:t>
            </a:r>
            <a:endParaRPr lang="nl-NL" sz="2400" dirty="0">
              <a:latin typeface="Consolas" panose="020B0609020204030204" pitchFamily="49" charset="0"/>
            </a:endParaRPr>
          </a:p>
          <a:p>
            <a:pPr marL="609600" lvl="1" indent="-342900">
              <a:buFont typeface="Arial" panose="020B0604020202020204" pitchFamily="34" charset="0"/>
              <a:buChar char="•"/>
            </a:pPr>
            <a:r>
              <a:rPr lang="nl-NL" sz="2200" dirty="0">
                <a:latin typeface="+mn-lt"/>
              </a:rPr>
              <a:t>But </a:t>
            </a:r>
            <a:r>
              <a:rPr lang="nl-NL" sz="2200" dirty="0" err="1">
                <a:latin typeface="+mn-lt"/>
              </a:rPr>
              <a:t>if</a:t>
            </a:r>
            <a:r>
              <a:rPr lang="nl-NL" sz="2200" dirty="0">
                <a:latin typeface="+mn-lt"/>
              </a:rPr>
              <a:t> </a:t>
            </a:r>
            <a:r>
              <a:rPr lang="nl-NL" sz="2200" dirty="0" err="1">
                <a:latin typeface="+mn-lt"/>
              </a:rPr>
              <a:t>the</a:t>
            </a:r>
            <a:r>
              <a:rPr lang="nl-NL" sz="2200" dirty="0">
                <a:latin typeface="+mn-lt"/>
              </a:rPr>
              <a:t> descriptor has a </a:t>
            </a:r>
            <a:r>
              <a:rPr lang="nl-NL" sz="2200" b="1" dirty="0">
                <a:latin typeface="Consolas" panose="020B0609020204030204" pitchFamily="49" charset="0"/>
              </a:rPr>
              <a:t>__get__</a:t>
            </a:r>
            <a:r>
              <a:rPr lang="nl-NL" sz="2200" dirty="0">
                <a:latin typeface="+mn-lt"/>
              </a:rPr>
              <a:t> </a:t>
            </a:r>
            <a:r>
              <a:rPr lang="nl-NL" sz="2200" dirty="0" err="1">
                <a:latin typeface="+mn-lt"/>
              </a:rPr>
              <a:t>method</a:t>
            </a:r>
            <a:r>
              <a:rPr lang="nl-NL" sz="2200" dirty="0">
                <a:latin typeface="+mn-lt"/>
              </a:rPr>
              <a:t>, </a:t>
            </a:r>
            <a:r>
              <a:rPr lang="nl-NL" sz="2200" dirty="0" err="1">
                <a:latin typeface="+mn-lt"/>
              </a:rPr>
              <a:t>then</a:t>
            </a:r>
            <a:r>
              <a:rPr lang="nl-NL" sz="2200" dirty="0">
                <a:latin typeface="+mn-lt"/>
              </a:rPr>
              <a:t> </a:t>
            </a:r>
            <a:r>
              <a:rPr lang="nl-NL" sz="2200" dirty="0" err="1">
                <a:latin typeface="+mn-lt"/>
              </a:rPr>
              <a:t>it</a:t>
            </a:r>
            <a:r>
              <a:rPr lang="nl-NL" sz="2200" dirty="0">
                <a:latin typeface="+mn-lt"/>
              </a:rPr>
              <a:t> </a:t>
            </a:r>
            <a:r>
              <a:rPr lang="nl-NL" sz="2200" dirty="0" err="1">
                <a:latin typeface="+mn-lt"/>
              </a:rPr>
              <a:t>would</a:t>
            </a:r>
            <a:r>
              <a:rPr lang="nl-NL" sz="2200" dirty="0">
                <a:latin typeface="+mn-lt"/>
              </a:rPr>
              <a:t> </a:t>
            </a:r>
            <a:r>
              <a:rPr lang="nl-NL" sz="2200" dirty="0" err="1">
                <a:latin typeface="+mn-lt"/>
              </a:rPr>
              <a:t>be</a:t>
            </a:r>
            <a:r>
              <a:rPr lang="nl-NL" sz="2200" dirty="0">
                <a:latin typeface="+mn-lt"/>
              </a:rPr>
              <a:t> </a:t>
            </a:r>
            <a:r>
              <a:rPr lang="nl-NL" sz="2200" dirty="0" err="1">
                <a:latin typeface="+mn-lt"/>
              </a:rPr>
              <a:t>impossible</a:t>
            </a:r>
            <a:r>
              <a:rPr lang="nl-NL" sz="2200" dirty="0">
                <a:latin typeface="+mn-lt"/>
              </a:rPr>
              <a:t> </a:t>
            </a:r>
            <a:r>
              <a:rPr lang="nl-NL" sz="2200" dirty="0" err="1">
                <a:latin typeface="+mn-lt"/>
              </a:rPr>
              <a:t>to</a:t>
            </a:r>
            <a:r>
              <a:rPr lang="nl-NL" sz="2200" dirty="0">
                <a:latin typeface="+mn-lt"/>
              </a:rPr>
              <a:t> </a:t>
            </a:r>
            <a:r>
              <a:rPr lang="nl-NL" sz="2200" dirty="0" err="1">
                <a:latin typeface="+mn-lt"/>
              </a:rPr>
              <a:t>read</a:t>
            </a:r>
            <a:r>
              <a:rPr lang="nl-NL" sz="2200" dirty="0">
                <a:latin typeface="+mn-lt"/>
              </a:rPr>
              <a:t> </a:t>
            </a:r>
            <a:r>
              <a:rPr lang="nl-NL" sz="2200" dirty="0" err="1">
                <a:latin typeface="+mn-lt"/>
              </a:rPr>
              <a:t>that</a:t>
            </a:r>
            <a:r>
              <a:rPr lang="nl-NL" sz="2200" dirty="0">
                <a:latin typeface="+mn-lt"/>
              </a:rPr>
              <a:t> </a:t>
            </a:r>
            <a:r>
              <a:rPr lang="nl-NL" sz="2200" dirty="0" err="1">
                <a:latin typeface="+mn-lt"/>
              </a:rPr>
              <a:t>value</a:t>
            </a:r>
            <a:r>
              <a:rPr lang="nl-NL" sz="2200" dirty="0">
                <a:latin typeface="+mn-lt"/>
              </a:rPr>
              <a:t> back </a:t>
            </a:r>
            <a:r>
              <a:rPr lang="nl-NL" sz="2200" dirty="0" err="1">
                <a:latin typeface="+mn-lt"/>
              </a:rPr>
              <a:t>if</a:t>
            </a:r>
            <a:r>
              <a:rPr lang="nl-NL" sz="2200" dirty="0">
                <a:latin typeface="+mn-lt"/>
              </a:rPr>
              <a:t> </a:t>
            </a:r>
            <a:r>
              <a:rPr lang="nl-NL" sz="2200" dirty="0" err="1">
                <a:latin typeface="+mn-lt"/>
              </a:rPr>
              <a:t>it</a:t>
            </a:r>
            <a:r>
              <a:rPr lang="nl-NL" sz="2200" dirty="0">
                <a:latin typeface="+mn-lt"/>
              </a:rPr>
              <a:t> had </a:t>
            </a:r>
            <a:r>
              <a:rPr lang="nl-NL" sz="2200" dirty="0" err="1">
                <a:latin typeface="+mn-lt"/>
              </a:rPr>
              <a:t>precedence</a:t>
            </a:r>
            <a:r>
              <a:rPr lang="nl-NL" sz="2200" dirty="0">
                <a:latin typeface="+mn-lt"/>
              </a:rPr>
              <a:t> over </a:t>
            </a:r>
            <a:r>
              <a:rPr lang="nl-NL" sz="2200" dirty="0" err="1">
                <a:latin typeface="+mn-lt"/>
              </a:rPr>
              <a:t>the</a:t>
            </a:r>
            <a:r>
              <a:rPr lang="nl-NL" sz="2200" dirty="0">
                <a:latin typeface="+mn-lt"/>
              </a:rPr>
              <a:t> </a:t>
            </a:r>
            <a:r>
              <a:rPr lang="nl-NL" sz="2200" dirty="0" err="1">
                <a:latin typeface="+mn-lt"/>
              </a:rPr>
              <a:t>value</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200" b="1" dirty="0">
                <a:latin typeface="Consolas" panose="020B0609020204030204" pitchFamily="49" charset="0"/>
              </a:rPr>
              <a:t>__</a:t>
            </a:r>
            <a:r>
              <a:rPr lang="nl-NL" sz="2200" b="1" dirty="0" err="1">
                <a:latin typeface="Consolas" panose="020B0609020204030204" pitchFamily="49" charset="0"/>
              </a:rPr>
              <a:t>dict</a:t>
            </a:r>
            <a:r>
              <a:rPr lang="nl-NL" sz="2200" b="1" dirty="0">
                <a:latin typeface="Consolas" panose="020B0609020204030204" pitchFamily="49" charset="0"/>
              </a:rPr>
              <a:t>__</a:t>
            </a:r>
            <a:r>
              <a:rPr lang="nl-NL" sz="2200" dirty="0">
                <a:latin typeface="+mn-lt"/>
              </a:rPr>
              <a:t>.</a:t>
            </a:r>
          </a:p>
          <a:p>
            <a:endParaRPr lang="nl-NL" sz="2400" dirty="0"/>
          </a:p>
        </p:txBody>
      </p:sp>
      <p:sp>
        <p:nvSpPr>
          <p:cNvPr id="2" name="Title 1"/>
          <p:cNvSpPr>
            <a:spLocks noGrp="1"/>
          </p:cNvSpPr>
          <p:nvPr>
            <p:ph type="title"/>
          </p:nvPr>
        </p:nvSpPr>
        <p:spPr/>
        <p:txBody>
          <a:bodyPr/>
          <a:lstStyle/>
          <a:p>
            <a:r>
              <a:rPr lang="nl-NL" dirty="0" err="1"/>
              <a:t>Why</a:t>
            </a:r>
            <a:r>
              <a:rPr lang="nl-NL" dirty="0"/>
              <a:t> </a:t>
            </a:r>
            <a:r>
              <a:rPr lang="nl-NL" dirty="0" err="1"/>
              <a:t>the</a:t>
            </a:r>
            <a:r>
              <a:rPr lang="nl-NL" dirty="0"/>
              <a:t> </a:t>
            </a:r>
            <a:r>
              <a:rPr lang="nl-NL" dirty="0" err="1"/>
              <a:t>complexity</a:t>
            </a:r>
            <a:r>
              <a:rPr lang="nl-NL" dirty="0"/>
              <a:t> </a:t>
            </a:r>
            <a:r>
              <a:rPr lang="nl-NL" dirty="0" err="1"/>
              <a:t>with</a:t>
            </a:r>
            <a:r>
              <a:rPr lang="nl-NL" dirty="0"/>
              <a:t> __get__?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35364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Functions and methods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759308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a:latin typeface="Consolas" panose="020B0609020204030204" pitchFamily="49" charset="0"/>
              </a:rPr>
              <a:t>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m(3)</a:t>
            </a:r>
            <a:r>
              <a:rPr lang="en-US" dirty="0">
                <a:latin typeface="+mn-lt"/>
              </a:rPr>
              <a:t>.</a:t>
            </a:r>
          </a:p>
          <a:p>
            <a:pPr>
              <a:lnSpc>
                <a:spcPct val="110000"/>
              </a:lnSpc>
            </a:pPr>
            <a:r>
              <a:rPr lang="en-US" dirty="0">
                <a:latin typeface="+mn-lt"/>
              </a:rPr>
              <a:t>This results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r>
              <a:rPr lang="en-US" dirty="0">
                <a:latin typeface="+mn-lt"/>
              </a:rPr>
              <a:t>.</a:t>
            </a:r>
          </a:p>
          <a:p>
            <a:pPr>
              <a:lnSpc>
                <a:spcPct val="110000"/>
              </a:lnSpc>
            </a:pPr>
            <a:r>
              <a:rPr lang="en-US" b="1" dirty="0">
                <a:latin typeface="+mn-lt"/>
              </a:rPr>
              <a:t>NOTE: </a:t>
            </a:r>
            <a:r>
              <a:rPr lang="en-US" dirty="0">
                <a:latin typeface="+mn-lt"/>
              </a:rPr>
              <a:t>this means that methods are created on-the-fly!</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When you use a </a:t>
            </a:r>
            <a:r>
              <a:rPr lang="en-US" sz="2400" i="1" dirty="0">
                <a:latin typeface="Ubuntu" panose="020B0604020202020204" charset="0"/>
              </a:rPr>
              <a:t>dotted</a:t>
            </a:r>
            <a:r>
              <a:rPr lang="en-US" sz="2400" dirty="0">
                <a:latin typeface="Ubuntu" panose="020B0604020202020204" charset="0"/>
              </a:rPr>
              <a:t> notation to refer to an object, you are referring to an attribute.</a:t>
            </a:r>
          </a:p>
          <a:p>
            <a:pPr marL="342900" indent="-342900">
              <a:buFont typeface="Arial" panose="020B0604020202020204" pitchFamily="34" charset="0"/>
              <a:buChar char="•"/>
            </a:pPr>
            <a:r>
              <a:rPr lang="en-US" sz="2400" dirty="0">
                <a:latin typeface="Ubuntu" panose="020B0604020202020204" charset="0"/>
              </a:rPr>
              <a:t>There are essentially three different types of operations that you can do with an attribute</a:t>
            </a:r>
          </a:p>
          <a:p>
            <a:pPr marL="609600" lvl="1" indent="-342900">
              <a:buFont typeface="Arial" panose="020B0604020202020204" pitchFamily="34" charset="0"/>
              <a:buChar char="•"/>
            </a:pPr>
            <a:r>
              <a:rPr lang="en-US" sz="2200" dirty="0">
                <a:latin typeface="Ubuntu" panose="020B0604020202020204" charset="0"/>
              </a:rPr>
              <a:t>Setting the attribute (</a:t>
            </a:r>
            <a:r>
              <a:rPr lang="en-US" sz="2200" b="1" dirty="0" err="1">
                <a:latin typeface="Consolas" panose="020B0609020204030204" pitchFamily="49" charset="0"/>
              </a:rPr>
              <a:t>obj.x</a:t>
            </a:r>
            <a:r>
              <a:rPr lang="en-US" sz="2200" b="1" dirty="0">
                <a:latin typeface="Consolas" panose="020B0609020204030204" pitchFamily="49" charset="0"/>
              </a:rPr>
              <a:t> = 3</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Deleting the attribute  (</a:t>
            </a:r>
            <a:r>
              <a:rPr lang="en-US" sz="2200" b="1" dirty="0">
                <a:latin typeface="Consolas" panose="020B0609020204030204" pitchFamily="49" charset="0"/>
              </a:rPr>
              <a:t>del </a:t>
            </a:r>
            <a:r>
              <a:rPr lang="en-US" sz="2200" b="1" dirty="0" err="1">
                <a:latin typeface="Consolas" panose="020B0609020204030204" pitchFamily="49" charset="0"/>
              </a:rPr>
              <a:t>obj.x</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Getting the attribute (anything else, e.g. </a:t>
            </a:r>
            <a:r>
              <a:rPr lang="en-US" sz="2200" b="1" dirty="0">
                <a:latin typeface="Consolas" panose="020B0609020204030204" pitchFamily="49" charset="0"/>
              </a:rPr>
              <a:t>print(</a:t>
            </a:r>
            <a:r>
              <a:rPr lang="en-US" sz="2200" b="1" dirty="0" err="1">
                <a:latin typeface="Consolas" panose="020B0609020204030204" pitchFamily="49" charset="0"/>
              </a:rPr>
              <a:t>obj.x</a:t>
            </a:r>
            <a:r>
              <a:rPr lang="en-US" sz="2200" b="1" dirty="0">
                <a:latin typeface="Consolas" panose="020B0609020204030204" pitchFamily="49" charset="0"/>
              </a:rPr>
              <a:t>)</a:t>
            </a:r>
            <a:r>
              <a:rPr lang="en-US" sz="22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We first look into these operations for regular (non-descriptor) attributes.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err="1"/>
              <a:t>STaTICMETHOD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11137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@staticmethod</a:t>
            </a:r>
          </a:p>
          <a:p>
            <a:pPr>
              <a:lnSpc>
                <a:spcPct val="80000"/>
              </a:lnSpc>
            </a:pPr>
            <a:r>
              <a:rPr lang="en-US" b="1" dirty="0">
                <a:latin typeface="Consolas" panose="020B0609020204030204" pitchFamily="49" charset="0"/>
              </a:rPr>
              <a:t>    def f(x, y):</a:t>
            </a:r>
          </a:p>
          <a:p>
            <a:pPr>
              <a:lnSpc>
                <a:spcPct val="80000"/>
              </a:lnSpc>
            </a:pPr>
            <a:r>
              <a:rPr lang="en-US" b="1" dirty="0">
                <a:latin typeface="Consolas" panose="020B0609020204030204" pitchFamily="49" charset="0"/>
              </a:rPr>
              <a:t>        print(f"{x},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@staticmethod</a:t>
            </a:r>
            <a:r>
              <a:rPr lang="en-US" sz="2000" dirty="0">
                <a:latin typeface="+mn-lt"/>
              </a:rPr>
              <a:t> always gives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201127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85733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@classmethod</a:t>
            </a:r>
          </a:p>
          <a:p>
            <a:pPr>
              <a:lnSpc>
                <a:spcPct val="80000"/>
              </a:lnSpc>
            </a:pPr>
            <a:r>
              <a:rPr lang="en-US" b="1" dirty="0">
                <a:latin typeface="Consolas" panose="020B0609020204030204" pitchFamily="49" charset="0"/>
              </a:rPr>
              <a:t>    def f(</a:t>
            </a:r>
            <a:r>
              <a:rPr lang="en-US" b="1" dirty="0" err="1">
                <a:latin typeface="Consolas" panose="020B0609020204030204" pitchFamily="49" charset="0"/>
              </a:rPr>
              <a:t>cls</a:t>
            </a:r>
            <a:r>
              <a:rPr lang="en-US" b="1" dirty="0">
                <a:latin typeface="Consolas" panose="020B0609020204030204" pitchFamily="49" charset="0"/>
              </a:rPr>
              <a:t>, y):</a:t>
            </a:r>
          </a:p>
          <a:p>
            <a:pPr>
              <a:lnSpc>
                <a:spcPct val="80000"/>
              </a:lnSpc>
            </a:pPr>
            <a:r>
              <a:rPr lang="en-US" b="1" dirty="0">
                <a:latin typeface="Consolas" panose="020B0609020204030204" pitchFamily="49" charset="0"/>
              </a:rPr>
              <a:t>        print(f"{</a:t>
            </a:r>
            <a:r>
              <a:rPr lang="en-US" b="1" dirty="0" err="1">
                <a:latin typeface="Consolas" panose="020B0609020204030204" pitchFamily="49" charset="0"/>
              </a:rPr>
              <a:t>cls</a:t>
            </a:r>
            <a:r>
              <a:rPr lang="en-US" b="1" dirty="0">
                <a:latin typeface="Consolas" panose="020B0609020204030204" pitchFamily="49" charset="0"/>
              </a:rPr>
              <a:t>},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@classmethod</a:t>
            </a:r>
            <a:r>
              <a:rPr lang="en-US" sz="2000" dirty="0">
                <a:latin typeface="+mn-lt"/>
              </a:rPr>
              <a:t> fills in the first argument with the class of the object (</a:t>
            </a:r>
            <a:r>
              <a:rPr lang="en-US" dirty="0">
                <a:latin typeface="+mn-lt"/>
              </a:rPr>
              <a:t>when</a:t>
            </a:r>
            <a:r>
              <a:rPr lang="en-US" sz="2000" dirty="0">
                <a:latin typeface="+mn-lt"/>
              </a:rPr>
              <a:t> called via an instance) or the class itself (when called via a class).</a:t>
            </a:r>
          </a:p>
        </p:txBody>
      </p:sp>
      <p:sp>
        <p:nvSpPr>
          <p:cNvPr id="2" name="Title 1"/>
          <p:cNvSpPr>
            <a:spLocks noGrp="1"/>
          </p:cNvSpPr>
          <p:nvPr>
            <p:ph type="title"/>
          </p:nvPr>
        </p:nvSpPr>
        <p:spPr/>
        <p:txBody>
          <a:bodyPr/>
          <a:lstStyle/>
          <a:p>
            <a:r>
              <a:rPr lang="nl-NL" sz="3000" cap="none" dirty="0" err="1">
                <a:solidFill>
                  <a:schemeClr val="accent1"/>
                </a:solidFill>
              </a:rPr>
              <a:t>Classmethod</a:t>
            </a:r>
            <a:endParaRPr lang="en-US" sz="3000" cap="none" dirty="0">
              <a:solidFill>
                <a:schemeClr val="accent1"/>
              </a:solidFill>
            </a:endParaRPr>
          </a:p>
        </p:txBody>
      </p:sp>
    </p:spTree>
    <p:extLst>
      <p:ext uri="{BB962C8B-B14F-4D97-AF65-F5344CB8AC3E}">
        <p14:creationId xmlns:p14="http://schemas.microsoft.com/office/powerpoint/2010/main" val="3842412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Custom 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set_name</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owner</a:t>
            </a:r>
            <a:r>
              <a:rPr lang="nl-NL" b="1" dirty="0">
                <a:latin typeface="Consolas" panose="020B0609020204030204" pitchFamily="49" charset="0"/>
              </a:rPr>
              <a:t>,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a:latin typeface="Consolas" panose="020B0609020204030204" pitchFamily="49" charset="0"/>
              </a:rPr>
              <a:t>owner</a:t>
            </a:r>
            <a:endParaRPr lang="nl-NL" b="1" dirty="0">
              <a:latin typeface="Consolas" panose="020B0609020204030204" pitchFamily="49" charset="0"/>
            </a:endParaRPr>
          </a:p>
          <a:p>
            <a:pPr>
              <a:lnSpc>
                <a:spcPct val="80000"/>
              </a:lnSpc>
            </a:pPr>
            <a:r>
              <a:rPr lang="nl-NL" b="1" dirty="0">
                <a:latin typeface="Consolas" panose="020B0609020204030204" pitchFamily="49" charset="0"/>
              </a:rPr>
              <a:t>        self.name =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getattr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__delete__(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delattr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t>
            </a:r>
            <a:r>
              <a:rPr lang="nl-NL" b="1" dirty="0" err="1">
                <a:latin typeface="Consolas" panose="020B0609020204030204" pitchFamily="49" charset="0"/>
              </a:rPr>
              <a:t>weakref</a:t>
            </a:r>
            <a:r>
              <a:rPr lang="nl-NL" b="1" dirty="0">
                <a:latin typeface="Consolas" panose="020B0609020204030204" pitchFamily="49" charset="0"/>
              </a:rPr>
              <a:t> import </a:t>
            </a:r>
            <a:r>
              <a:rPr lang="nl-NL" b="1" dirty="0" err="1">
                <a:latin typeface="Consolas" panose="020B0609020204030204" pitchFamily="49" charset="0"/>
              </a:rPr>
              <a:t>WeakKeyDictionary</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SetOnce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 = </a:t>
            </a:r>
            <a:r>
              <a:rPr lang="nl-NL" b="1" dirty="0" err="1">
                <a:latin typeface="Consolas" panose="020B0609020204030204" pitchFamily="49" charset="0"/>
              </a:rPr>
              <a:t>WeakKeyDictionary</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if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in </a:t>
            </a:r>
            <a:r>
              <a:rPr lang="nl-NL" b="1" dirty="0" err="1">
                <a:latin typeface="Consolas" panose="020B0609020204030204" pitchFamily="49" charset="0"/>
              </a:rPr>
              <a:t>self.instance_value</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raise</a:t>
            </a:r>
            <a:r>
              <a:rPr lang="nl-NL" b="1" dirty="0">
                <a:latin typeface="Consolas" panose="020B0609020204030204" pitchFamily="49" charset="0"/>
              </a:rPr>
              <a:t> </a:t>
            </a:r>
            <a:r>
              <a:rPr lang="nl-NL" b="1" dirty="0" err="1">
                <a:latin typeface="Consolas" panose="020B0609020204030204" pitchFamily="49" charset="0"/>
              </a:rPr>
              <a:t>AttributeError</a:t>
            </a:r>
            <a:r>
              <a:rPr lang="nl-NL" b="1" dirty="0">
                <a:latin typeface="Consolas" panose="020B0609020204030204" pitchFamily="49" charset="0"/>
              </a:rPr>
              <a:t>(</a:t>
            </a:r>
            <a:r>
              <a:rPr lang="nl-NL" b="1" dirty="0" err="1">
                <a:latin typeface="Consolas" panose="020B0609020204030204" pitchFamily="49" charset="0"/>
              </a:rPr>
              <a:t>f"Attribute</a:t>
            </a:r>
            <a:r>
              <a:rPr lang="nl-NL" b="1" dirty="0">
                <a:latin typeface="Consolas" panose="020B0609020204030204" pitchFamily="49" charset="0"/>
              </a:rPr>
              <a:t> </a:t>
            </a:r>
            <a:r>
              <a:rPr lang="nl-NL" b="1" dirty="0" err="1">
                <a:latin typeface="Consolas" panose="020B0609020204030204" pitchFamily="49" charset="0"/>
              </a:rPr>
              <a:t>cannot</a:t>
            </a:r>
            <a:r>
              <a:rPr lang="nl-NL" b="1" dirty="0">
                <a:latin typeface="Consolas" panose="020B0609020204030204" pitchFamily="49" charset="0"/>
              </a:rPr>
              <a:t> </a:t>
            </a:r>
            <a:r>
              <a:rPr lang="nl-NL" b="1" dirty="0" err="1">
                <a:latin typeface="Consolas" panose="020B0609020204030204" pitchFamily="49" charset="0"/>
              </a:rPr>
              <a:t>be</a:t>
            </a:r>
            <a:r>
              <a:rPr lang="nl-NL" b="1" dirty="0">
                <a:latin typeface="Consolas" panose="020B0609020204030204" pitchFamily="49" charset="0"/>
              </a:rPr>
              <a:t> set </a:t>
            </a:r>
            <a:r>
              <a:rPr lang="nl-NL" b="1" dirty="0" err="1">
                <a:latin typeface="Consolas" panose="020B0609020204030204" pitchFamily="49" charset="0"/>
              </a:rPr>
              <a:t>only</a:t>
            </a:r>
            <a:r>
              <a:rPr lang="nl-NL" b="1" dirty="0">
                <a:latin typeface="Consolas" panose="020B0609020204030204" pitchFamily="49" charset="0"/>
              </a:rPr>
              <a:t> </a:t>
            </a:r>
            <a:r>
              <a:rPr lang="nl-NL" b="1" dirty="0" err="1">
                <a:latin typeface="Consolas" panose="020B0609020204030204" pitchFamily="49" charset="0"/>
              </a:rPr>
              <a:t>once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 </a:t>
            </a:r>
            <a:r>
              <a:rPr lang="nl-NL" b="1" dirty="0" err="1">
                <a:latin typeface="Consolas" panose="020B0609020204030204" pitchFamily="49" charset="0"/>
              </a:rPr>
              <a:t>value</a:t>
            </a:r>
            <a:endParaRPr lang="nl-NL" b="1" dirty="0">
              <a:latin typeface="Consolas" panose="020B0609020204030204" pitchFamily="49" charset="0"/>
            </a:endParaRPr>
          </a:p>
          <a:p>
            <a:endParaRPr lang="nl-NL" dirty="0">
              <a:latin typeface="Ubuntu Medium" panose="020B0604020202020204" charset="0"/>
            </a:endParaRPr>
          </a:p>
          <a:p>
            <a:r>
              <a:rPr lang="nl-NL" b="1" dirty="0" err="1">
                <a:latin typeface="Consolas" panose="020B0609020204030204" pitchFamily="49" charset="0"/>
              </a:rPr>
              <a:t>WeakKeyDictionary</a:t>
            </a:r>
            <a:r>
              <a:rPr lang="nl-NL" dirty="0">
                <a:latin typeface="+mn-lt"/>
              </a:rPr>
              <a:t> is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keeping</a:t>
            </a:r>
            <a:r>
              <a:rPr lang="nl-NL" dirty="0">
                <a:latin typeface="+mn-lt"/>
              </a:rPr>
              <a:t> </a:t>
            </a:r>
            <a:r>
              <a:rPr lang="nl-NL" dirty="0" err="1">
                <a:latin typeface="+mn-lt"/>
              </a:rPr>
              <a:t>instances</a:t>
            </a:r>
            <a:r>
              <a:rPr lang="nl-NL" dirty="0">
                <a:latin typeface="+mn-lt"/>
              </a:rPr>
              <a:t> </a:t>
            </a:r>
            <a:r>
              <a:rPr lang="nl-NL" dirty="0" err="1">
                <a:latin typeface="+mn-lt"/>
              </a:rPr>
              <a:t>alive</a:t>
            </a:r>
            <a:r>
              <a:rPr lang="nl-NL" dirty="0">
                <a:latin typeface="+mn-lt"/>
              </a:rPr>
              <a:t> </a:t>
            </a:r>
            <a:r>
              <a:rPr lang="nl-NL" dirty="0" err="1">
                <a:latin typeface="+mn-lt"/>
              </a:rPr>
              <a:t>when</a:t>
            </a:r>
            <a:r>
              <a:rPr lang="nl-NL" dirty="0">
                <a:latin typeface="+mn-lt"/>
              </a:rPr>
              <a:t> </a:t>
            </a:r>
            <a:r>
              <a:rPr lang="nl-NL" dirty="0" err="1">
                <a:latin typeface="+mn-lt"/>
              </a:rPr>
              <a:t>there</a:t>
            </a:r>
            <a:r>
              <a:rPr lang="nl-NL" dirty="0">
                <a:latin typeface="+mn-lt"/>
              </a:rPr>
              <a:t> are no </a:t>
            </a:r>
            <a:r>
              <a:rPr lang="nl-NL" dirty="0" err="1">
                <a:latin typeface="+mn-lt"/>
              </a:rPr>
              <a:t>other</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them</a:t>
            </a:r>
            <a:r>
              <a:rPr lang="nl-NL" dirty="0">
                <a:latin typeface="+mn-lt"/>
              </a:rPr>
              <a:t>.</a:t>
            </a:r>
          </a:p>
          <a:p>
            <a:endParaRPr lang="en-US"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Set-</a:t>
            </a:r>
            <a:r>
              <a:rPr lang="nl-NL" sz="3000" cap="none" dirty="0" err="1">
                <a:solidFill>
                  <a:schemeClr val="accent1"/>
                </a:solidFill>
              </a:rPr>
              <a:t>once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a:solidFill>
                  <a:schemeClr val="accent1"/>
                </a:solidFill>
              </a:rPr>
              <a:t>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a:latin typeface="Consolas" panose="020B0609020204030204" pitchFamily="49" charset="0"/>
              </a:rPr>
              <a:t>import sqlite3</a:t>
            </a:r>
          </a:p>
          <a:p>
            <a:pPr>
              <a:lnSpc>
                <a:spcPct val="80000"/>
              </a:lnSpc>
            </a:pPr>
            <a:r>
              <a:rPr lang="nl-NL" b="1" dirty="0" err="1">
                <a:latin typeface="Consolas" panose="020B0609020204030204" pitchFamily="49" charset="0"/>
              </a:rPr>
              <a:t>connection</a:t>
            </a:r>
            <a:r>
              <a:rPr lang="nl-NL" b="1" dirty="0">
                <a:latin typeface="Consolas" panose="020B0609020204030204" pitchFamily="49" charset="0"/>
              </a:rPr>
              <a:t> = sqlite3.connect("</a:t>
            </a:r>
            <a:r>
              <a:rPr lang="nl-NL" b="1" dirty="0" err="1">
                <a:latin typeface="Consolas" panose="020B0609020204030204" pitchFamily="49" charset="0"/>
              </a:rPr>
              <a:t>my_database.db</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 = "</a:t>
            </a:r>
            <a:r>
              <a:rPr lang="nl-NL" b="1" dirty="0" err="1">
                <a:latin typeface="Consolas" panose="020B0609020204030204" pitchFamily="49" charset="0"/>
              </a:rPr>
              <a:t>id</a:t>
            </a:r>
            <a:r>
              <a:rPr lang="nl-NL" b="1" dirty="0">
                <a:latin typeface="Consolas" panose="020B0609020204030204" pitchFamily="49" charset="0"/>
              </a:rPr>
              <a:t>"</a:t>
            </a:r>
          </a:p>
          <a:p>
            <a:pPr>
              <a:lnSpc>
                <a:spcPct val="80000"/>
              </a:lnSpc>
            </a:pPr>
            <a:r>
              <a:rPr lang="nl-NL" b="1" dirty="0">
                <a:latin typeface="Consolas" panose="020B0609020204030204" pitchFamily="49" charset="0"/>
              </a:rPr>
              <a:t>    name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price</a:t>
            </a:r>
            <a:r>
              <a:rPr lang="nl-NL" b="1" dirty="0">
                <a:latin typeface="Consolas" panose="020B0609020204030204" pitchFamily="49" charset="0"/>
              </a:rPr>
              <a:t>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self.key</a:t>
            </a:r>
            <a:r>
              <a:rPr lang="nl-NL" b="1" dirty="0">
                <a:latin typeface="Consolas" panose="020B0609020204030204" pitchFamily="49" charset="0"/>
              </a:rPr>
              <a:t> = </a:t>
            </a:r>
            <a:r>
              <a:rPr lang="nl-NL" b="1" dirty="0" err="1">
                <a:latin typeface="Consolas" panose="020B0609020204030204" pitchFamily="49" charset="0"/>
              </a:rPr>
              <a:t>key</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a:t>
            </a:r>
            <a:r>
              <a:rPr lang="nl-NL" b="1" dirty="0">
                <a:latin typeface="Consolas" panose="020B0609020204030204" pitchFamily="49" charset="0"/>
              </a:rPr>
              <a:t> = </a:t>
            </a:r>
            <a:r>
              <a:rPr lang="nl-NL" b="1" dirty="0" err="1">
                <a:latin typeface="Consolas" panose="020B0609020204030204" pitchFamily="49" charset="0"/>
              </a:rPr>
              <a:t>connection</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table</a:t>
            </a:r>
            <a:r>
              <a:rPr lang="nl-NL" b="1" dirty="0">
                <a:latin typeface="Consolas" panose="020B0609020204030204" pitchFamily="49" charset="0"/>
              </a:rPr>
              <a:t> = </a:t>
            </a:r>
            <a:r>
              <a:rPr lang="nl-NL" b="1" dirty="0" err="1">
                <a:latin typeface="Consolas" panose="020B0609020204030204" pitchFamily="49" charset="0"/>
              </a:rPr>
              <a:t>self</a:t>
            </a:r>
            <a:r>
              <a:rPr lang="nl-NL" b="1" dirty="0">
                <a:latin typeface="Consolas" panose="020B0609020204030204" pitchFamily="49" charset="0"/>
              </a:rPr>
              <a:t>.__class__.__name__.</a:t>
            </a:r>
            <a:r>
              <a:rPr lang="nl-NL" b="1" dirty="0" err="1">
                <a:latin typeface="Consolas" panose="020B0609020204030204" pitchFamily="49" charset="0"/>
              </a:rPr>
              <a:t>lower</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self.connection.execute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f"INSERT</a:t>
            </a:r>
            <a:r>
              <a:rPr lang="nl-NL" b="1" dirty="0">
                <a:latin typeface="Consolas" panose="020B0609020204030204" pitchFamily="49" charset="0"/>
              </a:rPr>
              <a:t> INTO {</a:t>
            </a:r>
            <a:r>
              <a:rPr lang="nl-NL" b="1" dirty="0" err="1">
                <a:latin typeface="Consolas" panose="020B0609020204030204" pitchFamily="49" charset="0"/>
              </a:rPr>
              <a:t>table</a:t>
            </a:r>
            <a:r>
              <a:rPr lang="nl-NL" b="1" dirty="0">
                <a:latin typeface="Consolas" panose="020B0609020204030204" pitchFamily="49" charset="0"/>
              </a:rPr>
              <a:t>} ({</a:t>
            </a:r>
            <a:r>
              <a:rPr lang="nl-NL" b="1" dirty="0" err="1">
                <a:latin typeface="Consolas" panose="020B0609020204030204" pitchFamily="49" charset="0"/>
              </a:rPr>
              <a:t>self</a:t>
            </a:r>
            <a:r>
              <a:rPr lang="nl-NL" b="1" dirty="0">
                <a:latin typeface="Consolas" panose="020B0609020204030204" pitchFamily="49" charset="0"/>
              </a:rPr>
              <a:t>.__class__.</a:t>
            </a:r>
            <a:r>
              <a:rPr lang="nl-NL" b="1" dirty="0" err="1">
                <a:latin typeface="Consolas" panose="020B0609020204030204" pitchFamily="49" charset="0"/>
              </a:rPr>
              <a:t>key</a:t>
            </a:r>
            <a:r>
              <a:rPr lang="nl-NL" b="1" dirty="0">
                <a:latin typeface="Consolas" panose="020B0609020204030204" pitchFamily="49" charset="0"/>
              </a:rPr>
              <a:t>}) VALUES ({</a:t>
            </a:r>
            <a:r>
              <a:rPr lang="nl-NL" b="1" dirty="0" err="1">
                <a:latin typeface="Consolas" panose="020B0609020204030204" pitchFamily="49" charset="0"/>
              </a:rPr>
              <a:t>self.key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Use</a:t>
            </a:r>
            <a:r>
              <a:rPr lang="nl-NL" sz="3000" cap="none" dirty="0">
                <a:solidFill>
                  <a:schemeClr val="accent1"/>
                </a:solidFill>
              </a:rPr>
              <a:t> of </a:t>
            </a:r>
            <a:r>
              <a:rPr lang="nl-NL" sz="3000" cap="none" dirty="0" err="1">
                <a:solidFill>
                  <a:schemeClr val="accent1"/>
                </a:solidFill>
              </a:rPr>
              <a:t>the</a:t>
            </a:r>
            <a:r>
              <a:rPr lang="nl-NL" sz="3000" cap="none" dirty="0">
                <a:solidFill>
                  <a:schemeClr val="accent1"/>
                </a:solidFill>
              </a:rPr>
              <a:t> 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abc import ABC,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Validator(ABC):</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self.validate</a:t>
            </a:r>
            <a:r>
              <a:rPr lang="nl-NL" b="1" dirty="0">
                <a:latin typeface="Consolas" panose="020B0609020204030204" pitchFamily="49" charset="0"/>
              </a:rPr>
              <a:t>(</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super().__set__(</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validate</a:t>
            </a:r>
            <a:r>
              <a:rPr lang="nl-NL" b="1" dirty="0">
                <a:latin typeface="Consolas" panose="020B0609020204030204" pitchFamily="49" charset="0"/>
              </a:rPr>
              <a:t>(</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To use this a derived class must be defined that defines validate (and does not define __set__).</a:t>
            </a:r>
          </a:p>
          <a:p>
            <a:pPr>
              <a:lnSpc>
                <a:spcPct val="110000"/>
              </a:lnSpc>
            </a:pPr>
            <a:r>
              <a:rPr lang="nl-NL" dirty="0">
                <a:latin typeface="+mn-lt"/>
              </a:rPr>
              <a:t>A </a:t>
            </a:r>
            <a:r>
              <a:rPr lang="nl-NL" dirty="0" err="1">
                <a:latin typeface="+mn-lt"/>
              </a:rPr>
              <a:t>typical</a:t>
            </a:r>
            <a:r>
              <a:rPr lang="nl-NL" dirty="0">
                <a:latin typeface="+mn-lt"/>
              </a:rPr>
              <a:t> </a:t>
            </a:r>
            <a:r>
              <a:rPr lang="nl-NL" dirty="0" err="1">
                <a:latin typeface="+mn-lt"/>
              </a:rPr>
              <a:t>use</a:t>
            </a:r>
            <a:r>
              <a:rPr lang="nl-NL" dirty="0">
                <a:latin typeface="+mn-lt"/>
              </a:rPr>
              <a:t> </a:t>
            </a:r>
            <a:r>
              <a:rPr lang="nl-NL" dirty="0" err="1">
                <a:latin typeface="+mn-lt"/>
              </a:rPr>
              <a:t>for</a:t>
            </a:r>
            <a:r>
              <a:rPr lang="nl-NL" dirty="0">
                <a:latin typeface="+mn-lt"/>
              </a:rPr>
              <a:t> </a:t>
            </a:r>
            <a:r>
              <a:rPr lang="nl-NL" dirty="0" err="1">
                <a:latin typeface="+mn-lt"/>
              </a:rPr>
              <a:t>this</a:t>
            </a:r>
            <a:r>
              <a:rPr lang="nl-NL" dirty="0">
                <a:latin typeface="+mn-lt"/>
              </a:rPr>
              <a:t> is </a:t>
            </a:r>
            <a:r>
              <a:rPr lang="nl-NL" dirty="0" err="1">
                <a:latin typeface="+mn-lt"/>
              </a:rPr>
              <a:t>to</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Validator</a:t>
            </a:r>
            <a:r>
              <a:rPr lang="nl-NL" dirty="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Validator</a:t>
            </a:r>
            <a:r>
              <a:rPr lang="nl-NL" sz="3000" cap="none" dirty="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Choice(Validator,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f"Invalid</a:t>
            </a:r>
            <a:r>
              <a:rPr lang="en-US" b="1" dirty="0">
                <a:latin typeface="Consolas" panose="020B0609020204030204" pitchFamily="49" charset="0"/>
              </a:rPr>
              <a:t> value '{value}'. Expected one of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endParaRPr lang="en-US" sz="2000" dirty="0">
              <a:latin typeface="+mn-lt"/>
            </a:endParaRPr>
          </a:p>
          <a:p>
            <a:pPr>
              <a:lnSpc>
                <a:spcPct val="110000"/>
              </a:lnSpc>
            </a:pPr>
            <a:endParaRPr lang="nl-NL" sz="2000" b="1" dirty="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Final remarks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https://github.com/Python-Masterclass/descriptors</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r>
              <a:rPr lang="en-US" sz="2100" dirty="0">
                <a:latin typeface="+mn-lt"/>
                <a:hlinkClick r:id="rId2"/>
              </a:rPr>
              <a:t>https://docs.python.org/3/howto/descriptor.html</a:t>
            </a:r>
            <a:endParaRPr lang="en-US" sz="2100" dirty="0">
              <a:latin typeface="+mn-lt"/>
            </a:endParaRPr>
          </a:p>
          <a:p>
            <a:r>
              <a:rPr lang="en-US" sz="2100" dirty="0">
                <a:latin typeface="+mn-lt"/>
                <a:hlinkClick r:id="rId3"/>
              </a:rPr>
              <a:t>https://peps.python.org/pep-0252/</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9648</TotalTime>
  <Words>4667</Words>
  <Application>Microsoft Office PowerPoint</Application>
  <PresentationFormat>Widescreen</PresentationFormat>
  <Paragraphs>832</Paragraphs>
  <Slides>80</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80</vt:i4>
      </vt:variant>
    </vt:vector>
  </HeadingPairs>
  <TitlesOfParts>
    <vt:vector size="93" baseType="lpstr">
      <vt:lpstr>Verdana</vt:lpstr>
      <vt:lpstr>Ubuntu Medium</vt:lpstr>
      <vt:lpstr>Wingdings</vt:lpstr>
      <vt:lpstr>Arial</vt:lpstr>
      <vt:lpstr>Ubuntu Light</vt:lpstr>
      <vt:lpstr>Ubuntu</vt:lpstr>
      <vt:lpstr>Consolas</vt:lpstr>
      <vt:lpstr>Capgemini Master 2021</vt:lpstr>
      <vt:lpstr>Cover options_Section</vt:lpstr>
      <vt:lpstr>Capgemini Master</vt:lpstr>
      <vt:lpstr>1_Capgemini Master 2021</vt:lpstr>
      <vt:lpstr>2_Capgemini Master 2021</vt:lpstr>
      <vt:lpstr>think-cell Slide</vt:lpstr>
      <vt:lpstr>The Magic of descriptors</vt:lpstr>
      <vt:lpstr>Python masterclasses</vt:lpstr>
      <vt:lpstr>Agenda</vt:lpstr>
      <vt:lpstr>Recap Object hierarchy and attribute lookup</vt:lpstr>
      <vt:lpstr>Object hierarchy</vt:lpstr>
      <vt:lpstr>Attributes</vt:lpstr>
      <vt:lpstr>Instance Attributes</vt:lpstr>
      <vt:lpstr>1. Instance attribute lookup</vt:lpstr>
      <vt:lpstr>1. Instance attribute lookup</vt:lpstr>
      <vt:lpstr>2. Instance attribute lookup</vt:lpstr>
      <vt:lpstr>2. Instance attribute lookup</vt:lpstr>
      <vt:lpstr>3. Instance attribute setting</vt:lpstr>
      <vt:lpstr>3. Instance attribute setting</vt:lpstr>
      <vt:lpstr>4. Instance attribute deletion</vt:lpstr>
      <vt:lpstr>4. Instance attribute deletion</vt:lpstr>
      <vt:lpstr>5. Instance attribute deletion</vt:lpstr>
      <vt:lpstr>5. Instance attribute deletion</vt:lpstr>
      <vt:lpstr>Class Attributes</vt:lpstr>
      <vt:lpstr>1. Class attribute lookup</vt:lpstr>
      <vt:lpstr>1. Class attribute lookup</vt:lpstr>
      <vt:lpstr>2. Class attribute lookup</vt:lpstr>
      <vt:lpstr>2. Class attribute lookup</vt:lpstr>
      <vt:lpstr>3. Class attribute setting</vt:lpstr>
      <vt:lpstr>3. Class attribute setting</vt:lpstr>
      <vt:lpstr>4. Class attribute deletion</vt:lpstr>
      <vt:lpstr>4. Class attribute deletion</vt:lpstr>
      <vt:lpstr>5. Class attribute deletion</vt:lpstr>
      <vt:lpstr>5. Class attribute deletion</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Demo descriptor __get__</vt:lpstr>
      <vt:lpstr>Bonus: __set_name__</vt:lpstr>
      <vt:lpstr>Special method __set_name__()</vt:lpstr>
      <vt:lpstr>Demo __set_name__()</vt:lpstr>
      <vt:lpstr>Some historic notes</vt:lpstr>
      <vt:lpstr>Why the complexity with __get__?</vt:lpstr>
      <vt:lpstr>Properties</vt:lpstr>
      <vt:lpstr>Properties</vt:lpstr>
      <vt:lpstr>The property function</vt:lpstr>
      <vt:lpstr>Property decorators</vt:lpstr>
      <vt:lpstr>Barebones property emulation</vt:lpstr>
      <vt:lpstr>Functions, methods, classmethods, staticmethods</vt:lpstr>
      <vt:lpstr>Functions and methods</vt:lpstr>
      <vt:lpstr>Functions are descriptors</vt:lpstr>
      <vt:lpstr>Methods</vt:lpstr>
      <vt:lpstr>Function / method emulation</vt:lpstr>
      <vt:lpstr>STaTICMETHOD</vt:lpstr>
      <vt:lpstr>Staticmethod</vt:lpstr>
      <vt:lpstr>Staticmethod emulation</vt:lpstr>
      <vt:lpstr>CLASSMETHOD</vt:lpstr>
      <vt:lpstr>Classmethod</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Final remarks</vt:lpstr>
      <vt:lpstr>Configuring descriptor instances</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147</cp:revision>
  <dcterms:created xsi:type="dcterms:W3CDTF">2021-07-21T09:49:07Z</dcterms:created>
  <dcterms:modified xsi:type="dcterms:W3CDTF">2023-03-08T20:29:05Z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