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 id="2147483965" r:id="rId6"/>
    <p:sldMasterId id="2147483977" r:id="rId7"/>
    <p:sldMasterId id="2147484008" r:id="rId8"/>
  </p:sldMasterIdLst>
  <p:notesMasterIdLst>
    <p:notesMasterId r:id="rId105"/>
  </p:notesMasterIdLst>
  <p:handoutMasterIdLst>
    <p:handoutMasterId r:id="rId106"/>
  </p:handoutMasterIdLst>
  <p:sldIdLst>
    <p:sldId id="1043" r:id="rId9"/>
    <p:sldId id="1081" r:id="rId10"/>
    <p:sldId id="1082" r:id="rId11"/>
    <p:sldId id="1249" r:id="rId12"/>
    <p:sldId id="1295" r:id="rId13"/>
    <p:sldId id="1341" r:id="rId14"/>
    <p:sldId id="1342" r:id="rId15"/>
    <p:sldId id="1345" r:id="rId16"/>
    <p:sldId id="1343" r:id="rId17"/>
    <p:sldId id="1344" r:id="rId18"/>
    <p:sldId id="1346" r:id="rId19"/>
    <p:sldId id="1347" r:id="rId20"/>
    <p:sldId id="1348" r:id="rId21"/>
    <p:sldId id="1351" r:id="rId22"/>
    <p:sldId id="1352" r:id="rId23"/>
    <p:sldId id="1350" r:id="rId24"/>
    <p:sldId id="1354" r:id="rId25"/>
    <p:sldId id="1355" r:id="rId26"/>
    <p:sldId id="1353" r:id="rId27"/>
    <p:sldId id="1349" r:id="rId28"/>
    <p:sldId id="1284" r:id="rId29"/>
    <p:sldId id="1255" r:id="rId30"/>
    <p:sldId id="1275" r:id="rId31"/>
    <p:sldId id="1276" r:id="rId32"/>
    <p:sldId id="1277" r:id="rId33"/>
    <p:sldId id="1278" r:id="rId34"/>
    <p:sldId id="1279" r:id="rId35"/>
    <p:sldId id="1280" r:id="rId36"/>
    <p:sldId id="1282" r:id="rId37"/>
    <p:sldId id="1281" r:id="rId38"/>
    <p:sldId id="1283" r:id="rId39"/>
    <p:sldId id="1285" r:id="rId40"/>
    <p:sldId id="1286" r:id="rId41"/>
    <p:sldId id="1287" r:id="rId42"/>
    <p:sldId id="1288" r:id="rId43"/>
    <p:sldId id="1289" r:id="rId44"/>
    <p:sldId id="1290" r:id="rId45"/>
    <p:sldId id="1291" r:id="rId46"/>
    <p:sldId id="1292" r:id="rId47"/>
    <p:sldId id="1327" r:id="rId48"/>
    <p:sldId id="1293" r:id="rId49"/>
    <p:sldId id="1294" r:id="rId50"/>
    <p:sldId id="1296" r:id="rId51"/>
    <p:sldId id="1274" r:id="rId52"/>
    <p:sldId id="1001" r:id="rId53"/>
    <p:sldId id="1302" r:id="rId54"/>
    <p:sldId id="1248" r:id="rId55"/>
    <p:sldId id="1303" r:id="rId56"/>
    <p:sldId id="1305" r:id="rId57"/>
    <p:sldId id="1247" r:id="rId58"/>
    <p:sldId id="1299" r:id="rId59"/>
    <p:sldId id="1300" r:id="rId60"/>
    <p:sldId id="1306" r:id="rId61"/>
    <p:sldId id="1268" r:id="rId62"/>
    <p:sldId id="1301" r:id="rId63"/>
    <p:sldId id="1307" r:id="rId64"/>
    <p:sldId id="1308" r:id="rId65"/>
    <p:sldId id="1254" r:id="rId66"/>
    <p:sldId id="1330" r:id="rId67"/>
    <p:sldId id="1309" r:id="rId68"/>
    <p:sldId id="1310" r:id="rId69"/>
    <p:sldId id="1331" r:id="rId70"/>
    <p:sldId id="1328" r:id="rId71"/>
    <p:sldId id="1329" r:id="rId72"/>
    <p:sldId id="1175" r:id="rId73"/>
    <p:sldId id="1178" r:id="rId74"/>
    <p:sldId id="1179" r:id="rId75"/>
    <p:sldId id="1180" r:id="rId76"/>
    <p:sldId id="1311" r:id="rId77"/>
    <p:sldId id="1272" r:id="rId78"/>
    <p:sldId id="1333" r:id="rId79"/>
    <p:sldId id="1181" r:id="rId80"/>
    <p:sldId id="1273" r:id="rId81"/>
    <p:sldId id="1313" r:id="rId82"/>
    <p:sldId id="1334" r:id="rId83"/>
    <p:sldId id="1315" r:id="rId84"/>
    <p:sldId id="1332" r:id="rId85"/>
    <p:sldId id="1335" r:id="rId86"/>
    <p:sldId id="1336" r:id="rId87"/>
    <p:sldId id="1314" r:id="rId88"/>
    <p:sldId id="1316" r:id="rId89"/>
    <p:sldId id="1318" r:id="rId90"/>
    <p:sldId id="1320" r:id="rId91"/>
    <p:sldId id="1323" r:id="rId92"/>
    <p:sldId id="1324" r:id="rId93"/>
    <p:sldId id="1325" r:id="rId94"/>
    <p:sldId id="1321" r:id="rId95"/>
    <p:sldId id="1322" r:id="rId96"/>
    <p:sldId id="1326" r:id="rId97"/>
    <p:sldId id="1340" r:id="rId98"/>
    <p:sldId id="1337" r:id="rId99"/>
    <p:sldId id="1338" r:id="rId100"/>
    <p:sldId id="1339" r:id="rId101"/>
    <p:sldId id="1317" r:id="rId102"/>
    <p:sldId id="1154" r:id="rId103"/>
    <p:sldId id="1091" r:id="rId104"/>
  </p:sldIdLst>
  <p:sldSz cx="12192000" cy="6858000"/>
  <p:notesSz cx="6858000" cy="9144000"/>
  <p:embeddedFontLst>
    <p:embeddedFont>
      <p:font typeface="Ubuntu Medium" panose="020B0604020202020204" charset="0"/>
      <p:regular r:id="rId107"/>
      <p:italic r:id="rId108"/>
    </p:embeddedFont>
    <p:embeddedFont>
      <p:font typeface="Consolas" panose="020B0609020204030204" pitchFamily="49" charset="0"/>
      <p:regular r:id="rId109"/>
      <p:bold r:id="rId110"/>
      <p:italic r:id="rId111"/>
      <p:boldItalic r:id="rId112"/>
    </p:embeddedFont>
    <p:embeddedFont>
      <p:font typeface="Ubuntu Light" panose="020B0604020202020204" charset="0"/>
      <p:regular r:id="rId113"/>
      <p:italic r:id="rId114"/>
    </p:embeddedFont>
    <p:embeddedFont>
      <p:font typeface="Ubuntu" panose="020B0604020202020204" charset="0"/>
      <p:regular r:id="rId115"/>
      <p:bold r:id="rId116"/>
      <p:italic r:id="rId117"/>
      <p:boldItalic r:id="rId118"/>
    </p:embeddedFont>
    <p:embeddedFont>
      <p:font typeface="Verdana" panose="020B0604030504040204" pitchFamily="34" charset="0"/>
      <p:regular r:id="rId119"/>
      <p:bold r:id="rId120"/>
      <p:italic r:id="rId121"/>
      <p:boldItalic r:id="rId122"/>
    </p:embeddedFont>
  </p:embeddedFontLst>
  <p:custDataLst>
    <p:tags r:id="rId123"/>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JONG Ruud" initials="DJR" lastIdx="1" clrIdx="0">
    <p:extLst>
      <p:ext uri="{19B8F6BF-5375-455C-9EA6-DF929625EA0E}">
        <p15:presenceInfo xmlns:p15="http://schemas.microsoft.com/office/powerpoint/2012/main" userId="DE JONG Ruud" providerId="None"/>
      </p:ext>
    </p:extLst>
  </p:cmAuthor>
  <p:cmAuthor id="2" name="Ruud de Jong" initials="RdJ" lastIdx="2" clrIdx="1">
    <p:extLst>
      <p:ext uri="{19B8F6BF-5375-455C-9EA6-DF929625EA0E}">
        <p15:presenceInfo xmlns:p15="http://schemas.microsoft.com/office/powerpoint/2012/main" userId="7dad54ca09ff46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A80"/>
    <a:srgbClr val="A6A6A6"/>
    <a:srgbClr val="2B0A3D"/>
    <a:srgbClr val="57CF80"/>
    <a:srgbClr val="12ABDB"/>
    <a:srgbClr val="E30021"/>
    <a:srgbClr val="007D74"/>
    <a:srgbClr val="590A42"/>
    <a:srgbClr val="BA2980"/>
    <a:srgbClr val="2EA6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F285A-C8BC-4B0D-A66D-1830FE0E492E}" v="326" dt="2022-12-14T17:10:25.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6" autoAdjust="0"/>
    <p:restoredTop sz="95838" autoAdjust="0"/>
  </p:normalViewPr>
  <p:slideViewPr>
    <p:cSldViewPr>
      <p:cViewPr varScale="1">
        <p:scale>
          <a:sx n="100" d="100"/>
          <a:sy n="100" d="100"/>
        </p:scale>
        <p:origin x="156" y="78"/>
      </p:cViewPr>
      <p:guideLst>
        <p:guide orient="horz" pos="2341"/>
        <p:guide pos="3840"/>
      </p:guideLst>
    </p:cSldViewPr>
  </p:slideViewPr>
  <p:outlineViewPr>
    <p:cViewPr>
      <p:scale>
        <a:sx n="33" d="100"/>
        <a:sy n="33" d="100"/>
      </p:scale>
      <p:origin x="0" y="-1110"/>
    </p:cViewPr>
  </p:outlineViewPr>
  <p:notesTextViewPr>
    <p:cViewPr>
      <p:scale>
        <a:sx n="3" d="2"/>
        <a:sy n="3" d="2"/>
      </p:scale>
      <p:origin x="0" y="0"/>
    </p:cViewPr>
  </p:notesTextViewPr>
  <p:sorterViewPr>
    <p:cViewPr>
      <p:scale>
        <a:sx n="1" d="2"/>
        <a:sy n="1" d="2"/>
      </p:scale>
      <p:origin x="0" y="0"/>
    </p:cViewPr>
  </p:sorterViewPr>
  <p:notesViewPr>
    <p:cSldViewPr>
      <p:cViewPr varScale="1">
        <p:scale>
          <a:sx n="112" d="100"/>
          <a:sy n="112" d="100"/>
        </p:scale>
        <p:origin x="295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117" Type="http://schemas.openxmlformats.org/officeDocument/2006/relationships/font" Target="fonts/font11.fntdata"/><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slide" Target="slides/slide81.xml"/><Relationship Id="rId112" Type="http://schemas.openxmlformats.org/officeDocument/2006/relationships/font" Target="fonts/font6.fntdata"/><Relationship Id="rId16" Type="http://schemas.openxmlformats.org/officeDocument/2006/relationships/slide" Target="slides/slide8.xml"/><Relationship Id="rId107" Type="http://schemas.openxmlformats.org/officeDocument/2006/relationships/font" Target="fonts/font1.fntdata"/><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102" Type="http://schemas.openxmlformats.org/officeDocument/2006/relationships/slide" Target="slides/slide94.xml"/><Relationship Id="rId123" Type="http://schemas.openxmlformats.org/officeDocument/2006/relationships/tags" Target="tags/tag1.xml"/><Relationship Id="rId128" Type="http://schemas.openxmlformats.org/officeDocument/2006/relationships/tableStyles" Target="tableStyles.xml"/><Relationship Id="rId5" Type="http://schemas.openxmlformats.org/officeDocument/2006/relationships/slideMaster" Target="slideMasters/slideMaster2.xml"/><Relationship Id="rId90" Type="http://schemas.openxmlformats.org/officeDocument/2006/relationships/slide" Target="slides/slide82.xml"/><Relationship Id="rId95" Type="http://schemas.openxmlformats.org/officeDocument/2006/relationships/slide" Target="slides/slide87.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100" Type="http://schemas.openxmlformats.org/officeDocument/2006/relationships/slide" Target="slides/slide92.xml"/><Relationship Id="rId105" Type="http://schemas.openxmlformats.org/officeDocument/2006/relationships/notesMaster" Target="notesMasters/notesMaster1.xml"/><Relationship Id="rId113" Type="http://schemas.openxmlformats.org/officeDocument/2006/relationships/font" Target="fonts/font7.fntdata"/><Relationship Id="rId118" Type="http://schemas.openxmlformats.org/officeDocument/2006/relationships/font" Target="fonts/font12.fntdata"/><Relationship Id="rId126"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slide" Target="slides/slide77.xml"/><Relationship Id="rId93" Type="http://schemas.openxmlformats.org/officeDocument/2006/relationships/slide" Target="slides/slide85.xml"/><Relationship Id="rId98" Type="http://schemas.openxmlformats.org/officeDocument/2006/relationships/slide" Target="slides/slide90.xml"/><Relationship Id="rId121" Type="http://schemas.openxmlformats.org/officeDocument/2006/relationships/font" Target="fonts/font15.fntdata"/><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103" Type="http://schemas.openxmlformats.org/officeDocument/2006/relationships/slide" Target="slides/slide95.xml"/><Relationship Id="rId108" Type="http://schemas.openxmlformats.org/officeDocument/2006/relationships/font" Target="fonts/font2.fntdata"/><Relationship Id="rId116" Type="http://schemas.openxmlformats.org/officeDocument/2006/relationships/font" Target="fonts/font10.fntdata"/><Relationship Id="rId124" Type="http://schemas.openxmlformats.org/officeDocument/2006/relationships/commentAuthors" Target="commentAuthors.xml"/><Relationship Id="rId129" Type="http://schemas.microsoft.com/office/2015/10/relationships/revisionInfo" Target="revisionInfo.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slide" Target="slides/slide80.xml"/><Relationship Id="rId91" Type="http://schemas.openxmlformats.org/officeDocument/2006/relationships/slide" Target="slides/slide83.xml"/><Relationship Id="rId96" Type="http://schemas.openxmlformats.org/officeDocument/2006/relationships/slide" Target="slides/slide88.xml"/><Relationship Id="rId111"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6" Type="http://schemas.openxmlformats.org/officeDocument/2006/relationships/handoutMaster" Target="handoutMasters/handoutMaster1.xml"/><Relationship Id="rId114" Type="http://schemas.openxmlformats.org/officeDocument/2006/relationships/font" Target="fonts/font8.fntdata"/><Relationship Id="rId119" Type="http://schemas.openxmlformats.org/officeDocument/2006/relationships/font" Target="fonts/font13.fntdata"/><Relationship Id="rId127" Type="http://schemas.openxmlformats.org/officeDocument/2006/relationships/theme" Target="theme/theme1.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slide" Target="slides/slide86.xml"/><Relationship Id="rId99" Type="http://schemas.openxmlformats.org/officeDocument/2006/relationships/slide" Target="slides/slide91.xml"/><Relationship Id="rId101" Type="http://schemas.openxmlformats.org/officeDocument/2006/relationships/slide" Target="slides/slide93.xml"/><Relationship Id="rId122" Type="http://schemas.openxmlformats.org/officeDocument/2006/relationships/font" Target="fonts/font16.fntdata"/><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109" Type="http://schemas.openxmlformats.org/officeDocument/2006/relationships/font" Target="fonts/font3.fntdata"/><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slide" Target="slides/slide89.xml"/><Relationship Id="rId104" Type="http://schemas.openxmlformats.org/officeDocument/2006/relationships/slide" Target="slides/slide96.xml"/><Relationship Id="rId120" Type="http://schemas.openxmlformats.org/officeDocument/2006/relationships/font" Target="fonts/font14.fntdata"/><Relationship Id="rId125" Type="http://schemas.openxmlformats.org/officeDocument/2006/relationships/presProps" Target="presProps.xml"/><Relationship Id="rId7" Type="http://schemas.openxmlformats.org/officeDocument/2006/relationships/slideMaster" Target="slideMasters/slideMaster4.xml"/><Relationship Id="rId71" Type="http://schemas.openxmlformats.org/officeDocument/2006/relationships/slide" Target="slides/slide63.xml"/><Relationship Id="rId92" Type="http://schemas.openxmlformats.org/officeDocument/2006/relationships/slide" Target="slides/slide84.xml"/><Relationship Id="rId2" Type="http://schemas.openxmlformats.org/officeDocument/2006/relationships/customXml" Target="../customXml/item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110" Type="http://schemas.openxmlformats.org/officeDocument/2006/relationships/font" Target="fonts/font4.fntdata"/><Relationship Id="rId115" Type="http://schemas.openxmlformats.org/officeDocument/2006/relationships/font" Target="fonts/font9.fntdata"/><Relationship Id="rId61" Type="http://schemas.openxmlformats.org/officeDocument/2006/relationships/slide" Target="slides/slide53.xml"/><Relationship Id="rId82" Type="http://schemas.openxmlformats.org/officeDocument/2006/relationships/slide" Target="slides/slide7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22/03/2023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22/03/2023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7.xml"/><Relationship Id="rId16" Type="http://schemas.openxmlformats.org/officeDocument/2006/relationships/image" Target="../media/image8.png"/><Relationship Id="rId1" Type="http://schemas.openxmlformats.org/officeDocument/2006/relationships/tags" Target="../tags/tag6.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3.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8.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9.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0.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23.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22.xml"/><Relationship Id="rId16" Type="http://schemas.openxmlformats.org/officeDocument/2006/relationships/image" Target="../media/image8.png"/><Relationship Id="rId1" Type="http://schemas.openxmlformats.org/officeDocument/2006/relationships/tags" Target="../tags/tag21.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4.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24.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6.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7.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8.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5.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7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31.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30.xml"/><Relationship Id="rId16" Type="http://schemas.openxmlformats.org/officeDocument/2006/relationships/image" Target="../media/image8.png"/><Relationship Id="rId1" Type="http://schemas.openxmlformats.org/officeDocument/2006/relationships/tags" Target="../tags/tag29.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5.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32.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7352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9860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300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413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6242794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6364941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9207067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321654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7457878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44480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3118452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932469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3292229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62316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5190722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1826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38985198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573019322"/>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8683900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0854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5508180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5134438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5026582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036581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850058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3819545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393041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455030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1460973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416015799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9951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435895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012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58306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030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1125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458428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670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573864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871096430"/>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26784880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191689271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6" name="Image 5">
            <a:extLst>
              <a:ext uri="{FF2B5EF4-FFF2-40B4-BE49-F238E27FC236}">
                <a16:creationId xmlns:a16="http://schemas.microsoft.com/office/drawing/2014/main" id="{5D00B2F4-B880-4403-995C-72F76AB9E9B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064981766"/>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3577449070"/>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487583101"/>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847019981"/>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99807412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6942594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7114195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7585755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83889228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0409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650279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91375661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5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7587078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1332011799"/>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24514008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07543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83826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363210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320879543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152935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54107855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413915465"/>
      </p:ext>
    </p:extLst>
  </p:cSld>
  <p:clrMapOvr>
    <a:masterClrMapping/>
  </p:clrMapOvr>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3793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4.xml"/><Relationship Id="rId7" Type="http://schemas.openxmlformats.org/officeDocument/2006/relationships/oleObject" Target="../embeddings/oleObject3.bin"/><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ags" Target="../tags/tag10.xml"/><Relationship Id="rId5" Type="http://schemas.openxmlformats.org/officeDocument/2006/relationships/vmlDrawing" Target="../drawings/vmlDrawing5.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vmlDrawing" Target="../drawings/vmlDrawing6.v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6" Type="http://schemas.openxmlformats.org/officeDocument/2006/relationships/image" Target="../media/image1.emf"/><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oleObject" Target="../embeddings/oleObject4.bin"/><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ags" Target="../tags/tag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theme" Target="../theme/theme4.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oleObject" Target="../embeddings/oleObject1.bin"/><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tags" Target="../tags/tag17.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vmlDrawing" Target="../drawings/vmlDrawing12.vml"/><Relationship Id="rId30"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image" Target="../media/image1.emf"/><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oleObject" Target="../embeddings/oleObject10.bin"/><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tags" Target="../tags/tag25.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vmlDrawing" Target="../drawings/vmlDrawing16.v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4"/>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7" name="think-cell Slide" r:id="rId25" imgW="270" imgH="270" progId="TCLayout.ActiveDocument.1">
                  <p:embed/>
                </p:oleObj>
              </mc:Choice>
              <mc:Fallback>
                <p:oleObj name="think-cell Slide" r:id="rId25" imgW="270" imgH="270" progId="TCLayout.ActiveDocument.1">
                  <p:embed/>
                  <p:pic>
                    <p:nvPicPr>
                      <p:cNvPr id="21" name="Object 20"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 id="2147484007"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3" name="think-cell Slide" r:id="rId7" imgW="270" imgH="270" progId="TCLayout.ActiveDocument.1">
                  <p:embed/>
                </p:oleObj>
              </mc:Choice>
              <mc:Fallback>
                <p:oleObj name="think-cell Slide" r:id="rId7" imgW="270" imgH="270" progId="TCLayout.ActiveDocument.1">
                  <p:embed/>
                  <p:pic>
                    <p:nvPicPr>
                      <p:cNvPr id="21" name="Object 20"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1</a:t>
            </a:r>
          </a:p>
          <a:p>
            <a:pPr algn="ctr">
              <a:lnSpc>
                <a:spcPct val="90000"/>
              </a:lnSpc>
              <a:spcAft>
                <a:spcPts val="0"/>
              </a:spcAft>
            </a:pPr>
            <a:r>
              <a:rPr lang="en-GB" sz="700" dirty="0"/>
              <a:t>112</a:t>
            </a:r>
          </a:p>
          <a:p>
            <a:pPr algn="ctr">
              <a:lnSpc>
                <a:spcPct val="90000"/>
              </a:lnSpc>
              <a:spcAft>
                <a:spcPts val="0"/>
              </a:spcAft>
            </a:pPr>
            <a:r>
              <a:rPr lang="en-GB" sz="700" dirty="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18</a:t>
            </a:r>
          </a:p>
          <a:p>
            <a:pPr algn="ctr">
              <a:lnSpc>
                <a:spcPct val="90000"/>
              </a:lnSpc>
              <a:spcAft>
                <a:spcPts val="0"/>
              </a:spcAft>
            </a:pPr>
            <a:r>
              <a:rPr lang="en-GB" sz="700" dirty="0">
                <a:solidFill>
                  <a:schemeClr val="tx1"/>
                </a:solidFill>
              </a:rPr>
              <a:t>171</a:t>
            </a:r>
          </a:p>
          <a:p>
            <a:pPr algn="ctr">
              <a:lnSpc>
                <a:spcPct val="90000"/>
              </a:lnSpc>
              <a:spcAft>
                <a:spcPts val="0"/>
              </a:spcAft>
            </a:pPr>
            <a:r>
              <a:rPr lang="en-GB" sz="700" dirty="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43</a:t>
            </a:r>
          </a:p>
          <a:p>
            <a:pPr algn="ctr">
              <a:lnSpc>
                <a:spcPct val="90000"/>
              </a:lnSpc>
              <a:spcAft>
                <a:spcPts val="0"/>
              </a:spcAft>
            </a:pPr>
            <a:r>
              <a:rPr lang="en-GB" sz="700" dirty="0"/>
              <a:t>10</a:t>
            </a:r>
          </a:p>
          <a:p>
            <a:pPr algn="ctr">
              <a:lnSpc>
                <a:spcPct val="90000"/>
              </a:lnSpc>
              <a:spcAft>
                <a:spcPts val="0"/>
              </a:spcAft>
            </a:pPr>
            <a:r>
              <a:rPr lang="en-GB" sz="700" dirty="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39</a:t>
            </a:r>
          </a:p>
          <a:p>
            <a:pPr algn="ctr">
              <a:lnSpc>
                <a:spcPct val="90000"/>
              </a:lnSpc>
              <a:spcAft>
                <a:spcPts val="0"/>
              </a:spcAft>
            </a:pPr>
            <a:r>
              <a:rPr lang="en-GB" sz="700" dirty="0"/>
              <a:t>41</a:t>
            </a:r>
          </a:p>
          <a:p>
            <a:pPr algn="ctr">
              <a:lnSpc>
                <a:spcPct val="90000"/>
              </a:lnSpc>
              <a:spcAft>
                <a:spcPts val="0"/>
              </a:spcAft>
            </a:pPr>
            <a:r>
              <a:rPr lang="en-GB" sz="700" dirty="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142</a:t>
              </a:r>
            </a:p>
            <a:p>
              <a:pPr algn="ctr">
                <a:lnSpc>
                  <a:spcPct val="90000"/>
                </a:lnSpc>
                <a:spcAft>
                  <a:spcPts val="0"/>
                </a:spcAft>
              </a:pPr>
              <a:r>
                <a:rPr lang="en-US" sz="700" dirty="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156</a:t>
              </a:r>
            </a:p>
            <a:p>
              <a:pPr algn="ctr">
                <a:lnSpc>
                  <a:spcPct val="90000"/>
                </a:lnSpc>
                <a:spcAft>
                  <a:spcPts val="0"/>
                </a:spcAft>
              </a:pPr>
              <a:r>
                <a:rPr lang="en-US" sz="700" dirty="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178</a:t>
              </a:r>
            </a:p>
            <a:p>
              <a:pPr algn="ctr">
                <a:lnSpc>
                  <a:spcPct val="90000"/>
                </a:lnSpc>
                <a:spcAft>
                  <a:spcPts val="0"/>
                </a:spcAft>
              </a:pPr>
              <a:r>
                <a:rPr lang="en-US" sz="700" dirty="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208</a:t>
              </a:r>
            </a:p>
            <a:p>
              <a:pPr algn="ctr">
                <a:lnSpc>
                  <a:spcPct val="90000"/>
                </a:lnSpc>
                <a:spcAft>
                  <a:spcPts val="0"/>
                </a:spcAft>
              </a:pPr>
              <a:r>
                <a:rPr lang="en-US" sz="700" dirty="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218</a:t>
              </a:r>
            </a:p>
            <a:p>
              <a:pPr algn="ctr">
                <a:lnSpc>
                  <a:spcPct val="90000"/>
                </a:lnSpc>
                <a:spcAft>
                  <a:spcPts val="0"/>
                </a:spcAft>
              </a:pPr>
              <a:r>
                <a:rPr lang="en-US" sz="700" dirty="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rPr>
                <a:t>66</a:t>
              </a:r>
            </a:p>
            <a:p>
              <a:pPr algn="ctr">
                <a:lnSpc>
                  <a:spcPct val="90000"/>
                </a:lnSpc>
                <a:spcAft>
                  <a:spcPts val="0"/>
                </a:spcAft>
              </a:pPr>
              <a:r>
                <a:rPr lang="en-US" sz="700" dirty="0">
                  <a:solidFill>
                    <a:schemeClr val="bg1"/>
                  </a:solidFill>
                </a:rPr>
                <a:t>20</a:t>
              </a:r>
            </a:p>
            <a:p>
              <a:pPr algn="ctr">
                <a:lnSpc>
                  <a:spcPct val="90000"/>
                </a:lnSpc>
                <a:spcAft>
                  <a:spcPts val="0"/>
                </a:spcAft>
              </a:pPr>
              <a:r>
                <a:rPr lang="en-US" sz="700" dirty="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rPr>
                <a:t>89</a:t>
              </a:r>
            </a:p>
            <a:p>
              <a:pPr algn="ctr">
                <a:lnSpc>
                  <a:spcPct val="90000"/>
                </a:lnSpc>
                <a:spcAft>
                  <a:spcPts val="0"/>
                </a:spcAft>
              </a:pPr>
              <a:r>
                <a:rPr lang="en-US" sz="700" dirty="0">
                  <a:solidFill>
                    <a:schemeClr val="bg1"/>
                  </a:solidFill>
                </a:rPr>
                <a:t>10</a:t>
              </a:r>
            </a:p>
            <a:p>
              <a:pPr algn="ctr">
                <a:lnSpc>
                  <a:spcPct val="90000"/>
                </a:lnSpc>
                <a:spcAft>
                  <a:spcPts val="0"/>
                </a:spcAft>
              </a:pPr>
              <a:r>
                <a:rPr lang="en-US" sz="700" dirty="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rPr>
                <a:t>117</a:t>
              </a:r>
            </a:p>
            <a:p>
              <a:pPr algn="ctr">
                <a:lnSpc>
                  <a:spcPct val="90000"/>
                </a:lnSpc>
                <a:spcAft>
                  <a:spcPts val="0"/>
                </a:spcAft>
              </a:pPr>
              <a:r>
                <a:rPr lang="en-US" sz="700" dirty="0">
                  <a:solidFill>
                    <a:schemeClr val="bg1"/>
                  </a:solidFill>
                </a:rPr>
                <a:t>13</a:t>
              </a:r>
            </a:p>
            <a:p>
              <a:pPr algn="ctr">
                <a:lnSpc>
                  <a:spcPct val="90000"/>
                </a:lnSpc>
                <a:spcAft>
                  <a:spcPts val="0"/>
                </a:spcAft>
              </a:pPr>
              <a:r>
                <a:rPr lang="en-US" sz="700" dirty="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rPr>
                <a:t>128</a:t>
              </a:r>
            </a:p>
            <a:p>
              <a:pPr algn="ctr">
                <a:lnSpc>
                  <a:spcPct val="90000"/>
                </a:lnSpc>
                <a:spcAft>
                  <a:spcPts val="0"/>
                </a:spcAft>
              </a:pPr>
              <a:r>
                <a:rPr lang="en-US" sz="700" dirty="0">
                  <a:solidFill>
                    <a:schemeClr val="bg1"/>
                  </a:solidFill>
                </a:rPr>
                <a:t>43</a:t>
              </a:r>
            </a:p>
            <a:p>
              <a:pPr algn="ctr">
                <a:lnSpc>
                  <a:spcPct val="90000"/>
                </a:lnSpc>
                <a:spcAft>
                  <a:spcPts val="0"/>
                </a:spcAft>
              </a:pPr>
              <a:r>
                <a:rPr lang="en-US" sz="700" dirty="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rPr>
                <a:t>158</a:t>
              </a:r>
            </a:p>
            <a:p>
              <a:pPr algn="ctr">
                <a:lnSpc>
                  <a:spcPct val="90000"/>
                </a:lnSpc>
                <a:spcAft>
                  <a:spcPts val="0"/>
                </a:spcAft>
              </a:pPr>
              <a:r>
                <a:rPr lang="en-US" sz="700" dirty="0">
                  <a:solidFill>
                    <a:schemeClr val="bg1"/>
                  </a:solidFill>
                </a:rPr>
                <a:t>71</a:t>
              </a:r>
            </a:p>
            <a:p>
              <a:pPr algn="ctr">
                <a:lnSpc>
                  <a:spcPct val="90000"/>
                </a:lnSpc>
                <a:spcAft>
                  <a:spcPts val="0"/>
                </a:spcAft>
              </a:pPr>
              <a:r>
                <a:rPr lang="en-US" sz="700" dirty="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rPr>
                <a:t>166</a:t>
              </a:r>
            </a:p>
            <a:p>
              <a:pPr algn="ctr">
                <a:lnSpc>
                  <a:spcPct val="90000"/>
                </a:lnSpc>
                <a:spcAft>
                  <a:spcPts val="0"/>
                </a:spcAft>
              </a:pPr>
              <a:r>
                <a:rPr lang="en-US" sz="700" dirty="0">
                  <a:solidFill>
                    <a:schemeClr val="bg1"/>
                  </a:solidFill>
                </a:rPr>
                <a:t>0</a:t>
              </a:r>
            </a:p>
            <a:p>
              <a:pPr algn="ctr">
                <a:lnSpc>
                  <a:spcPct val="90000"/>
                </a:lnSpc>
                <a:spcAft>
                  <a:spcPts val="0"/>
                </a:spcAft>
              </a:pPr>
              <a:r>
                <a:rPr lang="en-US" sz="700" dirty="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rPr>
                <a:t>227</a:t>
              </a:r>
            </a:p>
            <a:p>
              <a:pPr algn="ctr">
                <a:lnSpc>
                  <a:spcPct val="90000"/>
                </a:lnSpc>
                <a:spcAft>
                  <a:spcPts val="0"/>
                </a:spcAft>
              </a:pPr>
              <a:r>
                <a:rPr lang="en-US" sz="700" dirty="0">
                  <a:solidFill>
                    <a:schemeClr val="bg1"/>
                  </a:solidFill>
                </a:rPr>
                <a:t>03</a:t>
              </a:r>
            </a:p>
            <a:p>
              <a:pPr algn="ctr">
                <a:lnSpc>
                  <a:spcPct val="90000"/>
                </a:lnSpc>
                <a:spcAft>
                  <a:spcPts val="0"/>
                </a:spcAft>
              </a:pPr>
              <a:r>
                <a:rPr lang="en-US" sz="700" dirty="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48</a:t>
              </a:r>
            </a:p>
            <a:p>
              <a:pPr algn="ctr">
                <a:lnSpc>
                  <a:spcPct val="90000"/>
                </a:lnSpc>
                <a:spcAft>
                  <a:spcPts val="0"/>
                </a:spcAft>
              </a:pPr>
              <a:r>
                <a:rPr lang="en-US" sz="700" dirty="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69</a:t>
              </a:r>
            </a:p>
            <a:p>
              <a:pPr algn="ctr">
                <a:lnSpc>
                  <a:spcPct val="90000"/>
                </a:lnSpc>
                <a:spcAft>
                  <a:spcPts val="0"/>
                </a:spcAft>
              </a:pPr>
              <a:r>
                <a:rPr lang="en-US" sz="700" dirty="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87</a:t>
              </a:r>
            </a:p>
            <a:p>
              <a:pPr algn="ctr">
                <a:lnSpc>
                  <a:spcPct val="90000"/>
                </a:lnSpc>
                <a:spcAft>
                  <a:spcPts val="0"/>
                </a:spcAft>
              </a:pPr>
              <a:r>
                <a:rPr lang="en-US" sz="700" dirty="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rPr>
                <a:t>129</a:t>
              </a:r>
            </a:p>
            <a:p>
              <a:pPr algn="ctr">
                <a:lnSpc>
                  <a:spcPct val="90000"/>
                </a:lnSpc>
                <a:spcAft>
                  <a:spcPts val="0"/>
                </a:spcAft>
              </a:pPr>
              <a:r>
                <a:rPr lang="en-US" sz="700" dirty="0">
                  <a:solidFill>
                    <a:schemeClr val="bg1"/>
                  </a:solidFill>
                </a:rPr>
                <a:t>27</a:t>
              </a:r>
            </a:p>
            <a:p>
              <a:pPr algn="ctr">
                <a:lnSpc>
                  <a:spcPct val="90000"/>
                </a:lnSpc>
                <a:spcAft>
                  <a:spcPts val="0"/>
                </a:spcAft>
              </a:pPr>
              <a:r>
                <a:rPr lang="en-US" sz="700" dirty="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161</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186</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t>209</a:t>
              </a:r>
            </a:p>
            <a:p>
              <a:pPr algn="ctr">
                <a:lnSpc>
                  <a:spcPct val="90000"/>
                </a:lnSpc>
                <a:spcAft>
                  <a:spcPts val="0"/>
                </a:spcAft>
              </a:pPr>
              <a:r>
                <a:rPr lang="en-US" sz="700" dirty="0"/>
                <a:t>58</a:t>
              </a:r>
            </a:p>
            <a:p>
              <a:pPr algn="ctr">
                <a:lnSpc>
                  <a:spcPct val="90000"/>
                </a:lnSpc>
                <a:spcAft>
                  <a:spcPts val="0"/>
                </a:spcAft>
              </a:pPr>
              <a:r>
                <a:rPr lang="en-US" sz="700" dirty="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t>229</a:t>
              </a:r>
            </a:p>
            <a:p>
              <a:pPr algn="ctr">
                <a:lnSpc>
                  <a:spcPct val="90000"/>
                </a:lnSpc>
                <a:spcAft>
                  <a:spcPts val="0"/>
                </a:spcAft>
              </a:pPr>
              <a:r>
                <a:rPr lang="en-US" sz="700" dirty="0"/>
                <a:t>87</a:t>
              </a:r>
            </a:p>
            <a:p>
              <a:pPr algn="ctr">
                <a:lnSpc>
                  <a:spcPct val="90000"/>
                </a:lnSpc>
                <a:spcAft>
                  <a:spcPts val="0"/>
                </a:spcAft>
              </a:pPr>
              <a:r>
                <a:rPr lang="en-US" sz="700" dirty="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67</a:t>
              </a:r>
            </a:p>
            <a:p>
              <a:pPr algn="ctr">
                <a:lnSpc>
                  <a:spcPct val="90000"/>
                </a:lnSpc>
                <a:spcAft>
                  <a:spcPts val="0"/>
                </a:spcAft>
              </a:pPr>
              <a:r>
                <a:rPr lang="en-US" sz="700" b="0" dirty="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106</a:t>
              </a:r>
            </a:p>
            <a:p>
              <a:pPr algn="ctr">
                <a:lnSpc>
                  <a:spcPct val="90000"/>
                </a:lnSpc>
                <a:spcAft>
                  <a:spcPts val="0"/>
                </a:spcAft>
              </a:pPr>
              <a:r>
                <a:rPr lang="en-US" sz="700" b="0" dirty="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135</a:t>
              </a:r>
            </a:p>
            <a:p>
              <a:pPr algn="ctr">
                <a:lnSpc>
                  <a:spcPct val="90000"/>
                </a:lnSpc>
                <a:spcAft>
                  <a:spcPts val="0"/>
                </a:spcAft>
              </a:pPr>
              <a:r>
                <a:rPr lang="en-US" sz="700" b="0" dirty="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178</a:t>
              </a:r>
            </a:p>
            <a:p>
              <a:pPr algn="ctr">
                <a:lnSpc>
                  <a:spcPct val="90000"/>
                </a:lnSpc>
                <a:spcAft>
                  <a:spcPts val="0"/>
                </a:spcAft>
              </a:pPr>
              <a:r>
                <a:rPr lang="en-US" sz="700" b="0" dirty="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244</a:t>
              </a:r>
            </a:p>
            <a:p>
              <a:pPr algn="ctr">
                <a:lnSpc>
                  <a:spcPct val="90000"/>
                </a:lnSpc>
                <a:spcAft>
                  <a:spcPts val="0"/>
                </a:spcAft>
              </a:pPr>
              <a:r>
                <a:rPr lang="en-US" sz="700" b="0" dirty="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140</a:t>
              </a:r>
            </a:p>
            <a:p>
              <a:pPr algn="ctr">
                <a:lnSpc>
                  <a:spcPct val="90000"/>
                </a:lnSpc>
                <a:spcAft>
                  <a:spcPts val="0"/>
                </a:spcAft>
              </a:pPr>
              <a:r>
                <a:rPr lang="en-US" sz="700" b="0" dirty="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t>46</a:t>
              </a:r>
            </a:p>
            <a:p>
              <a:pPr algn="ctr">
                <a:lnSpc>
                  <a:spcPct val="90000"/>
                </a:lnSpc>
                <a:spcAft>
                  <a:spcPts val="0"/>
                </a:spcAft>
              </a:pPr>
              <a:r>
                <a:rPr lang="en-US" sz="700" b="0" dirty="0"/>
                <a:t>166</a:t>
              </a:r>
            </a:p>
            <a:p>
              <a:pPr algn="ctr">
                <a:lnSpc>
                  <a:spcPct val="90000"/>
                </a:lnSpc>
                <a:spcAft>
                  <a:spcPts val="0"/>
                </a:spcAft>
              </a:pPr>
              <a:r>
                <a:rPr lang="en-US" sz="700" b="0" dirty="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t>51</a:t>
              </a:r>
            </a:p>
            <a:p>
              <a:pPr algn="ctr">
                <a:lnSpc>
                  <a:spcPct val="90000"/>
                </a:lnSpc>
                <a:spcAft>
                  <a:spcPts val="0"/>
                </a:spcAft>
              </a:pPr>
              <a:r>
                <a:rPr lang="en-US" sz="700" b="0" dirty="0"/>
                <a:t>181</a:t>
              </a:r>
            </a:p>
            <a:p>
              <a:pPr algn="ctr">
                <a:lnSpc>
                  <a:spcPct val="90000"/>
                </a:lnSpc>
                <a:spcAft>
                  <a:spcPts val="0"/>
                </a:spcAft>
              </a:pPr>
              <a:r>
                <a:rPr lang="en-US" sz="700" b="0" dirty="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p>
            <a:p>
              <a:pPr algn="ctr">
                <a:lnSpc>
                  <a:spcPct val="90000"/>
                </a:lnSpc>
                <a:spcAft>
                  <a:spcPts val="0"/>
                </a:spcAft>
              </a:pPr>
              <a:r>
                <a:rPr lang="en-US" sz="700" b="0" dirty="0"/>
                <a:t>87</a:t>
              </a:r>
            </a:p>
            <a:p>
              <a:pPr algn="ctr">
                <a:lnSpc>
                  <a:spcPct val="90000"/>
                </a:lnSpc>
                <a:spcAft>
                  <a:spcPts val="0"/>
                </a:spcAft>
              </a:pPr>
              <a:r>
                <a:rPr lang="en-US" sz="700" b="0" dirty="0"/>
                <a:t>207</a:t>
              </a:r>
            </a:p>
            <a:p>
              <a:pPr algn="ctr">
                <a:lnSpc>
                  <a:spcPct val="90000"/>
                </a:lnSpc>
                <a:spcAft>
                  <a:spcPts val="0"/>
                </a:spcAft>
              </a:pPr>
              <a:r>
                <a:rPr lang="en-US" sz="700" b="0" dirty="0"/>
                <a:t>128</a:t>
              </a:r>
            </a:p>
            <a:p>
              <a:pPr algn="ctr">
                <a:lnSpc>
                  <a:spcPct val="90000"/>
                </a:lnSpc>
                <a:spcAft>
                  <a:spcPts val="0"/>
                </a:spcAft>
              </a:pPr>
              <a:endParaRPr lang="en-US" sz="700" b="0" dirty="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33</a:t>
              </a:r>
            </a:p>
            <a:p>
              <a:pPr algn="ctr">
                <a:lnSpc>
                  <a:spcPct val="90000"/>
                </a:lnSpc>
                <a:spcAft>
                  <a:spcPts val="0"/>
                </a:spcAft>
              </a:pPr>
              <a:r>
                <a:rPr lang="en-US" sz="700" b="0" dirty="0">
                  <a:solidFill>
                    <a:schemeClr val="bg1"/>
                  </a:solidFill>
                </a:rPr>
                <a:t>69</a:t>
              </a:r>
            </a:p>
            <a:p>
              <a:pPr algn="ctr">
                <a:lnSpc>
                  <a:spcPct val="90000"/>
                </a:lnSpc>
                <a:spcAft>
                  <a:spcPts val="0"/>
                </a:spcAft>
              </a:pPr>
              <a:r>
                <a:rPr lang="en-US" sz="700" b="0" dirty="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20</a:t>
              </a:r>
            </a:p>
            <a:p>
              <a:pPr algn="ctr">
                <a:lnSpc>
                  <a:spcPct val="90000"/>
                </a:lnSpc>
                <a:spcAft>
                  <a:spcPts val="0"/>
                </a:spcAft>
              </a:pPr>
              <a:r>
                <a:rPr lang="en-US" sz="700" b="0" dirty="0">
                  <a:solidFill>
                    <a:schemeClr val="bg1"/>
                  </a:solidFill>
                </a:rPr>
                <a:t>89</a:t>
              </a:r>
            </a:p>
            <a:p>
              <a:pPr algn="ctr">
                <a:lnSpc>
                  <a:spcPct val="90000"/>
                </a:lnSpc>
                <a:spcAft>
                  <a:spcPts val="0"/>
                </a:spcAft>
              </a:pPr>
              <a:r>
                <a:rPr lang="en-US" sz="700" b="0" dirty="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107</a:t>
              </a:r>
            </a:p>
            <a:p>
              <a:pPr algn="ctr">
                <a:lnSpc>
                  <a:spcPct val="90000"/>
                </a:lnSpc>
                <a:spcAft>
                  <a:spcPts val="0"/>
                </a:spcAft>
              </a:pPr>
              <a:r>
                <a:rPr lang="en-US" sz="700" b="0" dirty="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125</a:t>
              </a:r>
            </a:p>
            <a:p>
              <a:pPr algn="ctr">
                <a:lnSpc>
                  <a:spcPct val="90000"/>
                </a:lnSpc>
                <a:spcAft>
                  <a:spcPts val="0"/>
                </a:spcAft>
              </a:pPr>
              <a:r>
                <a:rPr lang="en-US" sz="700" b="0" dirty="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146</a:t>
              </a:r>
            </a:p>
            <a:p>
              <a:pPr algn="ctr">
                <a:lnSpc>
                  <a:spcPct val="90000"/>
                </a:lnSpc>
                <a:spcAft>
                  <a:spcPts val="0"/>
                </a:spcAft>
              </a:pPr>
              <a:r>
                <a:rPr lang="en-US" sz="700" b="0" dirty="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191</a:t>
              </a:r>
            </a:p>
            <a:p>
              <a:pPr algn="ctr">
                <a:lnSpc>
                  <a:spcPct val="90000"/>
                </a:lnSpc>
                <a:spcAft>
                  <a:spcPts val="0"/>
                </a:spcAft>
              </a:pPr>
              <a:r>
                <a:rPr lang="en-US" sz="700" b="0" dirty="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213</a:t>
              </a:r>
            </a:p>
            <a:p>
              <a:pPr algn="ctr">
                <a:lnSpc>
                  <a:spcPct val="90000"/>
                </a:lnSpc>
                <a:spcAft>
                  <a:spcPts val="0"/>
                </a:spcAft>
              </a:pPr>
              <a:r>
                <a:rPr lang="en-US" sz="700" b="0" dirty="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230</a:t>
              </a:r>
            </a:p>
            <a:p>
              <a:pPr algn="ctr">
                <a:lnSpc>
                  <a:spcPct val="90000"/>
                </a:lnSpc>
                <a:spcAft>
                  <a:spcPts val="0"/>
                </a:spcAft>
              </a:pPr>
              <a:r>
                <a:rPr lang="en-US" sz="700" b="0" dirty="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24" r:id="rId1"/>
    <p:sldLayoutId id="2147483962" r:id="rId2"/>
    <p:sldLayoutId id="2147484004" r:id="rId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7" name="think-cell Slide" r:id="rId15" imgW="270" imgH="270" progId="TCLayout.ActiveDocument.1">
                  <p:embed/>
                </p:oleObj>
              </mc:Choice>
              <mc:Fallback>
                <p:oleObj name="think-cell Slide" r:id="rId15" imgW="270" imgH="270" progId="TCLayout.ActiveDocument.1">
                  <p:embed/>
                  <p:pic>
                    <p:nvPicPr>
                      <p:cNvPr id="21" name="Object 20"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700" dirty="0">
                <a:solidFill>
                  <a:schemeClr val="bg1">
                    <a:lumMod val="65000"/>
                  </a:schemeClr>
                </a:solidFill>
              </a:rPr>
              <a:t>© Capgemini 2021. All rights reserved  </a:t>
            </a:r>
            <a:r>
              <a:rPr lang="en-US" sz="7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00"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327044329"/>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4031" r:id="rId11"/>
  </p:sldLayoutIdLst>
  <p:hf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29" imgW="270" imgH="270" progId="TCLayout.ActiveDocument.1">
                  <p:embed/>
                </p:oleObj>
              </mc:Choice>
              <mc:Fallback>
                <p:oleObj name="think-cell Slide" r:id="rId29" imgW="270" imgH="270" progId="TCLayout.ActiveDocument.1">
                  <p:embed/>
                  <p:pic>
                    <p:nvPicPr>
                      <p:cNvPr id="21" name="Object 20" hidden="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2213773577"/>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 id="2147483995" r:id="rId18"/>
    <p:sldLayoutId id="2147483996" r:id="rId19"/>
    <p:sldLayoutId id="2147483997" r:id="rId20"/>
    <p:sldLayoutId id="2147483998" r:id="rId21"/>
    <p:sldLayoutId id="2147483999" r:id="rId22"/>
    <p:sldLayoutId id="2147484000" r:id="rId23"/>
    <p:sldLayoutId id="2147484001" r:id="rId24"/>
    <p:sldLayoutId id="2147484002"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4"/>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87" name="think-cell Slide" r:id="rId25" imgW="270" imgH="270" progId="TCLayout.ActiveDocument.1">
                  <p:embed/>
                </p:oleObj>
              </mc:Choice>
              <mc:Fallback>
                <p:oleObj name="think-cell Slide" r:id="rId25" imgW="270" imgH="270" progId="TCLayout.ActiveDocument.1">
                  <p:embed/>
                  <p:pic>
                    <p:nvPicPr>
                      <p:cNvPr id="21" name="Object 20"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Security Classification: Confidential © Capgemini 2021. All rights reserved  |</a:t>
            </a:r>
          </a:p>
        </p:txBody>
      </p:sp>
    </p:spTree>
    <p:extLst>
      <p:ext uri="{BB962C8B-B14F-4D97-AF65-F5344CB8AC3E}">
        <p14:creationId xmlns:p14="http://schemas.microsoft.com/office/powerpoint/2010/main" val="3452948988"/>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4" r:id="rId15"/>
    <p:sldLayoutId id="2147484025" r:id="rId16"/>
    <p:sldLayoutId id="2147484026" r:id="rId17"/>
    <p:sldLayoutId id="2147484027" r:id="rId18"/>
    <p:sldLayoutId id="2147484028" r:id="rId19"/>
    <p:sldLayoutId id="2147484029" r:id="rId20"/>
    <p:sldLayoutId id="2147484030"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5.xml.rels><?xml version="1.0" encoding="UTF-8" standalone="yes"?>
<Relationships xmlns="http://schemas.openxmlformats.org/package/2006/relationships"><Relationship Id="rId3" Type="http://schemas.openxmlformats.org/officeDocument/2006/relationships/hyperlink" Target="https://peps.python.org/pep-0252/" TargetMode="External"/><Relationship Id="rId2" Type="http://schemas.openxmlformats.org/officeDocument/2006/relationships/hyperlink" Target="https://realpython.com/python-sockets/" TargetMode="Externa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4" name="Sous-titre 3">
            <a:extLst>
              <a:ext uri="{FF2B5EF4-FFF2-40B4-BE49-F238E27FC236}">
                <a16:creationId xmlns:a16="http://schemas.microsoft.com/office/drawing/2014/main" id="{E61B40EF-AA68-48B0-948F-145CFA72FBE0}"/>
              </a:ext>
            </a:extLst>
          </p:cNvPr>
          <p:cNvSpPr>
            <a:spLocks noGrp="1"/>
          </p:cNvSpPr>
          <p:nvPr>
            <p:ph type="subTitle" idx="1"/>
          </p:nvPr>
        </p:nvSpPr>
        <p:spPr/>
        <p:txBody>
          <a:bodyPr/>
          <a:lstStyle/>
          <a:p>
            <a:r>
              <a:rPr lang="en-US" dirty="0"/>
              <a:t>Python Masterclass Episode 7</a:t>
            </a:r>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2293129"/>
            <a:ext cx="11386134" cy="2215991"/>
          </a:xfrm>
        </p:spPr>
        <p:txBody>
          <a:bodyPr/>
          <a:lstStyle/>
          <a:p>
            <a:r>
              <a:rPr lang="en-GB" dirty="0"/>
              <a:t>Networking with ZMQ</a:t>
            </a:r>
          </a:p>
        </p:txBody>
      </p:sp>
      <p:sp>
        <p:nvSpPr>
          <p:cNvPr id="5" name="Graphic 6">
            <a:extLst>
              <a:ext uri="{FF2B5EF4-FFF2-40B4-BE49-F238E27FC236}">
                <a16:creationId xmlns:a16="http://schemas.microsoft.com/office/drawing/2014/main" id="{360458FB-76B6-4743-A12A-A42645182007}"/>
              </a:ext>
            </a:extLst>
          </p:cNvPr>
          <p:cNvSpPr>
            <a:spLocks/>
          </p:cNvSpPr>
          <p:nvPr/>
        </p:nvSpPr>
        <p:spPr>
          <a:xfrm rot="14203607">
            <a:off x="2834726"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Tree>
    <p:extLst>
      <p:ext uri="{BB962C8B-B14F-4D97-AF65-F5344CB8AC3E}">
        <p14:creationId xmlns:p14="http://schemas.microsoft.com/office/powerpoint/2010/main" val="96742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TCP is a </a:t>
            </a:r>
            <a:r>
              <a:rPr lang="nl-NL" sz="2400" dirty="0" err="1"/>
              <a:t>continuous</a:t>
            </a:r>
            <a:r>
              <a:rPr lang="nl-NL" sz="2400" dirty="0"/>
              <a:t> bytestream</a:t>
            </a:r>
          </a:p>
          <a:p>
            <a:pPr marL="609600" lvl="1" indent="-342900">
              <a:lnSpc>
                <a:spcPct val="100000"/>
              </a:lnSpc>
              <a:buFont typeface="Arial" panose="020B0604020202020204" pitchFamily="34" charset="0"/>
              <a:buChar char="•"/>
            </a:pPr>
            <a:r>
              <a:rPr lang="nl-NL" sz="2200" dirty="0"/>
              <a:t>Applications </a:t>
            </a:r>
            <a:r>
              <a:rPr lang="nl-NL" sz="2200" dirty="0" err="1"/>
              <a:t>need</a:t>
            </a:r>
            <a:r>
              <a:rPr lang="nl-NL" sz="2200" dirty="0"/>
              <a:t> </a:t>
            </a:r>
            <a:r>
              <a:rPr lang="nl-NL" sz="2200" dirty="0" err="1"/>
              <a:t>to</a:t>
            </a:r>
            <a:r>
              <a:rPr lang="nl-NL" sz="2200" dirty="0"/>
              <a:t> </a:t>
            </a:r>
            <a:r>
              <a:rPr lang="nl-NL" sz="2200" dirty="0" err="1"/>
              <a:t>agree</a:t>
            </a:r>
            <a:r>
              <a:rPr lang="nl-NL" sz="2200" dirty="0"/>
              <a:t> on </a:t>
            </a:r>
            <a:r>
              <a:rPr lang="nl-NL" sz="2200" dirty="0" err="1"/>
              <a:t>how</a:t>
            </a:r>
            <a:r>
              <a:rPr lang="nl-NL" sz="2200" dirty="0"/>
              <a:t> </a:t>
            </a:r>
            <a:r>
              <a:rPr lang="nl-NL" sz="2200" dirty="0" err="1"/>
              <a:t>to</a:t>
            </a:r>
            <a:r>
              <a:rPr lang="nl-NL" sz="2200" dirty="0"/>
              <a:t> </a:t>
            </a:r>
            <a:r>
              <a:rPr lang="nl-NL" sz="2200" dirty="0" err="1"/>
              <a:t>represent</a:t>
            </a:r>
            <a:r>
              <a:rPr lang="nl-NL" sz="2200" dirty="0"/>
              <a:t> </a:t>
            </a:r>
            <a:r>
              <a:rPr lang="nl-NL" sz="2200" dirty="0" err="1"/>
              <a:t>messages</a:t>
            </a:r>
            <a:r>
              <a:rPr lang="nl-NL" sz="2200" dirty="0"/>
              <a:t> on </a:t>
            </a:r>
            <a:r>
              <a:rPr lang="nl-NL" sz="2200" dirty="0" err="1"/>
              <a:t>this</a:t>
            </a:r>
            <a:r>
              <a:rPr lang="nl-NL" sz="2200" dirty="0"/>
              <a:t> bytestream (</a:t>
            </a:r>
            <a:r>
              <a:rPr lang="nl-NL" sz="2200" dirty="0" err="1"/>
              <a:t>wire</a:t>
            </a:r>
            <a:r>
              <a:rPr lang="nl-NL" sz="2200" dirty="0"/>
              <a:t> level protocol).</a:t>
            </a:r>
          </a:p>
          <a:p>
            <a:pPr marL="609600" lvl="1" indent="-342900">
              <a:lnSpc>
                <a:spcPct val="100000"/>
              </a:lnSpc>
              <a:buFont typeface="Arial" panose="020B0604020202020204" pitchFamily="34" charset="0"/>
              <a:buChar char="•"/>
            </a:pPr>
            <a:r>
              <a:rPr lang="nl-NL" sz="2200" dirty="0" err="1"/>
              <a:t>Requires</a:t>
            </a:r>
            <a:r>
              <a:rPr lang="nl-NL" sz="2200" dirty="0"/>
              <a:t> a framing protocol on top of TCP.</a:t>
            </a:r>
          </a:p>
          <a:p>
            <a:pPr marL="342900" indent="-342900">
              <a:lnSpc>
                <a:spcPct val="100000"/>
              </a:lnSpc>
              <a:buFont typeface="Arial" panose="020B0604020202020204" pitchFamily="34" charset="0"/>
              <a:buChar char="•"/>
            </a:pPr>
            <a:r>
              <a:rPr lang="nl-NL" sz="2400" dirty="0"/>
              <a:t>Applications </a:t>
            </a:r>
            <a:r>
              <a:rPr lang="nl-NL" sz="2400" dirty="0" err="1"/>
              <a:t>cannot</a:t>
            </a:r>
            <a:r>
              <a:rPr lang="nl-NL" sz="2400" dirty="0"/>
              <a:t> </a:t>
            </a:r>
            <a:r>
              <a:rPr lang="nl-NL" sz="2400" dirty="0" err="1"/>
              <a:t>read</a:t>
            </a:r>
            <a:r>
              <a:rPr lang="nl-NL" sz="2400" dirty="0"/>
              <a:t> a </a:t>
            </a:r>
            <a:r>
              <a:rPr lang="nl-NL" sz="2400" dirty="0" err="1"/>
              <a:t>message</a:t>
            </a:r>
            <a:r>
              <a:rPr lang="nl-NL" sz="2400" dirty="0"/>
              <a:t> </a:t>
            </a:r>
            <a:r>
              <a:rPr lang="nl-NL" sz="2400" dirty="0" err="1"/>
              <a:t>from</a:t>
            </a:r>
            <a:r>
              <a:rPr lang="nl-NL" sz="2400" dirty="0"/>
              <a:t> a TCP socket</a:t>
            </a:r>
          </a:p>
          <a:p>
            <a:pPr marL="609600" lvl="1" indent="-342900">
              <a:lnSpc>
                <a:spcPct val="100000"/>
              </a:lnSpc>
              <a:buFont typeface="Arial" panose="020B0604020202020204" pitchFamily="34" charset="0"/>
              <a:buChar char="•"/>
            </a:pPr>
            <a:r>
              <a:rPr lang="nl-NL" sz="2200" dirty="0" err="1"/>
              <a:t>They</a:t>
            </a:r>
            <a:r>
              <a:rPr lang="nl-NL" sz="2200" dirty="0"/>
              <a:t> </a:t>
            </a:r>
            <a:r>
              <a:rPr lang="nl-NL" sz="2200" dirty="0" err="1"/>
              <a:t>can</a:t>
            </a:r>
            <a:r>
              <a:rPr lang="nl-NL" sz="2200" dirty="0"/>
              <a:t> </a:t>
            </a:r>
            <a:r>
              <a:rPr lang="nl-NL" sz="2200" dirty="0" err="1"/>
              <a:t>read</a:t>
            </a:r>
            <a:r>
              <a:rPr lang="nl-NL" sz="2200" dirty="0"/>
              <a:t> a </a:t>
            </a:r>
            <a:r>
              <a:rPr lang="nl-NL" sz="2200" dirty="0" err="1"/>
              <a:t>number</a:t>
            </a:r>
            <a:r>
              <a:rPr lang="nl-NL" sz="2200" dirty="0"/>
              <a:t> of bytes</a:t>
            </a:r>
          </a:p>
          <a:p>
            <a:pPr marL="609600" lvl="1" indent="-342900">
              <a:lnSpc>
                <a:spcPct val="100000"/>
              </a:lnSpc>
              <a:buFont typeface="Arial" panose="020B0604020202020204" pitchFamily="34" charset="0"/>
              <a:buChar char="•"/>
            </a:pPr>
            <a:r>
              <a:rPr lang="nl-NL" sz="2200" dirty="0" err="1"/>
              <a:t>They</a:t>
            </a:r>
            <a:r>
              <a:rPr lang="nl-NL" sz="2200" dirty="0"/>
              <a:t> must check </a:t>
            </a:r>
            <a:r>
              <a:rPr lang="nl-NL" sz="2200" dirty="0" err="1"/>
              <a:t>if</a:t>
            </a:r>
            <a:r>
              <a:rPr lang="nl-NL" sz="2200" dirty="0"/>
              <a:t> these bytes </a:t>
            </a:r>
            <a:r>
              <a:rPr lang="nl-NL" sz="2200" dirty="0" err="1"/>
              <a:t>contain</a:t>
            </a:r>
            <a:r>
              <a:rPr lang="nl-NL" sz="2200" dirty="0"/>
              <a:t> a </a:t>
            </a:r>
            <a:r>
              <a:rPr lang="nl-NL" sz="2200" dirty="0" err="1"/>
              <a:t>message</a:t>
            </a:r>
            <a:r>
              <a:rPr lang="nl-NL" sz="2200" dirty="0"/>
              <a:t>. </a:t>
            </a:r>
            <a:r>
              <a:rPr lang="nl-NL" sz="2200" dirty="0" err="1"/>
              <a:t>Otherwise</a:t>
            </a:r>
            <a:r>
              <a:rPr lang="nl-NL" sz="2200" dirty="0"/>
              <a:t>, </a:t>
            </a:r>
            <a:r>
              <a:rPr lang="nl-NL" sz="2200" dirty="0" err="1"/>
              <a:t>read</a:t>
            </a:r>
            <a:r>
              <a:rPr lang="nl-NL" sz="2200" dirty="0"/>
              <a:t> </a:t>
            </a:r>
            <a:r>
              <a:rPr lang="nl-NL" sz="2200" dirty="0" smtClean="0"/>
              <a:t>more.</a:t>
            </a:r>
            <a:endParaRPr lang="nl-NL" sz="2200" dirty="0"/>
          </a:p>
          <a:p>
            <a:pPr marL="609600" lvl="1" indent="-342900">
              <a:lnSpc>
                <a:spcPct val="100000"/>
              </a:lnSpc>
              <a:buFont typeface="Arial" panose="020B0604020202020204" pitchFamily="34" charset="0"/>
              <a:buChar char="•"/>
            </a:pPr>
            <a:r>
              <a:rPr lang="nl-NL" sz="2200" dirty="0" err="1"/>
              <a:t>When</a:t>
            </a:r>
            <a:r>
              <a:rPr lang="nl-NL" sz="2200" dirty="0"/>
              <a:t> </a:t>
            </a:r>
            <a:r>
              <a:rPr lang="nl-NL" sz="2200" dirty="0" err="1"/>
              <a:t>sending</a:t>
            </a:r>
            <a:r>
              <a:rPr lang="nl-NL" sz="2200" dirty="0"/>
              <a:t>, </a:t>
            </a:r>
            <a:r>
              <a:rPr lang="nl-NL" sz="2200" dirty="0" err="1"/>
              <a:t>they</a:t>
            </a:r>
            <a:r>
              <a:rPr lang="nl-NL" sz="2200" dirty="0"/>
              <a:t> must check </a:t>
            </a:r>
            <a:r>
              <a:rPr lang="nl-NL" sz="2200" dirty="0" err="1" smtClean="0"/>
              <a:t>if</a:t>
            </a:r>
            <a:r>
              <a:rPr lang="nl-NL" sz="2200" dirty="0" smtClean="0"/>
              <a:t> </a:t>
            </a:r>
            <a:r>
              <a:rPr lang="nl-NL" sz="2200" dirty="0" err="1"/>
              <a:t>all</a:t>
            </a:r>
            <a:r>
              <a:rPr lang="nl-NL" sz="2200" dirty="0"/>
              <a:t> </a:t>
            </a:r>
            <a:r>
              <a:rPr lang="nl-NL" sz="2200" dirty="0" err="1"/>
              <a:t>the</a:t>
            </a:r>
            <a:r>
              <a:rPr lang="nl-NL" sz="2200" dirty="0"/>
              <a:t> bytes of a </a:t>
            </a:r>
            <a:r>
              <a:rPr lang="nl-NL" sz="2200" dirty="0" err="1"/>
              <a:t>message</a:t>
            </a:r>
            <a:r>
              <a:rPr lang="nl-NL" sz="2200" dirty="0"/>
              <a:t> are </a:t>
            </a:r>
            <a:r>
              <a:rPr lang="nl-NL" sz="2200" dirty="0" err="1"/>
              <a:t>actually</a:t>
            </a:r>
            <a:r>
              <a:rPr lang="nl-NL" sz="2200" dirty="0"/>
              <a:t> sent</a:t>
            </a:r>
          </a:p>
          <a:p>
            <a:pPr marL="342900" indent="-342900">
              <a:lnSpc>
                <a:spcPct val="100000"/>
              </a:lnSpc>
              <a:buFont typeface="Arial" panose="020B0604020202020204" pitchFamily="34" charset="0"/>
              <a:buChar char="•"/>
            </a:pPr>
            <a:r>
              <a:rPr lang="nl-NL" sz="2400" dirty="0"/>
              <a:t>Networking </a:t>
            </a:r>
            <a:r>
              <a:rPr lang="nl-NL" sz="2400" dirty="0" err="1"/>
              <a:t>should</a:t>
            </a:r>
            <a:r>
              <a:rPr lang="nl-NL" sz="2400" dirty="0"/>
              <a:t> </a:t>
            </a:r>
            <a:r>
              <a:rPr lang="nl-NL" sz="2400" dirty="0" err="1"/>
              <a:t>not</a:t>
            </a:r>
            <a:r>
              <a:rPr lang="nl-NL" sz="2400" dirty="0"/>
              <a:t> </a:t>
            </a:r>
            <a:r>
              <a:rPr lang="nl-NL" sz="2400" dirty="0" err="1"/>
              <a:t>be</a:t>
            </a:r>
            <a:r>
              <a:rPr lang="nl-NL" sz="2400" dirty="0"/>
              <a:t> </a:t>
            </a:r>
            <a:r>
              <a:rPr lang="nl-NL" sz="2400" dirty="0" err="1"/>
              <a:t>limited</a:t>
            </a:r>
            <a:r>
              <a:rPr lang="nl-NL" sz="2400" dirty="0"/>
              <a:t> </a:t>
            </a:r>
            <a:r>
              <a:rPr lang="nl-NL" sz="2400" dirty="0" err="1"/>
              <a:t>to</a:t>
            </a:r>
            <a:r>
              <a:rPr lang="nl-NL" sz="2400" dirty="0"/>
              <a:t> TCP.</a:t>
            </a:r>
          </a:p>
          <a:p>
            <a:pPr marL="609600" lvl="1" indent="-342900">
              <a:lnSpc>
                <a:spcPct val="100000"/>
              </a:lnSpc>
              <a:buFont typeface="Arial" panose="020B0604020202020204" pitchFamily="34" charset="0"/>
              <a:buChar char="•"/>
            </a:pPr>
            <a:r>
              <a:rPr lang="nl-NL" sz="2200" dirty="0"/>
              <a:t>Applications </a:t>
            </a:r>
            <a:r>
              <a:rPr lang="nl-NL" sz="2200" dirty="0" err="1"/>
              <a:t>should</a:t>
            </a:r>
            <a:r>
              <a:rPr lang="nl-NL" sz="2200" dirty="0"/>
              <a:t> </a:t>
            </a:r>
            <a:r>
              <a:rPr lang="nl-NL" sz="2200" dirty="0" err="1"/>
              <a:t>be</a:t>
            </a:r>
            <a:r>
              <a:rPr lang="nl-NL" sz="2200" dirty="0"/>
              <a:t> </a:t>
            </a:r>
            <a:r>
              <a:rPr lang="nl-NL" sz="2200" dirty="0" err="1"/>
              <a:t>agnostic</a:t>
            </a:r>
            <a:r>
              <a:rPr lang="nl-NL" sz="2200" dirty="0"/>
              <a:t> </a:t>
            </a:r>
            <a:r>
              <a:rPr lang="nl-NL" sz="2200" dirty="0" err="1"/>
              <a:t>about</a:t>
            </a:r>
            <a:r>
              <a:rPr lang="nl-NL" sz="2200" dirty="0"/>
              <a:t> </a:t>
            </a:r>
            <a:r>
              <a:rPr lang="nl-NL" sz="2200" dirty="0" err="1"/>
              <a:t>the</a:t>
            </a:r>
            <a:r>
              <a:rPr lang="nl-NL" sz="2200" dirty="0"/>
              <a:t> </a:t>
            </a:r>
            <a:r>
              <a:rPr lang="nl-NL" sz="2200" dirty="0" err="1"/>
              <a:t>network</a:t>
            </a:r>
            <a:r>
              <a:rPr lang="nl-NL" sz="2200" dirty="0"/>
              <a:t> transport</a:t>
            </a:r>
          </a:p>
          <a:p>
            <a:pPr marL="342900" indent="-342900">
              <a:lnSpc>
                <a:spcPct val="100000"/>
              </a:lnSpc>
              <a:buFont typeface="Arial" panose="020B0604020202020204" pitchFamily="34" charset="0"/>
              <a:buChar char="•"/>
            </a:pPr>
            <a:r>
              <a:rPr lang="nl-NL" sz="2400" dirty="0"/>
              <a:t>TCP is </a:t>
            </a:r>
            <a:r>
              <a:rPr lang="nl-NL" sz="2400" dirty="0" err="1"/>
              <a:t>not</a:t>
            </a:r>
            <a:r>
              <a:rPr lang="nl-NL" sz="2400" dirty="0"/>
              <a:t> </a:t>
            </a:r>
            <a:r>
              <a:rPr lang="nl-NL" sz="2400" dirty="0" err="1"/>
              <a:t>suitable</a:t>
            </a:r>
            <a:r>
              <a:rPr lang="nl-NL" sz="2400" dirty="0"/>
              <a:t> </a:t>
            </a:r>
            <a:r>
              <a:rPr lang="nl-NL" sz="2400" dirty="0" err="1"/>
              <a:t>for</a:t>
            </a:r>
            <a:r>
              <a:rPr lang="nl-NL" sz="2400" dirty="0"/>
              <a:t> (Ethernet-level) </a:t>
            </a:r>
            <a:r>
              <a:rPr lang="nl-NL" sz="2400" dirty="0" err="1"/>
              <a:t>broadcasting</a:t>
            </a:r>
            <a:r>
              <a:rPr lang="nl-NL" sz="2400" dirty="0"/>
              <a:t> or </a:t>
            </a:r>
            <a:r>
              <a:rPr lang="nl-NL" sz="2400" dirty="0" err="1"/>
              <a:t>multicasting</a:t>
            </a:r>
            <a:r>
              <a:rPr lang="nl-NL" sz="2400" dirty="0"/>
              <a:t>.</a:t>
            </a:r>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Issues </a:t>
            </a:r>
            <a:r>
              <a:rPr lang="nl-NL" dirty="0" err="1"/>
              <a:t>with</a:t>
            </a:r>
            <a:r>
              <a:rPr lang="nl-NL" dirty="0"/>
              <a:t> TCP</a:t>
            </a:r>
            <a:endParaRPr lang="en-US" sz="3000" cap="none" dirty="0">
              <a:solidFill>
                <a:schemeClr val="accent1"/>
              </a:solidFill>
            </a:endParaRPr>
          </a:p>
        </p:txBody>
      </p:sp>
    </p:spTree>
    <p:extLst>
      <p:ext uri="{BB962C8B-B14F-4D97-AF65-F5344CB8AC3E}">
        <p14:creationId xmlns:p14="http://schemas.microsoft.com/office/powerpoint/2010/main" val="4050847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Introduction ZMQ</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3</a:t>
            </a:r>
          </a:p>
        </p:txBody>
      </p:sp>
    </p:spTree>
    <p:extLst>
      <p:ext uri="{BB962C8B-B14F-4D97-AF65-F5344CB8AC3E}">
        <p14:creationId xmlns:p14="http://schemas.microsoft.com/office/powerpoint/2010/main" val="208562789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smtClean="0"/>
              <a:t>Real life:</a:t>
            </a:r>
          </a:p>
          <a:p>
            <a:pPr marL="609600" lvl="1" indent="-342900">
              <a:lnSpc>
                <a:spcPct val="100000"/>
              </a:lnSpc>
              <a:buFont typeface="Arial" panose="020B0604020202020204" pitchFamily="34" charset="0"/>
              <a:buChar char="•"/>
            </a:pPr>
            <a:r>
              <a:rPr lang="nl-NL" sz="2200" dirty="0" smtClean="0"/>
              <a:t>code must </a:t>
            </a:r>
            <a:r>
              <a:rPr lang="nl-NL" sz="2200" dirty="0" err="1" smtClean="0"/>
              <a:t>communicate</a:t>
            </a:r>
            <a:r>
              <a:rPr lang="nl-NL" sz="2200" dirty="0" smtClean="0"/>
              <a:t> </a:t>
            </a:r>
            <a:r>
              <a:rPr lang="nl-NL" sz="2200" dirty="0" err="1" smtClean="0"/>
              <a:t>with</a:t>
            </a:r>
            <a:r>
              <a:rPr lang="nl-NL" sz="2200" dirty="0" smtClean="0"/>
              <a:t> </a:t>
            </a:r>
            <a:r>
              <a:rPr lang="nl-NL" sz="2200" dirty="0" err="1" smtClean="0"/>
              <a:t>other</a:t>
            </a:r>
            <a:r>
              <a:rPr lang="nl-NL" sz="2200" dirty="0" smtClean="0"/>
              <a:t> code</a:t>
            </a:r>
          </a:p>
          <a:p>
            <a:pPr marL="787400" lvl="2" indent="-342900">
              <a:lnSpc>
                <a:spcPct val="100000"/>
              </a:lnSpc>
            </a:pPr>
            <a:r>
              <a:rPr lang="nl-NL" sz="2000" dirty="0"/>
              <a:t>in </a:t>
            </a:r>
            <a:r>
              <a:rPr lang="nl-NL" sz="2000" dirty="0" err="1"/>
              <a:t>the</a:t>
            </a:r>
            <a:r>
              <a:rPr lang="nl-NL" sz="2000" dirty="0"/>
              <a:t> </a:t>
            </a:r>
            <a:r>
              <a:rPr lang="nl-NL" sz="2000" dirty="0" err="1" smtClean="0"/>
              <a:t>same</a:t>
            </a:r>
            <a:r>
              <a:rPr lang="nl-NL" sz="2000" dirty="0" smtClean="0"/>
              <a:t> </a:t>
            </a:r>
            <a:r>
              <a:rPr lang="nl-NL" sz="2000" dirty="0" err="1"/>
              <a:t>process</a:t>
            </a:r>
            <a:r>
              <a:rPr lang="nl-NL" sz="2000" dirty="0"/>
              <a:t>, on </a:t>
            </a:r>
            <a:r>
              <a:rPr lang="nl-NL" sz="2000" dirty="0" err="1"/>
              <a:t>the</a:t>
            </a:r>
            <a:r>
              <a:rPr lang="nl-NL" sz="2000" dirty="0"/>
              <a:t> </a:t>
            </a:r>
            <a:r>
              <a:rPr lang="nl-NL" sz="2000" dirty="0" err="1"/>
              <a:t>same</a:t>
            </a:r>
            <a:r>
              <a:rPr lang="nl-NL" sz="2000" dirty="0"/>
              <a:t> machine, or on </a:t>
            </a:r>
            <a:r>
              <a:rPr lang="nl-NL" sz="2000" dirty="0" err="1"/>
              <a:t>the</a:t>
            </a:r>
            <a:r>
              <a:rPr lang="nl-NL" sz="2000" dirty="0"/>
              <a:t> </a:t>
            </a:r>
            <a:r>
              <a:rPr lang="nl-NL" sz="2000" dirty="0" err="1"/>
              <a:t>other</a:t>
            </a:r>
            <a:r>
              <a:rPr lang="nl-NL" sz="2000" dirty="0"/>
              <a:t> side of </a:t>
            </a:r>
            <a:r>
              <a:rPr lang="nl-NL" sz="2000" dirty="0" err="1"/>
              <a:t>the</a:t>
            </a:r>
            <a:r>
              <a:rPr lang="nl-NL" sz="2000" dirty="0"/>
              <a:t> </a:t>
            </a:r>
            <a:r>
              <a:rPr lang="nl-NL" sz="2000" dirty="0" smtClean="0"/>
              <a:t>globe</a:t>
            </a:r>
          </a:p>
          <a:p>
            <a:pPr marL="787400" lvl="2" indent="-342900">
              <a:lnSpc>
                <a:spcPct val="100000"/>
              </a:lnSpc>
            </a:pPr>
            <a:r>
              <a:rPr lang="nl-NL" sz="2000" dirty="0" smtClean="0"/>
              <a:t>sockets are </a:t>
            </a:r>
            <a:r>
              <a:rPr lang="nl-NL" sz="2000" dirty="0" err="1" smtClean="0"/>
              <a:t>communication</a:t>
            </a:r>
            <a:r>
              <a:rPr lang="nl-NL" sz="2000" dirty="0" smtClean="0"/>
              <a:t> </a:t>
            </a:r>
            <a:r>
              <a:rPr lang="nl-NL" sz="2000" dirty="0" err="1" smtClean="0"/>
              <a:t>endpoints</a:t>
            </a:r>
            <a:endParaRPr lang="nl-NL" sz="2000" dirty="0"/>
          </a:p>
          <a:p>
            <a:pPr marL="609600" lvl="1" indent="-342900">
              <a:lnSpc>
                <a:spcPct val="100000"/>
              </a:lnSpc>
              <a:buFont typeface="Arial" panose="020B0604020202020204" pitchFamily="34" charset="0"/>
              <a:buChar char="•"/>
            </a:pPr>
            <a:r>
              <a:rPr lang="nl-NL" sz="2200" dirty="0" smtClean="0"/>
              <a:t>code must </a:t>
            </a:r>
            <a:r>
              <a:rPr lang="nl-NL" sz="2200" dirty="0" err="1" smtClean="0"/>
              <a:t>be</a:t>
            </a:r>
            <a:r>
              <a:rPr lang="nl-NL" sz="2200" dirty="0" smtClean="0"/>
              <a:t> </a:t>
            </a:r>
            <a:r>
              <a:rPr lang="nl-NL" sz="2200" dirty="0" err="1" smtClean="0"/>
              <a:t>resilient</a:t>
            </a:r>
            <a:endParaRPr lang="nl-NL" sz="2200" dirty="0" smtClean="0"/>
          </a:p>
          <a:p>
            <a:pPr marL="787400" lvl="2" indent="-342900">
              <a:lnSpc>
                <a:spcPct val="100000"/>
              </a:lnSpc>
            </a:pPr>
            <a:r>
              <a:rPr lang="nl-NL" sz="2000" dirty="0" err="1"/>
              <a:t>it</a:t>
            </a:r>
            <a:r>
              <a:rPr lang="nl-NL" sz="2000" dirty="0"/>
              <a:t> must deal </a:t>
            </a:r>
            <a:r>
              <a:rPr lang="nl-NL" sz="2000" dirty="0" err="1"/>
              <a:t>with</a:t>
            </a:r>
            <a:r>
              <a:rPr lang="nl-NL" sz="2000" dirty="0"/>
              <a:t> </a:t>
            </a:r>
            <a:r>
              <a:rPr lang="nl-NL" sz="2000" dirty="0" err="1"/>
              <a:t>broken</a:t>
            </a:r>
            <a:r>
              <a:rPr lang="nl-NL" sz="2000" dirty="0"/>
              <a:t> </a:t>
            </a:r>
            <a:r>
              <a:rPr lang="nl-NL" sz="2000" dirty="0" err="1"/>
              <a:t>connections</a:t>
            </a:r>
            <a:r>
              <a:rPr lang="nl-NL" sz="2000" dirty="0"/>
              <a:t>, </a:t>
            </a:r>
            <a:r>
              <a:rPr lang="nl-NL" sz="2000" dirty="0" err="1"/>
              <a:t>communication</a:t>
            </a:r>
            <a:r>
              <a:rPr lang="nl-NL" sz="2000" dirty="0"/>
              <a:t> partners </a:t>
            </a:r>
            <a:r>
              <a:rPr lang="nl-NL" sz="2000" dirty="0" err="1"/>
              <a:t>that</a:t>
            </a:r>
            <a:r>
              <a:rPr lang="nl-NL" sz="2000" dirty="0"/>
              <a:t> are </a:t>
            </a:r>
            <a:r>
              <a:rPr lang="nl-NL" sz="2000" dirty="0" err="1"/>
              <a:t>suddenly</a:t>
            </a:r>
            <a:r>
              <a:rPr lang="nl-NL" sz="2000" dirty="0"/>
              <a:t> </a:t>
            </a:r>
            <a:r>
              <a:rPr lang="nl-NL" sz="2000" dirty="0" err="1"/>
              <a:t>gone</a:t>
            </a:r>
            <a:r>
              <a:rPr lang="nl-NL" sz="2000" dirty="0"/>
              <a:t>, </a:t>
            </a:r>
            <a:r>
              <a:rPr lang="nl-NL" sz="2000" dirty="0" err="1"/>
              <a:t>crashing</a:t>
            </a:r>
            <a:r>
              <a:rPr lang="nl-NL" sz="2000" dirty="0"/>
              <a:t> </a:t>
            </a:r>
            <a:r>
              <a:rPr lang="nl-NL" sz="2000" dirty="0" err="1"/>
              <a:t>applications</a:t>
            </a:r>
            <a:r>
              <a:rPr lang="nl-NL" sz="2000" dirty="0"/>
              <a:t>, power-outs, etc.</a:t>
            </a:r>
          </a:p>
          <a:p>
            <a:pPr marL="787400" lvl="2" indent="-342900">
              <a:lnSpc>
                <a:spcPct val="100000"/>
              </a:lnSpc>
            </a:pPr>
            <a:r>
              <a:rPr lang="nl-NL" sz="2000" dirty="0"/>
              <a:t>these events </a:t>
            </a:r>
            <a:r>
              <a:rPr lang="nl-NL" sz="2000" dirty="0" err="1"/>
              <a:t>become</a:t>
            </a:r>
            <a:r>
              <a:rPr lang="nl-NL" sz="2000" dirty="0"/>
              <a:t> apparent via sockets (</a:t>
            </a:r>
            <a:r>
              <a:rPr lang="nl-NL" sz="2000" dirty="0" err="1"/>
              <a:t>communication</a:t>
            </a:r>
            <a:r>
              <a:rPr lang="nl-NL" sz="2000" dirty="0"/>
              <a:t> </a:t>
            </a:r>
            <a:r>
              <a:rPr lang="nl-NL" sz="2000" dirty="0" err="1"/>
              <a:t>failures</a:t>
            </a:r>
            <a:r>
              <a:rPr lang="nl-NL" sz="2000" dirty="0"/>
              <a:t>, </a:t>
            </a:r>
            <a:r>
              <a:rPr lang="nl-NL" sz="2000" dirty="0" err="1"/>
              <a:t>closed</a:t>
            </a:r>
            <a:r>
              <a:rPr lang="nl-NL" sz="2000" dirty="0"/>
              <a:t> </a:t>
            </a:r>
            <a:r>
              <a:rPr lang="nl-NL" sz="2000" dirty="0" err="1"/>
              <a:t>connections</a:t>
            </a:r>
            <a:r>
              <a:rPr lang="nl-NL" sz="2000" dirty="0"/>
              <a:t>, </a:t>
            </a:r>
            <a:r>
              <a:rPr lang="nl-NL" sz="2000" dirty="0" err="1"/>
              <a:t>timeouts</a:t>
            </a:r>
            <a:r>
              <a:rPr lang="nl-NL" sz="2000" dirty="0"/>
              <a:t>, etc.)</a:t>
            </a:r>
          </a:p>
          <a:p>
            <a:pPr marL="609600" lvl="1" indent="-342900">
              <a:lnSpc>
                <a:spcPct val="100000"/>
              </a:lnSpc>
              <a:buFont typeface="Arial" panose="020B0604020202020204" pitchFamily="34" charset="0"/>
              <a:buChar char="•"/>
            </a:pPr>
            <a:r>
              <a:rPr lang="nl-NL" sz="2200" dirty="0" smtClean="0"/>
              <a:t>managing these events </a:t>
            </a:r>
            <a:r>
              <a:rPr lang="nl-NL" sz="2200" dirty="0" err="1" smtClean="0"/>
              <a:t>with</a:t>
            </a:r>
            <a:r>
              <a:rPr lang="nl-NL" sz="2200" dirty="0" smtClean="0"/>
              <a:t> low-level socket </a:t>
            </a:r>
            <a:r>
              <a:rPr lang="nl-NL" sz="2200" dirty="0" err="1" smtClean="0"/>
              <a:t>programming</a:t>
            </a:r>
            <a:r>
              <a:rPr lang="nl-NL" sz="2200" dirty="0" smtClean="0"/>
              <a:t> is a </a:t>
            </a:r>
            <a:r>
              <a:rPr lang="nl-NL" sz="2200" dirty="0" err="1" smtClean="0"/>
              <a:t>nightmare</a:t>
            </a:r>
            <a:endParaRPr lang="nl-NL" sz="2200" dirty="0" smtClean="0"/>
          </a:p>
          <a:p>
            <a:pPr marL="609600" lvl="1" indent="-342900">
              <a:lnSpc>
                <a:spcPct val="100000"/>
              </a:lnSpc>
              <a:buFont typeface="Arial" panose="020B0604020202020204" pitchFamily="34" charset="0"/>
              <a:buChar char="•"/>
            </a:pPr>
            <a:r>
              <a:rPr lang="nl-NL" sz="2200" dirty="0" smtClean="0"/>
              <a:t>ZMQ </a:t>
            </a:r>
            <a:r>
              <a:rPr lang="nl-NL" sz="2200" dirty="0" err="1" smtClean="0"/>
              <a:t>aims</a:t>
            </a:r>
            <a:r>
              <a:rPr lang="nl-NL" sz="2200" dirty="0" smtClean="0"/>
              <a:t> </a:t>
            </a:r>
            <a:r>
              <a:rPr lang="nl-NL" sz="2200" dirty="0" err="1" smtClean="0"/>
              <a:t>to</a:t>
            </a:r>
            <a:r>
              <a:rPr lang="nl-NL" sz="2200" dirty="0" smtClean="0"/>
              <a:t> </a:t>
            </a:r>
            <a:r>
              <a:rPr lang="nl-NL" sz="2200" dirty="0" err="1" smtClean="0"/>
              <a:t>addresss</a:t>
            </a:r>
            <a:r>
              <a:rPr lang="nl-NL" sz="2200" dirty="0" smtClean="0"/>
              <a:t> </a:t>
            </a:r>
            <a:r>
              <a:rPr lang="nl-NL" sz="2200" dirty="0" err="1" smtClean="0"/>
              <a:t>the</a:t>
            </a:r>
            <a:r>
              <a:rPr lang="nl-NL" sz="2200" dirty="0" smtClean="0"/>
              <a:t> </a:t>
            </a:r>
            <a:r>
              <a:rPr lang="nl-NL" sz="2200" dirty="0" err="1" smtClean="0"/>
              <a:t>problem</a:t>
            </a:r>
            <a:r>
              <a:rPr lang="nl-NL" sz="2200" dirty="0" smtClean="0"/>
              <a:t> of </a:t>
            </a:r>
            <a:r>
              <a:rPr lang="nl-NL" sz="2200" dirty="0" err="1" smtClean="0"/>
              <a:t>reliably</a:t>
            </a:r>
            <a:r>
              <a:rPr lang="nl-NL" sz="2200" dirty="0" smtClean="0"/>
              <a:t> </a:t>
            </a:r>
            <a:r>
              <a:rPr lang="nl-NL" sz="2200" dirty="0" err="1" smtClean="0"/>
              <a:t>connecting</a:t>
            </a:r>
            <a:r>
              <a:rPr lang="nl-NL" sz="2200" dirty="0" smtClean="0"/>
              <a:t> </a:t>
            </a:r>
            <a:r>
              <a:rPr lang="nl-NL" sz="2200" dirty="0" err="1" smtClean="0"/>
              <a:t>any</a:t>
            </a:r>
            <a:r>
              <a:rPr lang="nl-NL" sz="2200" dirty="0" smtClean="0"/>
              <a:t> code </a:t>
            </a:r>
            <a:r>
              <a:rPr lang="nl-NL" sz="2200" dirty="0" err="1" smtClean="0"/>
              <a:t>to</a:t>
            </a:r>
            <a:r>
              <a:rPr lang="nl-NL" sz="2200" dirty="0" smtClean="0"/>
              <a:t> </a:t>
            </a:r>
            <a:r>
              <a:rPr lang="nl-NL" sz="2200" dirty="0" err="1" smtClean="0"/>
              <a:t>any</a:t>
            </a:r>
            <a:r>
              <a:rPr lang="nl-NL" sz="2200" dirty="0" smtClean="0"/>
              <a:t> code, </a:t>
            </a:r>
            <a:r>
              <a:rPr lang="nl-NL" sz="2200" dirty="0" err="1" smtClean="0"/>
              <a:t>with</a:t>
            </a:r>
            <a:r>
              <a:rPr lang="nl-NL" sz="2200" dirty="0" smtClean="0"/>
              <a:t> small, </a:t>
            </a:r>
            <a:r>
              <a:rPr lang="nl-NL" sz="2200" dirty="0" err="1" smtClean="0"/>
              <a:t>reusable</a:t>
            </a:r>
            <a:r>
              <a:rPr lang="nl-NL" sz="2200" dirty="0" smtClean="0"/>
              <a:t> building </a:t>
            </a:r>
            <a:r>
              <a:rPr lang="nl-NL" sz="2200" dirty="0" err="1" smtClean="0"/>
              <a:t>blocks</a:t>
            </a:r>
            <a:endParaRPr lang="nl-NL" sz="2000" dirty="0" smtClean="0"/>
          </a:p>
          <a:p>
            <a:pPr marL="787400" lvl="2" indent="-342900">
              <a:lnSpc>
                <a:spcPct val="100000"/>
              </a:lnSpc>
            </a:pPr>
            <a:endParaRPr lang="nl-NL" sz="2000" dirty="0" smtClean="0"/>
          </a:p>
          <a:p>
            <a:pPr lvl="2" indent="0">
              <a:lnSpc>
                <a:spcPct val="100000"/>
              </a:lnSpc>
              <a:buNone/>
            </a:pPr>
            <a:endParaRPr lang="nl-NL" sz="2000" dirty="0" smtClean="0"/>
          </a:p>
          <a:p>
            <a:pPr marL="609600" lvl="1" indent="-342900">
              <a:lnSpc>
                <a:spcPct val="100000"/>
              </a:lnSpc>
            </a:pPr>
            <a:endParaRPr lang="nl-NL" sz="2200" dirty="0" smtClean="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smtClean="0"/>
              <a:t>ZMQ: Sockets on </a:t>
            </a:r>
            <a:r>
              <a:rPr lang="nl-NL" dirty="0" err="1" smtClean="0"/>
              <a:t>steroids</a:t>
            </a:r>
            <a:endParaRPr lang="en-US" sz="3000" cap="none" dirty="0">
              <a:solidFill>
                <a:schemeClr val="accent1"/>
              </a:solidFill>
            </a:endParaRPr>
          </a:p>
        </p:txBody>
      </p:sp>
    </p:spTree>
    <p:extLst>
      <p:ext uri="{BB962C8B-B14F-4D97-AF65-F5344CB8AC3E}">
        <p14:creationId xmlns:p14="http://schemas.microsoft.com/office/powerpoint/2010/main" val="208492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smtClean="0"/>
              <a:t>In Python</a:t>
            </a:r>
          </a:p>
          <a:p>
            <a:pPr marL="609600" lvl="1" indent="-342900">
              <a:lnSpc>
                <a:spcPct val="100000"/>
              </a:lnSpc>
              <a:buFont typeface="Arial" panose="020B0604020202020204" pitchFamily="34" charset="0"/>
              <a:buChar char="•"/>
            </a:pPr>
            <a:r>
              <a:rPr lang="nl-NL" sz="2200" dirty="0" smtClean="0"/>
              <a:t>A socket </a:t>
            </a:r>
            <a:r>
              <a:rPr lang="nl-NL" sz="2200" dirty="0" err="1" smtClean="0"/>
              <a:t>represents</a:t>
            </a:r>
            <a:r>
              <a:rPr lang="nl-NL" sz="2200" dirty="0" smtClean="0"/>
              <a:t> a </a:t>
            </a:r>
            <a:r>
              <a:rPr lang="nl-NL" sz="2200" dirty="0" err="1" smtClean="0"/>
              <a:t>communication</a:t>
            </a:r>
            <a:r>
              <a:rPr lang="nl-NL" sz="2200" dirty="0" smtClean="0"/>
              <a:t> </a:t>
            </a:r>
            <a:r>
              <a:rPr lang="nl-NL" sz="2200" dirty="0" err="1" smtClean="0"/>
              <a:t>endpoint</a:t>
            </a:r>
            <a:endParaRPr lang="nl-NL" sz="2200" dirty="0" smtClean="0"/>
          </a:p>
          <a:p>
            <a:pPr marL="609600" lvl="1" indent="-342900">
              <a:lnSpc>
                <a:spcPct val="100000"/>
              </a:lnSpc>
              <a:buFont typeface="Arial" panose="020B0604020202020204" pitchFamily="34" charset="0"/>
              <a:buChar char="•"/>
            </a:pPr>
            <a:r>
              <a:rPr lang="nl-NL" sz="2200" dirty="0" smtClean="0"/>
              <a:t>A socket has </a:t>
            </a:r>
            <a:r>
              <a:rPr lang="nl-NL" sz="2200" dirty="0" err="1" smtClean="0"/>
              <a:t>only</a:t>
            </a:r>
            <a:r>
              <a:rPr lang="nl-NL" sz="2200" dirty="0" smtClean="0"/>
              <a:t> a single </a:t>
            </a:r>
            <a:r>
              <a:rPr lang="nl-NL" sz="2200" dirty="0" err="1" smtClean="0"/>
              <a:t>connection</a:t>
            </a:r>
            <a:endParaRPr lang="nl-NL" sz="2200" dirty="0" smtClean="0"/>
          </a:p>
          <a:p>
            <a:pPr marL="787400" lvl="2" indent="-342900">
              <a:lnSpc>
                <a:spcPct val="100000"/>
              </a:lnSpc>
            </a:pPr>
            <a:r>
              <a:rPr lang="nl-NL" sz="2200" dirty="0"/>
              <a:t>Servers </a:t>
            </a:r>
            <a:r>
              <a:rPr lang="nl-NL" sz="2200" dirty="0" err="1" smtClean="0"/>
              <a:t>spawn</a:t>
            </a:r>
            <a:r>
              <a:rPr lang="nl-NL" sz="2200" dirty="0" smtClean="0"/>
              <a:t> </a:t>
            </a:r>
            <a:r>
              <a:rPr lang="nl-NL" sz="2200" dirty="0"/>
              <a:t>new sockets </a:t>
            </a:r>
            <a:r>
              <a:rPr lang="nl-NL" sz="2200" dirty="0" err="1"/>
              <a:t>for</a:t>
            </a:r>
            <a:r>
              <a:rPr lang="nl-NL" sz="2200" dirty="0"/>
              <a:t> </a:t>
            </a:r>
            <a:r>
              <a:rPr lang="nl-NL" sz="2200" dirty="0" err="1"/>
              <a:t>each</a:t>
            </a:r>
            <a:r>
              <a:rPr lang="nl-NL" sz="2200" dirty="0"/>
              <a:t> </a:t>
            </a:r>
            <a:r>
              <a:rPr lang="nl-NL" sz="2200" dirty="0" err="1"/>
              <a:t>incoming</a:t>
            </a:r>
            <a:r>
              <a:rPr lang="nl-NL" sz="2200" dirty="0"/>
              <a:t> </a:t>
            </a:r>
            <a:r>
              <a:rPr lang="nl-NL" sz="2200" dirty="0" err="1" smtClean="0"/>
              <a:t>connection</a:t>
            </a:r>
            <a:r>
              <a:rPr lang="nl-NL" sz="2200" dirty="0" smtClean="0"/>
              <a:t> </a:t>
            </a:r>
            <a:r>
              <a:rPr lang="nl-NL" sz="2200" dirty="0" err="1" smtClean="0"/>
              <a:t>request</a:t>
            </a:r>
            <a:endParaRPr lang="nl-NL" sz="2200" dirty="0"/>
          </a:p>
          <a:p>
            <a:pPr marL="609600" lvl="1" indent="-342900">
              <a:lnSpc>
                <a:spcPct val="100000"/>
              </a:lnSpc>
              <a:buFont typeface="Arial" panose="020B0604020202020204" pitchFamily="34" charset="0"/>
              <a:buChar char="•"/>
            </a:pPr>
            <a:r>
              <a:rPr lang="nl-NL" sz="2200" dirty="0" smtClean="0"/>
              <a:t>A socket </a:t>
            </a:r>
            <a:r>
              <a:rPr lang="nl-NL" sz="2200" dirty="0" err="1" smtClean="0"/>
              <a:t>uses</a:t>
            </a:r>
            <a:r>
              <a:rPr lang="nl-NL" sz="2200" dirty="0" smtClean="0"/>
              <a:t> a single transport protocol (TCP, UDP, etc.)</a:t>
            </a:r>
          </a:p>
          <a:p>
            <a:pPr marL="609600" lvl="1" indent="-342900">
              <a:lnSpc>
                <a:spcPct val="100000"/>
              </a:lnSpc>
              <a:buFont typeface="Arial" panose="020B0604020202020204" pitchFamily="34" charset="0"/>
              <a:buChar char="•"/>
            </a:pPr>
            <a:r>
              <a:rPr lang="nl-NL" sz="2200" dirty="0" smtClean="0"/>
              <a:t>A socket </a:t>
            </a:r>
            <a:r>
              <a:rPr lang="nl-NL" sz="2200" dirty="0" err="1" smtClean="0"/>
              <a:t>sends</a:t>
            </a:r>
            <a:r>
              <a:rPr lang="nl-NL" sz="2200" dirty="0" smtClean="0"/>
              <a:t> or </a:t>
            </a:r>
            <a:r>
              <a:rPr lang="nl-NL" sz="2200" dirty="0" err="1" smtClean="0"/>
              <a:t>receives</a:t>
            </a:r>
            <a:r>
              <a:rPr lang="nl-NL" sz="2200" dirty="0" smtClean="0"/>
              <a:t> data in a format </a:t>
            </a:r>
            <a:r>
              <a:rPr lang="nl-NL" sz="2200" dirty="0" err="1" smtClean="0"/>
              <a:t>that</a:t>
            </a:r>
            <a:r>
              <a:rPr lang="nl-NL" sz="2200" dirty="0" smtClean="0"/>
              <a:t> is </a:t>
            </a:r>
            <a:r>
              <a:rPr lang="nl-NL" sz="2200" dirty="0" err="1" smtClean="0"/>
              <a:t>determined</a:t>
            </a:r>
            <a:r>
              <a:rPr lang="nl-NL" sz="2200" dirty="0" smtClean="0"/>
              <a:t> </a:t>
            </a:r>
            <a:r>
              <a:rPr lang="nl-NL" sz="2200" dirty="0" err="1" smtClean="0"/>
              <a:t>by</a:t>
            </a:r>
            <a:r>
              <a:rPr lang="nl-NL" sz="2200" dirty="0" smtClean="0"/>
              <a:t> </a:t>
            </a:r>
            <a:r>
              <a:rPr lang="nl-NL" sz="2200" dirty="0" err="1" smtClean="0"/>
              <a:t>the</a:t>
            </a:r>
            <a:r>
              <a:rPr lang="nl-NL" sz="2200" dirty="0" smtClean="0"/>
              <a:t> transport protocol</a:t>
            </a:r>
          </a:p>
          <a:p>
            <a:pPr marL="342900" indent="-342900">
              <a:lnSpc>
                <a:spcPct val="100000"/>
              </a:lnSpc>
              <a:buFont typeface="Arial" panose="020B0604020202020204" pitchFamily="34" charset="0"/>
              <a:buChar char="•"/>
            </a:pPr>
            <a:r>
              <a:rPr lang="nl-NL" sz="2400" dirty="0" smtClean="0"/>
              <a:t>In ZMQ</a:t>
            </a:r>
          </a:p>
          <a:p>
            <a:pPr marL="609600" lvl="1" indent="-342900">
              <a:lnSpc>
                <a:spcPct val="100000"/>
              </a:lnSpc>
              <a:buFont typeface="Arial" panose="020B0604020202020204" pitchFamily="34" charset="0"/>
              <a:buChar char="•"/>
            </a:pPr>
            <a:r>
              <a:rPr lang="nl-NL" sz="2200" dirty="0" smtClean="0"/>
              <a:t>A socket </a:t>
            </a:r>
            <a:r>
              <a:rPr lang="nl-NL" sz="2200" dirty="0" err="1" smtClean="0"/>
              <a:t>represents</a:t>
            </a:r>
            <a:r>
              <a:rPr lang="nl-NL" sz="2200" dirty="0" smtClean="0"/>
              <a:t> a </a:t>
            </a:r>
            <a:r>
              <a:rPr lang="nl-NL" sz="2200" dirty="0" err="1" smtClean="0"/>
              <a:t>communication</a:t>
            </a:r>
            <a:r>
              <a:rPr lang="nl-NL" sz="2200" dirty="0" smtClean="0"/>
              <a:t> </a:t>
            </a:r>
            <a:r>
              <a:rPr lang="nl-NL" sz="2200" dirty="0" err="1" smtClean="0"/>
              <a:t>pattern</a:t>
            </a:r>
            <a:endParaRPr lang="nl-NL" sz="2200" dirty="0" smtClean="0"/>
          </a:p>
          <a:p>
            <a:pPr marL="609600" lvl="1" indent="-342900">
              <a:lnSpc>
                <a:spcPct val="100000"/>
              </a:lnSpc>
              <a:buFont typeface="Arial" panose="020B0604020202020204" pitchFamily="34" charset="0"/>
              <a:buChar char="•"/>
            </a:pPr>
            <a:r>
              <a:rPr lang="nl-NL" sz="2200" dirty="0" smtClean="0"/>
              <a:t>A socket </a:t>
            </a:r>
            <a:r>
              <a:rPr lang="nl-NL" sz="2200" dirty="0" err="1" smtClean="0"/>
              <a:t>can</a:t>
            </a:r>
            <a:r>
              <a:rPr lang="nl-NL" sz="2200" dirty="0" smtClean="0"/>
              <a:t> have multiple </a:t>
            </a:r>
            <a:r>
              <a:rPr lang="nl-NL" sz="2200" dirty="0" err="1" smtClean="0"/>
              <a:t>connections</a:t>
            </a:r>
            <a:endParaRPr lang="nl-NL" sz="2200" dirty="0" smtClean="0"/>
          </a:p>
          <a:p>
            <a:pPr marL="787400" lvl="2" indent="-342900">
              <a:lnSpc>
                <a:spcPct val="100000"/>
              </a:lnSpc>
            </a:pPr>
            <a:r>
              <a:rPr lang="nl-NL" sz="2000" dirty="0" smtClean="0"/>
              <a:t>A server </a:t>
            </a:r>
            <a:r>
              <a:rPr lang="nl-NL" sz="2000" dirty="0" err="1" smtClean="0"/>
              <a:t>uses</a:t>
            </a:r>
            <a:r>
              <a:rPr lang="nl-NL" sz="2000" dirty="0" smtClean="0"/>
              <a:t> a single socket </a:t>
            </a:r>
            <a:r>
              <a:rPr lang="nl-NL" sz="2000" dirty="0" err="1" smtClean="0"/>
              <a:t>for</a:t>
            </a:r>
            <a:r>
              <a:rPr lang="nl-NL" sz="2000" dirty="0" smtClean="0"/>
              <a:t> </a:t>
            </a:r>
            <a:r>
              <a:rPr lang="nl-NL" sz="2000" dirty="0" err="1" smtClean="0"/>
              <a:t>all</a:t>
            </a:r>
            <a:r>
              <a:rPr lang="nl-NL" sz="2000" dirty="0" smtClean="0"/>
              <a:t> </a:t>
            </a:r>
            <a:r>
              <a:rPr lang="nl-NL" sz="2000" dirty="0" err="1" smtClean="0"/>
              <a:t>connections</a:t>
            </a:r>
            <a:endParaRPr lang="nl-NL" sz="2000" dirty="0" smtClean="0"/>
          </a:p>
          <a:p>
            <a:pPr marL="609600" lvl="1" indent="-342900">
              <a:lnSpc>
                <a:spcPct val="100000"/>
              </a:lnSpc>
              <a:buFont typeface="Arial" panose="020B0604020202020204" pitchFamily="34" charset="0"/>
              <a:buChar char="•"/>
            </a:pPr>
            <a:r>
              <a:rPr lang="nl-NL" sz="2200" dirty="0" smtClean="0"/>
              <a:t>A socket </a:t>
            </a:r>
            <a:r>
              <a:rPr lang="nl-NL" sz="2200" dirty="0" err="1" smtClean="0"/>
              <a:t>can</a:t>
            </a:r>
            <a:r>
              <a:rPr lang="nl-NL" sz="2200" dirty="0" smtClean="0"/>
              <a:t> </a:t>
            </a:r>
            <a:r>
              <a:rPr lang="nl-NL" sz="2200" dirty="0" err="1" smtClean="0"/>
              <a:t>use</a:t>
            </a:r>
            <a:r>
              <a:rPr lang="nl-NL" sz="2200" dirty="0" smtClean="0"/>
              <a:t> multiple transport </a:t>
            </a:r>
            <a:r>
              <a:rPr lang="nl-NL" sz="2200" dirty="0" err="1" smtClean="0"/>
              <a:t>protocols</a:t>
            </a:r>
            <a:r>
              <a:rPr lang="nl-NL" sz="2200" dirty="0" smtClean="0"/>
              <a:t> </a:t>
            </a:r>
            <a:r>
              <a:rPr lang="nl-NL" sz="2200" dirty="0" err="1" smtClean="0"/>
              <a:t>simultaneously</a:t>
            </a:r>
            <a:endParaRPr lang="nl-NL" sz="2200" dirty="0" smtClean="0"/>
          </a:p>
          <a:p>
            <a:pPr marL="609600" lvl="1" indent="-342900">
              <a:lnSpc>
                <a:spcPct val="100000"/>
              </a:lnSpc>
              <a:buFont typeface="Arial" panose="020B0604020202020204" pitchFamily="34" charset="0"/>
              <a:buChar char="•"/>
            </a:pPr>
            <a:r>
              <a:rPr lang="nl-NL" sz="2200" dirty="0" smtClean="0"/>
              <a:t>A socket </a:t>
            </a:r>
            <a:r>
              <a:rPr lang="nl-NL" sz="2200" dirty="0" err="1" smtClean="0"/>
              <a:t>sends</a:t>
            </a:r>
            <a:r>
              <a:rPr lang="nl-NL" sz="2200" dirty="0" smtClean="0"/>
              <a:t> or </a:t>
            </a:r>
            <a:r>
              <a:rPr lang="nl-NL" sz="2200" dirty="0" err="1" smtClean="0"/>
              <a:t>receives</a:t>
            </a:r>
            <a:r>
              <a:rPr lang="nl-NL" sz="2200" dirty="0" smtClean="0"/>
              <a:t> data in ZMQ </a:t>
            </a:r>
            <a:r>
              <a:rPr lang="nl-NL" sz="2200" dirty="0" err="1" smtClean="0"/>
              <a:t>message</a:t>
            </a:r>
            <a:r>
              <a:rPr lang="nl-NL" sz="2200" dirty="0" smtClean="0"/>
              <a:t> format</a:t>
            </a:r>
          </a:p>
          <a:p>
            <a:pPr marL="787400" lvl="2" indent="-342900">
              <a:lnSpc>
                <a:spcPct val="100000"/>
              </a:lnSpc>
            </a:pPr>
            <a:endParaRPr lang="nl-NL" sz="2000" dirty="0" smtClean="0"/>
          </a:p>
          <a:p>
            <a:pPr lvl="2" indent="0">
              <a:lnSpc>
                <a:spcPct val="100000"/>
              </a:lnSpc>
              <a:buNone/>
            </a:pPr>
            <a:endParaRPr lang="nl-NL" sz="2000" dirty="0" smtClean="0"/>
          </a:p>
          <a:p>
            <a:pPr marL="609600" lvl="1" indent="-342900">
              <a:lnSpc>
                <a:spcPct val="100000"/>
              </a:lnSpc>
            </a:pPr>
            <a:endParaRPr lang="nl-NL" sz="2200" dirty="0" smtClean="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smtClean="0"/>
              <a:t>ZMQ: </a:t>
            </a:r>
            <a:r>
              <a:rPr lang="nl-NL" dirty="0" err="1" smtClean="0"/>
              <a:t>Paradigm</a:t>
            </a:r>
            <a:r>
              <a:rPr lang="nl-NL" dirty="0" smtClean="0"/>
              <a:t> shift</a:t>
            </a:r>
            <a:endParaRPr lang="en-US" sz="3000" cap="none" dirty="0">
              <a:solidFill>
                <a:schemeClr val="accent1"/>
              </a:solidFill>
            </a:endParaRPr>
          </a:p>
        </p:txBody>
      </p:sp>
    </p:spTree>
    <p:extLst>
      <p:ext uri="{BB962C8B-B14F-4D97-AF65-F5344CB8AC3E}">
        <p14:creationId xmlns:p14="http://schemas.microsoft.com/office/powerpoint/2010/main" val="3540476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fontScale="92500" lnSpcReduction="10000"/>
          </a:bodyPr>
          <a:lstStyle/>
          <a:p>
            <a:pPr>
              <a:lnSpc>
                <a:spcPct val="100000"/>
              </a:lnSpc>
            </a:pPr>
            <a:r>
              <a:rPr lang="nl-NL" sz="2400" dirty="0" err="1" smtClean="0"/>
              <a:t>Core</a:t>
            </a:r>
            <a:r>
              <a:rPr lang="nl-NL" sz="2400" dirty="0" smtClean="0"/>
              <a:t> </a:t>
            </a:r>
            <a:r>
              <a:rPr lang="nl-NL" sz="2400" dirty="0" err="1" smtClean="0"/>
              <a:t>communication</a:t>
            </a:r>
            <a:r>
              <a:rPr lang="nl-NL" sz="2400" dirty="0" smtClean="0"/>
              <a:t> </a:t>
            </a:r>
            <a:r>
              <a:rPr lang="nl-NL" sz="2400" dirty="0" err="1" smtClean="0"/>
              <a:t>patterns</a:t>
            </a:r>
            <a:endParaRPr lang="nl-NL" sz="2400" dirty="0" smtClean="0"/>
          </a:p>
          <a:p>
            <a:pPr marL="342900" indent="-342900">
              <a:lnSpc>
                <a:spcPct val="100000"/>
              </a:lnSpc>
              <a:buFont typeface="Arial" panose="020B0604020202020204" pitchFamily="34" charset="0"/>
              <a:buChar char="•"/>
            </a:pPr>
            <a:r>
              <a:rPr lang="nl-NL" sz="2400" dirty="0" err="1" smtClean="0"/>
              <a:t>Request</a:t>
            </a:r>
            <a:r>
              <a:rPr lang="nl-NL" sz="2400" dirty="0" smtClean="0"/>
              <a:t>-Reply</a:t>
            </a:r>
          </a:p>
          <a:p>
            <a:pPr marL="609600" lvl="1" indent="-342900">
              <a:lnSpc>
                <a:spcPct val="100000"/>
              </a:lnSpc>
              <a:buFont typeface="Arial" panose="020B0604020202020204" pitchFamily="34" charset="0"/>
              <a:buChar char="•"/>
            </a:pPr>
            <a:r>
              <a:rPr lang="nl-NL" sz="2000" dirty="0" err="1" smtClean="0"/>
              <a:t>Connects</a:t>
            </a:r>
            <a:r>
              <a:rPr lang="nl-NL" sz="2000" dirty="0" smtClean="0"/>
              <a:t> a set of </a:t>
            </a:r>
            <a:r>
              <a:rPr lang="nl-NL" sz="2000" dirty="0" err="1" smtClean="0"/>
              <a:t>clients</a:t>
            </a:r>
            <a:r>
              <a:rPr lang="nl-NL" sz="2000" dirty="0" smtClean="0"/>
              <a:t> </a:t>
            </a:r>
            <a:r>
              <a:rPr lang="nl-NL" sz="2000" dirty="0" err="1" smtClean="0"/>
              <a:t>to</a:t>
            </a:r>
            <a:r>
              <a:rPr lang="nl-NL" sz="2000" dirty="0" smtClean="0"/>
              <a:t> a set of services.</a:t>
            </a:r>
          </a:p>
          <a:p>
            <a:pPr marL="609600" lvl="1" indent="-342900">
              <a:lnSpc>
                <a:spcPct val="100000"/>
              </a:lnSpc>
              <a:buFont typeface="Arial" panose="020B0604020202020204" pitchFamily="34" charset="0"/>
              <a:buChar char="•"/>
            </a:pPr>
            <a:r>
              <a:rPr lang="nl-NL" sz="2000" dirty="0" err="1" smtClean="0"/>
              <a:t>Strict</a:t>
            </a:r>
            <a:r>
              <a:rPr lang="nl-NL" sz="2000" dirty="0" smtClean="0"/>
              <a:t> </a:t>
            </a:r>
            <a:r>
              <a:rPr lang="nl-NL" sz="2000" dirty="0" err="1" smtClean="0"/>
              <a:t>cadence</a:t>
            </a:r>
            <a:r>
              <a:rPr lang="nl-NL" sz="2000" dirty="0" smtClean="0"/>
              <a:t> of </a:t>
            </a:r>
            <a:r>
              <a:rPr lang="nl-NL" sz="2000" dirty="0" err="1" smtClean="0"/>
              <a:t>sending</a:t>
            </a:r>
            <a:r>
              <a:rPr lang="nl-NL" sz="2000" dirty="0" smtClean="0"/>
              <a:t> </a:t>
            </a:r>
            <a:r>
              <a:rPr lang="nl-NL" sz="2000" dirty="0" err="1" smtClean="0"/>
              <a:t>and</a:t>
            </a:r>
            <a:r>
              <a:rPr lang="nl-NL" sz="2000" dirty="0" smtClean="0"/>
              <a:t> </a:t>
            </a:r>
            <a:r>
              <a:rPr lang="nl-NL" sz="2000" dirty="0" err="1" smtClean="0"/>
              <a:t>receiving</a:t>
            </a:r>
            <a:endParaRPr lang="nl-NL" sz="2000" dirty="0" smtClean="0"/>
          </a:p>
          <a:p>
            <a:pPr marL="609600" lvl="1" indent="-342900">
              <a:lnSpc>
                <a:spcPct val="100000"/>
              </a:lnSpc>
              <a:buFont typeface="Arial" panose="020B0604020202020204" pitchFamily="34" charset="0"/>
              <a:buChar char="•"/>
            </a:pPr>
            <a:r>
              <a:rPr lang="nl-NL" sz="2000" dirty="0" err="1" smtClean="0"/>
              <a:t>Suitable</a:t>
            </a:r>
            <a:r>
              <a:rPr lang="nl-NL" sz="2000" dirty="0" smtClean="0"/>
              <a:t> </a:t>
            </a:r>
            <a:r>
              <a:rPr lang="nl-NL" sz="2000" dirty="0" err="1" smtClean="0"/>
              <a:t>for</a:t>
            </a:r>
            <a:r>
              <a:rPr lang="nl-NL" sz="2000" dirty="0" smtClean="0"/>
              <a:t> remote procedure calls </a:t>
            </a:r>
            <a:r>
              <a:rPr lang="nl-NL" sz="2000" dirty="0" err="1" smtClean="0"/>
              <a:t>and</a:t>
            </a:r>
            <a:r>
              <a:rPr lang="nl-NL" sz="2000" dirty="0" smtClean="0"/>
              <a:t> </a:t>
            </a:r>
            <a:r>
              <a:rPr lang="nl-NL" sz="2000" dirty="0" err="1" smtClean="0"/>
              <a:t>task</a:t>
            </a:r>
            <a:r>
              <a:rPr lang="nl-NL" sz="2000" dirty="0" smtClean="0"/>
              <a:t> </a:t>
            </a:r>
            <a:r>
              <a:rPr lang="nl-NL" sz="2000" dirty="0" err="1" smtClean="0"/>
              <a:t>distribution</a:t>
            </a:r>
            <a:endParaRPr lang="nl-NL" sz="2000" dirty="0" smtClean="0"/>
          </a:p>
          <a:p>
            <a:pPr marL="342900" indent="-342900">
              <a:lnSpc>
                <a:spcPct val="100000"/>
              </a:lnSpc>
              <a:buFont typeface="Arial" panose="020B0604020202020204" pitchFamily="34" charset="0"/>
              <a:buChar char="•"/>
            </a:pPr>
            <a:r>
              <a:rPr lang="nl-NL" sz="2200" dirty="0" smtClean="0"/>
              <a:t>Pub-Sub</a:t>
            </a:r>
          </a:p>
          <a:p>
            <a:pPr marL="609600" lvl="1" indent="-342900">
              <a:lnSpc>
                <a:spcPct val="100000"/>
              </a:lnSpc>
              <a:buFont typeface="Arial" panose="020B0604020202020204" pitchFamily="34" charset="0"/>
              <a:buChar char="•"/>
            </a:pPr>
            <a:r>
              <a:rPr lang="nl-NL" sz="2000" dirty="0" err="1" smtClean="0"/>
              <a:t>Connects</a:t>
            </a:r>
            <a:r>
              <a:rPr lang="nl-NL" sz="2000" dirty="0" smtClean="0"/>
              <a:t> a set of </a:t>
            </a:r>
            <a:r>
              <a:rPr lang="nl-NL" sz="2000" dirty="0" err="1" smtClean="0"/>
              <a:t>publishers</a:t>
            </a:r>
            <a:r>
              <a:rPr lang="nl-NL" sz="2000" dirty="0" smtClean="0"/>
              <a:t> </a:t>
            </a:r>
            <a:r>
              <a:rPr lang="nl-NL" sz="2000" dirty="0" err="1" smtClean="0"/>
              <a:t>to</a:t>
            </a:r>
            <a:r>
              <a:rPr lang="nl-NL" sz="2000" dirty="0" smtClean="0"/>
              <a:t> a set of </a:t>
            </a:r>
            <a:r>
              <a:rPr lang="nl-NL" sz="2000" dirty="0" err="1" smtClean="0"/>
              <a:t>subscribers</a:t>
            </a:r>
            <a:r>
              <a:rPr lang="nl-NL" sz="2000" dirty="0" smtClean="0"/>
              <a:t>.</a:t>
            </a:r>
          </a:p>
          <a:p>
            <a:pPr marL="609600" lvl="1" indent="-342900">
              <a:lnSpc>
                <a:spcPct val="100000"/>
              </a:lnSpc>
              <a:buFont typeface="Arial" panose="020B0604020202020204" pitchFamily="34" charset="0"/>
              <a:buChar char="•"/>
            </a:pPr>
            <a:r>
              <a:rPr lang="nl-NL" sz="2000" dirty="0" err="1" smtClean="0"/>
              <a:t>Publishers</a:t>
            </a:r>
            <a:r>
              <a:rPr lang="nl-NL" sz="2000" dirty="0" smtClean="0"/>
              <a:t> </a:t>
            </a:r>
            <a:r>
              <a:rPr lang="nl-NL" sz="2000" dirty="0" err="1" smtClean="0"/>
              <a:t>only</a:t>
            </a:r>
            <a:r>
              <a:rPr lang="nl-NL" sz="2000" dirty="0" smtClean="0"/>
              <a:t> </a:t>
            </a:r>
            <a:r>
              <a:rPr lang="nl-NL" sz="2000" dirty="0" err="1" smtClean="0"/>
              <a:t>send</a:t>
            </a:r>
            <a:r>
              <a:rPr lang="nl-NL" sz="2000" dirty="0" smtClean="0"/>
              <a:t>, </a:t>
            </a:r>
            <a:r>
              <a:rPr lang="nl-NL" sz="2000" dirty="0" err="1" smtClean="0"/>
              <a:t>subscribers</a:t>
            </a:r>
            <a:r>
              <a:rPr lang="nl-NL" sz="2000" dirty="0" smtClean="0"/>
              <a:t> </a:t>
            </a:r>
            <a:r>
              <a:rPr lang="nl-NL" sz="2000" dirty="0" err="1" smtClean="0"/>
              <a:t>only</a:t>
            </a:r>
            <a:r>
              <a:rPr lang="nl-NL" sz="2000" dirty="0" smtClean="0"/>
              <a:t> </a:t>
            </a:r>
            <a:r>
              <a:rPr lang="nl-NL" sz="2000" dirty="0" err="1" smtClean="0"/>
              <a:t>receive</a:t>
            </a:r>
            <a:r>
              <a:rPr lang="nl-NL" sz="2000" dirty="0" smtClean="0"/>
              <a:t> (</a:t>
            </a:r>
            <a:r>
              <a:rPr lang="nl-NL" sz="2000" dirty="0" err="1" smtClean="0"/>
              <a:t>and</a:t>
            </a:r>
            <a:r>
              <a:rPr lang="nl-NL" sz="2000" dirty="0" smtClean="0"/>
              <a:t> </a:t>
            </a:r>
            <a:r>
              <a:rPr lang="nl-NL" sz="2000" dirty="0" err="1" smtClean="0"/>
              <a:t>subscribe</a:t>
            </a:r>
            <a:r>
              <a:rPr lang="nl-NL" sz="2000" dirty="0" smtClean="0"/>
              <a:t>).</a:t>
            </a:r>
          </a:p>
          <a:p>
            <a:pPr marL="342900" indent="-342900">
              <a:lnSpc>
                <a:spcPct val="100000"/>
              </a:lnSpc>
              <a:buFont typeface="Arial" panose="020B0604020202020204" pitchFamily="34" charset="0"/>
              <a:buChar char="•"/>
            </a:pPr>
            <a:r>
              <a:rPr lang="nl-NL" sz="2200" dirty="0" smtClean="0"/>
              <a:t>Pipeline</a:t>
            </a:r>
          </a:p>
          <a:p>
            <a:pPr marL="609600" lvl="1" indent="-342900">
              <a:lnSpc>
                <a:spcPct val="100000"/>
              </a:lnSpc>
              <a:buFont typeface="Arial" panose="020B0604020202020204" pitchFamily="34" charset="0"/>
              <a:buChar char="•"/>
            </a:pPr>
            <a:r>
              <a:rPr lang="nl-NL" sz="2000" dirty="0" err="1" smtClean="0"/>
              <a:t>Connects</a:t>
            </a:r>
            <a:r>
              <a:rPr lang="nl-NL" sz="2000" dirty="0" smtClean="0"/>
              <a:t> </a:t>
            </a:r>
            <a:r>
              <a:rPr lang="nl-NL" sz="2000" dirty="0" err="1" smtClean="0"/>
              <a:t>endpoints</a:t>
            </a:r>
            <a:r>
              <a:rPr lang="nl-NL" sz="2000" dirty="0" smtClean="0"/>
              <a:t> in a fan-out / fan-in </a:t>
            </a:r>
            <a:r>
              <a:rPr lang="nl-NL" sz="2000" dirty="0" err="1" smtClean="0"/>
              <a:t>pattern</a:t>
            </a:r>
            <a:r>
              <a:rPr lang="nl-NL" sz="2000" dirty="0" smtClean="0"/>
              <a:t>.</a:t>
            </a:r>
          </a:p>
          <a:p>
            <a:pPr marL="609600" lvl="1" indent="-342900">
              <a:lnSpc>
                <a:spcPct val="100000"/>
              </a:lnSpc>
              <a:buFont typeface="Arial" panose="020B0604020202020204" pitchFamily="34" charset="0"/>
              <a:buChar char="•"/>
            </a:pPr>
            <a:r>
              <a:rPr lang="nl-NL" sz="2000" dirty="0" smtClean="0"/>
              <a:t>Multiple steps </a:t>
            </a:r>
            <a:r>
              <a:rPr lang="nl-NL" sz="2000" dirty="0" err="1" smtClean="0"/>
              <a:t>and</a:t>
            </a:r>
            <a:r>
              <a:rPr lang="nl-NL" sz="2000" dirty="0" smtClean="0"/>
              <a:t> loops </a:t>
            </a:r>
            <a:r>
              <a:rPr lang="nl-NL" sz="2000" dirty="0" err="1" smtClean="0"/>
              <a:t>possible</a:t>
            </a:r>
            <a:endParaRPr lang="nl-NL" sz="2000" dirty="0" smtClean="0"/>
          </a:p>
          <a:p>
            <a:pPr marL="609600" lvl="1" indent="-342900">
              <a:lnSpc>
                <a:spcPct val="100000"/>
              </a:lnSpc>
              <a:buFont typeface="Arial" panose="020B0604020202020204" pitchFamily="34" charset="0"/>
              <a:buChar char="•"/>
            </a:pPr>
            <a:r>
              <a:rPr lang="nl-NL" sz="2000" dirty="0" smtClean="0"/>
              <a:t>Parallel </a:t>
            </a:r>
            <a:r>
              <a:rPr lang="nl-NL" sz="2000" dirty="0" err="1" smtClean="0"/>
              <a:t>task</a:t>
            </a:r>
            <a:r>
              <a:rPr lang="nl-NL" sz="2000" dirty="0" smtClean="0"/>
              <a:t> </a:t>
            </a:r>
            <a:r>
              <a:rPr lang="nl-NL" sz="2000" dirty="0" err="1" smtClean="0"/>
              <a:t>distribution</a:t>
            </a:r>
            <a:r>
              <a:rPr lang="nl-NL" sz="2000" dirty="0" smtClean="0"/>
              <a:t> </a:t>
            </a:r>
            <a:r>
              <a:rPr lang="nl-NL" sz="2000" dirty="0" err="1" smtClean="0"/>
              <a:t>and</a:t>
            </a:r>
            <a:r>
              <a:rPr lang="nl-NL" sz="2000" dirty="0" smtClean="0"/>
              <a:t> </a:t>
            </a:r>
            <a:r>
              <a:rPr lang="nl-NL" sz="2000" dirty="0" err="1" smtClean="0"/>
              <a:t>collection</a:t>
            </a:r>
            <a:endParaRPr lang="nl-NL" sz="2000" dirty="0"/>
          </a:p>
          <a:p>
            <a:pPr marL="342900" indent="-342900">
              <a:lnSpc>
                <a:spcPct val="100000"/>
              </a:lnSpc>
              <a:buFont typeface="Arial" panose="020B0604020202020204" pitchFamily="34" charset="0"/>
              <a:buChar char="•"/>
            </a:pPr>
            <a:r>
              <a:rPr lang="nl-NL" sz="2200" dirty="0" err="1" smtClean="0"/>
              <a:t>Exclusive</a:t>
            </a:r>
            <a:r>
              <a:rPr lang="nl-NL" sz="2200" dirty="0" smtClean="0"/>
              <a:t> pair</a:t>
            </a:r>
          </a:p>
          <a:p>
            <a:pPr marL="609600" lvl="1" indent="-342900">
              <a:lnSpc>
                <a:spcPct val="100000"/>
              </a:lnSpc>
              <a:buFont typeface="Arial" panose="020B0604020202020204" pitchFamily="34" charset="0"/>
              <a:buChar char="•"/>
            </a:pPr>
            <a:r>
              <a:rPr lang="nl-NL" sz="2000" dirty="0" err="1" smtClean="0"/>
              <a:t>Restricted</a:t>
            </a:r>
            <a:r>
              <a:rPr lang="nl-NL" sz="2000" dirty="0" smtClean="0"/>
              <a:t> </a:t>
            </a:r>
            <a:r>
              <a:rPr lang="nl-NL" sz="2000" dirty="0" err="1" smtClean="0"/>
              <a:t>to</a:t>
            </a:r>
            <a:r>
              <a:rPr lang="nl-NL" sz="2000" dirty="0" smtClean="0"/>
              <a:t> </a:t>
            </a:r>
            <a:r>
              <a:rPr lang="nl-NL" sz="2000" dirty="0" err="1" smtClean="0"/>
              <a:t>two</a:t>
            </a:r>
            <a:r>
              <a:rPr lang="nl-NL" sz="2000" dirty="0" smtClean="0"/>
              <a:t> </a:t>
            </a:r>
            <a:r>
              <a:rPr lang="nl-NL" sz="2000" dirty="0" err="1" smtClean="0"/>
              <a:t>endpoints</a:t>
            </a:r>
            <a:endParaRPr lang="nl-NL" sz="2000" dirty="0" smtClean="0"/>
          </a:p>
          <a:p>
            <a:pPr marL="609600" lvl="1" indent="-342900">
              <a:lnSpc>
                <a:spcPct val="100000"/>
              </a:lnSpc>
              <a:buFont typeface="Arial" panose="020B0604020202020204" pitchFamily="34" charset="0"/>
              <a:buChar char="•"/>
            </a:pPr>
            <a:r>
              <a:rPr lang="nl-NL" sz="2000" dirty="0" err="1" smtClean="0"/>
              <a:t>Typically</a:t>
            </a:r>
            <a:r>
              <a:rPr lang="nl-NL" sz="2000" dirty="0" smtClean="0"/>
              <a:t> </a:t>
            </a:r>
            <a:r>
              <a:rPr lang="nl-NL" sz="2000" dirty="0" err="1" smtClean="0"/>
              <a:t>used</a:t>
            </a:r>
            <a:r>
              <a:rPr lang="nl-NL" sz="2000" dirty="0" smtClean="0"/>
              <a:t> </a:t>
            </a:r>
            <a:r>
              <a:rPr lang="nl-NL" sz="2000" dirty="0" err="1" smtClean="0"/>
              <a:t>for</a:t>
            </a:r>
            <a:r>
              <a:rPr lang="nl-NL" sz="2000" dirty="0" smtClean="0"/>
              <a:t> </a:t>
            </a:r>
            <a:r>
              <a:rPr lang="nl-NL" sz="2000" dirty="0" err="1" smtClean="0"/>
              <a:t>connecting</a:t>
            </a:r>
            <a:r>
              <a:rPr lang="nl-NL" sz="2000" dirty="0" smtClean="0"/>
              <a:t> </a:t>
            </a:r>
            <a:r>
              <a:rPr lang="nl-NL" sz="2000" dirty="0" err="1" smtClean="0"/>
              <a:t>two</a:t>
            </a:r>
            <a:r>
              <a:rPr lang="nl-NL" sz="2000" dirty="0" smtClean="0"/>
              <a:t> </a:t>
            </a:r>
            <a:r>
              <a:rPr lang="nl-NL" sz="2000" dirty="0" err="1" smtClean="0"/>
              <a:t>threads</a:t>
            </a:r>
            <a:r>
              <a:rPr lang="nl-NL" sz="2000" dirty="0" smtClean="0"/>
              <a:t> in a </a:t>
            </a:r>
            <a:r>
              <a:rPr lang="nl-NL" sz="2000" dirty="0" err="1" smtClean="0"/>
              <a:t>process</a:t>
            </a:r>
            <a:endParaRPr lang="nl-NL" sz="2000" dirty="0" smtClean="0"/>
          </a:p>
          <a:p>
            <a:pPr marL="342900" indent="-342900">
              <a:lnSpc>
                <a:spcPct val="100000"/>
              </a:lnSpc>
              <a:buFont typeface="Arial" panose="020B0604020202020204" pitchFamily="34" charset="0"/>
              <a:buChar char="•"/>
            </a:pPr>
            <a:endParaRPr lang="nl-NL" sz="2200" dirty="0" smtClean="0"/>
          </a:p>
          <a:p>
            <a:pPr marL="787400" lvl="2" indent="-342900">
              <a:lnSpc>
                <a:spcPct val="100000"/>
              </a:lnSpc>
            </a:pPr>
            <a:endParaRPr lang="nl-NL" sz="2000" dirty="0" smtClean="0"/>
          </a:p>
          <a:p>
            <a:pPr lvl="2" indent="0">
              <a:lnSpc>
                <a:spcPct val="100000"/>
              </a:lnSpc>
              <a:buNone/>
            </a:pPr>
            <a:endParaRPr lang="nl-NL" sz="2000" dirty="0" smtClean="0"/>
          </a:p>
          <a:p>
            <a:pPr marL="609600" lvl="1" indent="-342900">
              <a:lnSpc>
                <a:spcPct val="100000"/>
              </a:lnSpc>
            </a:pPr>
            <a:endParaRPr lang="nl-NL" sz="2200" dirty="0" smtClean="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smtClean="0"/>
              <a:t>ZMQ: Communication </a:t>
            </a:r>
            <a:r>
              <a:rPr lang="nl-NL" dirty="0" err="1" smtClean="0"/>
              <a:t>patterns</a:t>
            </a:r>
            <a:endParaRPr lang="en-US" sz="3000" cap="none" dirty="0">
              <a:solidFill>
                <a:schemeClr val="accent1"/>
              </a:solidFill>
            </a:endParaRPr>
          </a:p>
        </p:txBody>
      </p:sp>
    </p:spTree>
    <p:extLst>
      <p:ext uri="{BB962C8B-B14F-4D97-AF65-F5344CB8AC3E}">
        <p14:creationId xmlns:p14="http://schemas.microsoft.com/office/powerpoint/2010/main" val="4077037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err="1" smtClean="0"/>
              <a:t>Conventional</a:t>
            </a:r>
            <a:r>
              <a:rPr lang="nl-NL" sz="2400" dirty="0" smtClean="0"/>
              <a:t> sockets </a:t>
            </a:r>
            <a:r>
              <a:rPr lang="nl-NL" sz="2400" dirty="0" err="1" smtClean="0"/>
              <a:t>allow</a:t>
            </a:r>
            <a:r>
              <a:rPr lang="nl-NL" sz="2400" dirty="0" smtClean="0"/>
              <a:t> </a:t>
            </a:r>
            <a:r>
              <a:rPr lang="nl-NL" sz="2400" dirty="0" err="1" smtClean="0"/>
              <a:t>only</a:t>
            </a:r>
            <a:r>
              <a:rPr lang="nl-NL" sz="2400" dirty="0" smtClean="0"/>
              <a:t> </a:t>
            </a:r>
            <a:r>
              <a:rPr lang="nl-NL" sz="2400" dirty="0" err="1" smtClean="0"/>
              <a:t>strict</a:t>
            </a:r>
            <a:r>
              <a:rPr lang="nl-NL" sz="2400" dirty="0" smtClean="0"/>
              <a:t> </a:t>
            </a:r>
            <a:r>
              <a:rPr lang="nl-NL" sz="2400" dirty="0" err="1" smtClean="0"/>
              <a:t>one-to-one</a:t>
            </a:r>
            <a:r>
              <a:rPr lang="nl-NL" sz="2400" dirty="0" smtClean="0"/>
              <a:t> relations </a:t>
            </a:r>
            <a:r>
              <a:rPr lang="nl-NL" sz="2400" dirty="0" err="1" smtClean="0"/>
              <a:t>between</a:t>
            </a:r>
            <a:r>
              <a:rPr lang="nl-NL" sz="2400" dirty="0" smtClean="0"/>
              <a:t> </a:t>
            </a:r>
            <a:r>
              <a:rPr lang="nl-NL" sz="2400" dirty="0" err="1" smtClean="0"/>
              <a:t>endpoints</a:t>
            </a:r>
            <a:endParaRPr lang="nl-NL" sz="2400" dirty="0" smtClean="0"/>
          </a:p>
          <a:p>
            <a:pPr marL="609600" lvl="1" indent="-342900">
              <a:lnSpc>
                <a:spcPct val="100000"/>
              </a:lnSpc>
              <a:buFont typeface="Arial" panose="020B0604020202020204" pitchFamily="34" charset="0"/>
              <a:buChar char="•"/>
            </a:pPr>
            <a:r>
              <a:rPr lang="nl-NL" sz="2200" dirty="0" smtClean="0"/>
              <a:t>Or </a:t>
            </a:r>
            <a:r>
              <a:rPr lang="nl-NL" sz="2200" dirty="0" err="1" smtClean="0"/>
              <a:t>one-to-many</a:t>
            </a:r>
            <a:r>
              <a:rPr lang="nl-NL" sz="2200" dirty="0" smtClean="0"/>
              <a:t> </a:t>
            </a:r>
            <a:r>
              <a:rPr lang="nl-NL" sz="2200" dirty="0" err="1" smtClean="0"/>
              <a:t>for</a:t>
            </a:r>
            <a:r>
              <a:rPr lang="nl-NL" sz="2200" dirty="0" smtClean="0"/>
              <a:t> </a:t>
            </a:r>
            <a:r>
              <a:rPr lang="nl-NL" sz="2200" dirty="0" err="1" smtClean="0"/>
              <a:t>multicast</a:t>
            </a:r>
            <a:r>
              <a:rPr lang="nl-NL" sz="2200" dirty="0" smtClean="0"/>
              <a:t> </a:t>
            </a:r>
            <a:r>
              <a:rPr lang="nl-NL" sz="2200" dirty="0" err="1" smtClean="0"/>
              <a:t>and</a:t>
            </a:r>
            <a:r>
              <a:rPr lang="nl-NL" sz="2200" dirty="0" smtClean="0"/>
              <a:t> broadcast sockets</a:t>
            </a:r>
            <a:endParaRPr lang="nl-NL" sz="2200" dirty="0"/>
          </a:p>
          <a:p>
            <a:pPr marL="342900" indent="-342900">
              <a:lnSpc>
                <a:spcPct val="100000"/>
              </a:lnSpc>
              <a:buFont typeface="Arial" panose="020B0604020202020204" pitchFamily="34" charset="0"/>
              <a:buChar char="•"/>
            </a:pPr>
            <a:r>
              <a:rPr lang="nl-NL" sz="2400" dirty="0" smtClean="0"/>
              <a:t>ZMQ sockets </a:t>
            </a:r>
            <a:r>
              <a:rPr lang="nl-NL" sz="2400" dirty="0" err="1" smtClean="0"/>
              <a:t>can</a:t>
            </a:r>
            <a:r>
              <a:rPr lang="nl-NL" sz="2400" dirty="0" smtClean="0"/>
              <a:t> </a:t>
            </a:r>
            <a:r>
              <a:rPr lang="nl-NL" sz="2400" dirty="0" err="1" smtClean="0"/>
              <a:t>connect</a:t>
            </a:r>
            <a:r>
              <a:rPr lang="nl-NL" sz="2400" dirty="0" smtClean="0"/>
              <a:t> </a:t>
            </a:r>
            <a:r>
              <a:rPr lang="nl-NL" sz="2400" dirty="0" err="1" smtClean="0"/>
              <a:t>to</a:t>
            </a:r>
            <a:r>
              <a:rPr lang="nl-NL" sz="2400" dirty="0" smtClean="0"/>
              <a:t> </a:t>
            </a:r>
            <a:r>
              <a:rPr lang="nl-NL" sz="2400" dirty="0" err="1" smtClean="0"/>
              <a:t>and</a:t>
            </a:r>
            <a:r>
              <a:rPr lang="nl-NL" sz="2400" dirty="0" smtClean="0"/>
              <a:t> accept </a:t>
            </a:r>
            <a:r>
              <a:rPr lang="nl-NL" sz="2400" dirty="0" err="1" smtClean="0"/>
              <a:t>connections</a:t>
            </a:r>
            <a:r>
              <a:rPr lang="nl-NL" sz="2400" dirty="0" smtClean="0"/>
              <a:t> </a:t>
            </a:r>
            <a:r>
              <a:rPr lang="nl-NL" sz="2400" dirty="0" err="1" smtClean="0"/>
              <a:t>from</a:t>
            </a:r>
            <a:r>
              <a:rPr lang="nl-NL" sz="2400" dirty="0" smtClean="0"/>
              <a:t> multiple </a:t>
            </a:r>
            <a:r>
              <a:rPr lang="nl-NL" sz="2400" dirty="0" err="1" smtClean="0"/>
              <a:t>endoints</a:t>
            </a:r>
            <a:endParaRPr lang="nl-NL" sz="2400" dirty="0" smtClean="0"/>
          </a:p>
          <a:p>
            <a:pPr marL="609600" lvl="1" indent="-342900">
              <a:lnSpc>
                <a:spcPct val="100000"/>
              </a:lnSpc>
              <a:buFont typeface="Arial" panose="020B0604020202020204" pitchFamily="34" charset="0"/>
              <a:buChar char="•"/>
            </a:pPr>
            <a:r>
              <a:rPr lang="nl-NL" sz="2200" dirty="0" err="1" smtClean="0"/>
              <a:t>They</a:t>
            </a:r>
            <a:r>
              <a:rPr lang="nl-NL" sz="2200" dirty="0" smtClean="0"/>
              <a:t> support </a:t>
            </a:r>
            <a:r>
              <a:rPr lang="nl-NL" sz="2200" dirty="0" err="1" smtClean="0"/>
              <a:t>many-to-many</a:t>
            </a:r>
            <a:r>
              <a:rPr lang="nl-NL" sz="2200" dirty="0" smtClean="0"/>
              <a:t> relations </a:t>
            </a:r>
            <a:r>
              <a:rPr lang="nl-NL" sz="2200" dirty="0" err="1" smtClean="0"/>
              <a:t>between</a:t>
            </a:r>
            <a:r>
              <a:rPr lang="nl-NL" sz="2200" dirty="0" smtClean="0"/>
              <a:t> </a:t>
            </a:r>
            <a:r>
              <a:rPr lang="nl-NL" sz="2200" dirty="0" err="1" smtClean="0"/>
              <a:t>endpoints</a:t>
            </a:r>
            <a:endParaRPr lang="nl-NL" sz="2200" dirty="0" smtClean="0"/>
          </a:p>
          <a:p>
            <a:pPr marL="609600" lvl="1" indent="-342900">
              <a:lnSpc>
                <a:spcPct val="100000"/>
              </a:lnSpc>
              <a:buFont typeface="Arial" panose="020B0604020202020204" pitchFamily="34" charset="0"/>
              <a:buChar char="•"/>
            </a:pPr>
            <a:r>
              <a:rPr lang="nl-NL" sz="2200" dirty="0" err="1" smtClean="0"/>
              <a:t>Except</a:t>
            </a:r>
            <a:r>
              <a:rPr lang="nl-NL" sz="2200" dirty="0" smtClean="0"/>
              <a:t> </a:t>
            </a:r>
            <a:r>
              <a:rPr lang="nl-NL" sz="2200" dirty="0" err="1" smtClean="0"/>
              <a:t>the</a:t>
            </a:r>
            <a:r>
              <a:rPr lang="nl-NL" sz="2200" dirty="0" smtClean="0"/>
              <a:t> PAIR socket type, </a:t>
            </a:r>
            <a:r>
              <a:rPr lang="nl-NL" sz="2200" dirty="0" err="1" smtClean="0"/>
              <a:t>that</a:t>
            </a:r>
            <a:r>
              <a:rPr lang="nl-NL" sz="2200" dirty="0" smtClean="0"/>
              <a:t> is </a:t>
            </a:r>
            <a:r>
              <a:rPr lang="nl-NL" sz="2200" dirty="0" err="1" smtClean="0"/>
              <a:t>strictly</a:t>
            </a:r>
            <a:r>
              <a:rPr lang="nl-NL" sz="2200" dirty="0" smtClean="0"/>
              <a:t> </a:t>
            </a:r>
            <a:r>
              <a:rPr lang="nl-NL" sz="2200" dirty="0" err="1" smtClean="0"/>
              <a:t>one-to-one</a:t>
            </a:r>
            <a:r>
              <a:rPr lang="nl-NL" sz="2200" dirty="0" smtClean="0"/>
              <a:t>.</a:t>
            </a:r>
          </a:p>
          <a:p>
            <a:pPr marL="609600" lvl="1" indent="-342900">
              <a:lnSpc>
                <a:spcPct val="100000"/>
              </a:lnSpc>
              <a:buFont typeface="Arial" panose="020B0604020202020204" pitchFamily="34" charset="0"/>
              <a:buChar char="•"/>
            </a:pPr>
            <a:r>
              <a:rPr lang="nl-NL" sz="2200" dirty="0" err="1" smtClean="0"/>
              <a:t>Also</a:t>
            </a:r>
            <a:r>
              <a:rPr lang="nl-NL" sz="2200" dirty="0" smtClean="0"/>
              <a:t> </a:t>
            </a:r>
            <a:r>
              <a:rPr lang="nl-NL" sz="2200" dirty="0" err="1" smtClean="0"/>
              <a:t>some</a:t>
            </a:r>
            <a:r>
              <a:rPr lang="nl-NL" sz="2200" dirty="0" smtClean="0"/>
              <a:t> </a:t>
            </a:r>
            <a:r>
              <a:rPr lang="nl-NL" sz="2200" dirty="0" err="1" smtClean="0"/>
              <a:t>other</a:t>
            </a:r>
            <a:r>
              <a:rPr lang="nl-NL" sz="2200" dirty="0" smtClean="0"/>
              <a:t> socket types have </a:t>
            </a:r>
            <a:r>
              <a:rPr lang="nl-NL" sz="2200" dirty="0" err="1" smtClean="0"/>
              <a:t>restrictions</a:t>
            </a:r>
            <a:endParaRPr lang="nl-NL" sz="2200" dirty="0" smtClean="0"/>
          </a:p>
          <a:p>
            <a:pPr marL="787400" lvl="2" indent="-342900">
              <a:lnSpc>
                <a:spcPct val="100000"/>
              </a:lnSpc>
            </a:pPr>
            <a:r>
              <a:rPr lang="nl-NL" sz="1800" dirty="0" smtClean="0"/>
              <a:t>E.g. a pub-sub </a:t>
            </a:r>
            <a:r>
              <a:rPr lang="nl-NL" sz="1800" dirty="0" err="1" smtClean="0"/>
              <a:t>subscriber</a:t>
            </a:r>
            <a:r>
              <a:rPr lang="nl-NL" sz="1800" dirty="0" smtClean="0"/>
              <a:t> </a:t>
            </a:r>
            <a:r>
              <a:rPr lang="nl-NL" sz="1800" dirty="0" err="1" smtClean="0"/>
              <a:t>cannot</a:t>
            </a:r>
            <a:r>
              <a:rPr lang="nl-NL" sz="1800" dirty="0" smtClean="0"/>
              <a:t> have multiple </a:t>
            </a:r>
            <a:r>
              <a:rPr lang="nl-NL" sz="1800" dirty="0" err="1" smtClean="0"/>
              <a:t>connections</a:t>
            </a:r>
            <a:r>
              <a:rPr lang="nl-NL" sz="1800" dirty="0" smtClean="0"/>
              <a:t> </a:t>
            </a:r>
            <a:r>
              <a:rPr lang="nl-NL" sz="1800" dirty="0" err="1" smtClean="0"/>
              <a:t>to</a:t>
            </a:r>
            <a:r>
              <a:rPr lang="nl-NL" sz="1800" dirty="0" smtClean="0"/>
              <a:t> a single </a:t>
            </a:r>
            <a:r>
              <a:rPr lang="nl-NL" sz="1800" dirty="0" err="1" smtClean="0"/>
              <a:t>publisher</a:t>
            </a:r>
            <a:r>
              <a:rPr lang="nl-NL" sz="1800" dirty="0" smtClean="0"/>
              <a:t>.</a:t>
            </a:r>
          </a:p>
          <a:p>
            <a:pPr marL="342900" indent="-342900">
              <a:lnSpc>
                <a:spcPct val="100000"/>
              </a:lnSpc>
              <a:buFont typeface="Arial" panose="020B0604020202020204" pitchFamily="34" charset="0"/>
              <a:buChar char="•"/>
            </a:pPr>
            <a:endParaRPr lang="nl-NL" sz="2200" dirty="0" smtClean="0"/>
          </a:p>
          <a:p>
            <a:pPr marL="787400" lvl="2" indent="-342900">
              <a:lnSpc>
                <a:spcPct val="100000"/>
              </a:lnSpc>
            </a:pPr>
            <a:endParaRPr lang="nl-NL" sz="2000" dirty="0" smtClean="0"/>
          </a:p>
          <a:p>
            <a:pPr lvl="2" indent="0">
              <a:lnSpc>
                <a:spcPct val="100000"/>
              </a:lnSpc>
              <a:buNone/>
            </a:pPr>
            <a:endParaRPr lang="nl-NL" sz="2000" dirty="0" smtClean="0"/>
          </a:p>
          <a:p>
            <a:pPr marL="609600" lvl="1" indent="-342900">
              <a:lnSpc>
                <a:spcPct val="100000"/>
              </a:lnSpc>
            </a:pPr>
            <a:endParaRPr lang="nl-NL" sz="2200" dirty="0" smtClean="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smtClean="0"/>
              <a:t>ZMQ: </a:t>
            </a:r>
            <a:r>
              <a:rPr lang="nl-NL" dirty="0" err="1" smtClean="0"/>
              <a:t>Endpoints</a:t>
            </a:r>
            <a:endParaRPr lang="en-US" sz="3000" cap="none" dirty="0">
              <a:solidFill>
                <a:schemeClr val="accent1"/>
              </a:solidFill>
            </a:endParaRPr>
          </a:p>
        </p:txBody>
      </p:sp>
    </p:spTree>
    <p:extLst>
      <p:ext uri="{BB962C8B-B14F-4D97-AF65-F5344CB8AC3E}">
        <p14:creationId xmlns:p14="http://schemas.microsoft.com/office/powerpoint/2010/main" val="525428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err="1" smtClean="0"/>
              <a:t>With</a:t>
            </a:r>
            <a:r>
              <a:rPr lang="nl-NL" sz="2400" dirty="0" smtClean="0"/>
              <a:t> ZMQ </a:t>
            </a:r>
            <a:r>
              <a:rPr lang="nl-NL" sz="2400" dirty="0" err="1" smtClean="0"/>
              <a:t>you</a:t>
            </a:r>
            <a:r>
              <a:rPr lang="nl-NL" sz="2400" dirty="0" smtClean="0"/>
              <a:t> </a:t>
            </a:r>
            <a:r>
              <a:rPr lang="nl-NL" sz="2400" dirty="0" err="1" smtClean="0"/>
              <a:t>can</a:t>
            </a:r>
            <a:r>
              <a:rPr lang="nl-NL" sz="2400" dirty="0" smtClean="0"/>
              <a:t> </a:t>
            </a:r>
            <a:r>
              <a:rPr lang="nl-NL" sz="2400" i="1" dirty="0" smtClean="0"/>
              <a:t>bind</a:t>
            </a:r>
            <a:r>
              <a:rPr lang="nl-NL" sz="2400" dirty="0" smtClean="0"/>
              <a:t> or </a:t>
            </a:r>
            <a:r>
              <a:rPr lang="nl-NL" sz="2400" i="1" dirty="0" err="1" smtClean="0"/>
              <a:t>connect</a:t>
            </a:r>
            <a:r>
              <a:rPr lang="nl-NL" sz="2400" dirty="0" smtClean="0"/>
              <a:t> a socket </a:t>
            </a:r>
            <a:r>
              <a:rPr lang="nl-NL" sz="2400" dirty="0" err="1" smtClean="0"/>
              <a:t>to</a:t>
            </a:r>
            <a:r>
              <a:rPr lang="nl-NL" sz="2400" dirty="0" smtClean="0"/>
              <a:t> </a:t>
            </a:r>
            <a:r>
              <a:rPr lang="nl-NL" sz="2400" dirty="0" err="1" smtClean="0"/>
              <a:t>an</a:t>
            </a:r>
            <a:r>
              <a:rPr lang="nl-NL" sz="2400" dirty="0" smtClean="0"/>
              <a:t> </a:t>
            </a:r>
            <a:r>
              <a:rPr lang="nl-NL" sz="2400" dirty="0" err="1" smtClean="0"/>
              <a:t>endpoint</a:t>
            </a:r>
            <a:endParaRPr lang="nl-NL" sz="2400" dirty="0" smtClean="0"/>
          </a:p>
          <a:p>
            <a:pPr marL="342900" indent="-342900">
              <a:lnSpc>
                <a:spcPct val="100000"/>
              </a:lnSpc>
              <a:buFont typeface="Arial" panose="020B0604020202020204" pitchFamily="34" charset="0"/>
              <a:buChar char="•"/>
            </a:pPr>
            <a:r>
              <a:rPr lang="nl-NL" sz="2400" dirty="0" smtClean="0"/>
              <a:t>The </a:t>
            </a:r>
            <a:r>
              <a:rPr lang="nl-NL" sz="2400" dirty="0" err="1" smtClean="0"/>
              <a:t>endpoint</a:t>
            </a:r>
            <a:r>
              <a:rPr lang="nl-NL" sz="2400" dirty="0" smtClean="0"/>
              <a:t> format is </a:t>
            </a:r>
            <a:r>
              <a:rPr lang="nl-NL" sz="2400" i="1" dirty="0" smtClean="0"/>
              <a:t>transport://address</a:t>
            </a:r>
          </a:p>
          <a:p>
            <a:pPr marL="342900" indent="-342900">
              <a:lnSpc>
                <a:spcPct val="100000"/>
              </a:lnSpc>
              <a:buFont typeface="Arial" panose="020B0604020202020204" pitchFamily="34" charset="0"/>
              <a:buChar char="•"/>
            </a:pPr>
            <a:r>
              <a:rPr lang="nl-NL" sz="2400" i="1" dirty="0" smtClean="0"/>
              <a:t>transport</a:t>
            </a:r>
            <a:r>
              <a:rPr lang="nl-NL" sz="2400" dirty="0" smtClean="0"/>
              <a:t> </a:t>
            </a:r>
            <a:r>
              <a:rPr lang="nl-NL" sz="2400" dirty="0" err="1" smtClean="0"/>
              <a:t>can</a:t>
            </a:r>
            <a:r>
              <a:rPr lang="nl-NL" sz="2400" dirty="0" smtClean="0"/>
              <a:t> </a:t>
            </a:r>
            <a:r>
              <a:rPr lang="nl-NL" sz="2400" dirty="0" err="1" smtClean="0"/>
              <a:t>be</a:t>
            </a:r>
            <a:r>
              <a:rPr lang="nl-NL" sz="2400" dirty="0" smtClean="0"/>
              <a:t>: </a:t>
            </a:r>
            <a:r>
              <a:rPr lang="nl-NL" sz="2400" b="1" dirty="0" err="1" smtClean="0">
                <a:latin typeface="Consolas" panose="020B0609020204030204" pitchFamily="49" charset="0"/>
              </a:rPr>
              <a:t>tcp</a:t>
            </a:r>
            <a:r>
              <a:rPr lang="nl-NL" sz="2400" dirty="0" smtClean="0"/>
              <a:t>, </a:t>
            </a:r>
            <a:r>
              <a:rPr lang="nl-NL" sz="2400" b="1" dirty="0" err="1">
                <a:latin typeface="Consolas" panose="020B0609020204030204" pitchFamily="49" charset="0"/>
              </a:rPr>
              <a:t>ipc</a:t>
            </a:r>
            <a:r>
              <a:rPr lang="nl-NL" sz="2400" dirty="0" smtClean="0"/>
              <a:t>, </a:t>
            </a:r>
            <a:r>
              <a:rPr lang="nl-NL" sz="2400" b="1" dirty="0" err="1">
                <a:latin typeface="Consolas" panose="020B0609020204030204" pitchFamily="49" charset="0"/>
              </a:rPr>
              <a:t>inproc</a:t>
            </a:r>
            <a:r>
              <a:rPr lang="nl-NL" sz="2400" dirty="0" smtClean="0"/>
              <a:t>, </a:t>
            </a:r>
            <a:r>
              <a:rPr lang="nl-NL" sz="2400" b="1" dirty="0" err="1">
                <a:latin typeface="Consolas" panose="020B0609020204030204" pitchFamily="49" charset="0"/>
              </a:rPr>
              <a:t>pgm</a:t>
            </a:r>
            <a:r>
              <a:rPr lang="nl-NL" sz="2400" dirty="0" smtClean="0"/>
              <a:t>, </a:t>
            </a:r>
            <a:r>
              <a:rPr lang="nl-NL" sz="2400" b="1" dirty="0" err="1">
                <a:latin typeface="Consolas" panose="020B0609020204030204" pitchFamily="49" charset="0"/>
              </a:rPr>
              <a:t>epgm</a:t>
            </a:r>
            <a:r>
              <a:rPr lang="nl-NL" sz="2400" dirty="0" smtClean="0"/>
              <a:t>, </a:t>
            </a:r>
            <a:r>
              <a:rPr lang="nl-NL" sz="2400" b="1" dirty="0" err="1" smtClean="0">
                <a:latin typeface="Consolas" panose="020B0609020204030204" pitchFamily="49" charset="0"/>
              </a:rPr>
              <a:t>vmci</a:t>
            </a:r>
            <a:endParaRPr lang="nl-NL" sz="2400" b="1" dirty="0" smtClean="0">
              <a:latin typeface="Consolas" panose="020B0609020204030204" pitchFamily="49" charset="0"/>
            </a:endParaRPr>
          </a:p>
          <a:p>
            <a:pPr marL="609600" lvl="1" indent="-342900">
              <a:lnSpc>
                <a:spcPct val="100000"/>
              </a:lnSpc>
              <a:buFont typeface="Arial" panose="020B0604020202020204" pitchFamily="34" charset="0"/>
              <a:buChar char="•"/>
            </a:pPr>
            <a:r>
              <a:rPr lang="nl-NL" sz="2200" b="1" dirty="0" err="1" smtClean="0">
                <a:latin typeface="Consolas" panose="020B0609020204030204" pitchFamily="49" charset="0"/>
              </a:rPr>
              <a:t>ipc</a:t>
            </a:r>
            <a:r>
              <a:rPr lang="nl-NL" sz="2200" dirty="0" smtClean="0">
                <a:latin typeface="+mn-lt"/>
              </a:rPr>
              <a:t> is </a:t>
            </a:r>
            <a:r>
              <a:rPr lang="nl-NL" sz="2200" dirty="0" err="1" smtClean="0">
                <a:latin typeface="+mn-lt"/>
              </a:rPr>
              <a:t>not</a:t>
            </a:r>
            <a:r>
              <a:rPr lang="nl-NL" sz="2200" dirty="0" smtClean="0">
                <a:latin typeface="+mn-lt"/>
              </a:rPr>
              <a:t> </a:t>
            </a:r>
            <a:r>
              <a:rPr lang="nl-NL" sz="2200" dirty="0" err="1" smtClean="0">
                <a:latin typeface="+mn-lt"/>
              </a:rPr>
              <a:t>available</a:t>
            </a:r>
            <a:r>
              <a:rPr lang="nl-NL" sz="2200" dirty="0" smtClean="0">
                <a:latin typeface="+mn-lt"/>
              </a:rPr>
              <a:t> on Windows</a:t>
            </a:r>
          </a:p>
          <a:p>
            <a:pPr marL="609600" lvl="1" indent="-342900">
              <a:lnSpc>
                <a:spcPct val="100000"/>
              </a:lnSpc>
              <a:buFont typeface="Arial" panose="020B0604020202020204" pitchFamily="34" charset="0"/>
              <a:buChar char="•"/>
            </a:pPr>
            <a:r>
              <a:rPr lang="nl-NL" sz="2200" b="1" dirty="0">
                <a:latin typeface="Consolas" panose="020B0609020204030204" pitchFamily="49" charset="0"/>
              </a:rPr>
              <a:t>(e)</a:t>
            </a:r>
            <a:r>
              <a:rPr lang="nl-NL" sz="2200" b="1" dirty="0" err="1">
                <a:latin typeface="Consolas" panose="020B0609020204030204" pitchFamily="49" charset="0"/>
              </a:rPr>
              <a:t>pgm</a:t>
            </a:r>
            <a:r>
              <a:rPr lang="nl-NL" sz="2200" dirty="0" smtClean="0">
                <a:latin typeface="+mn-lt"/>
              </a:rPr>
              <a:t> </a:t>
            </a:r>
            <a:r>
              <a:rPr lang="nl-NL" sz="2200" dirty="0" err="1" smtClean="0">
                <a:latin typeface="+mn-lt"/>
              </a:rPr>
              <a:t>and</a:t>
            </a:r>
            <a:r>
              <a:rPr lang="nl-NL" sz="2200" dirty="0" smtClean="0">
                <a:latin typeface="+mn-lt"/>
              </a:rPr>
              <a:t> </a:t>
            </a:r>
            <a:r>
              <a:rPr lang="nl-NL" sz="2200" b="1" dirty="0" err="1">
                <a:latin typeface="Consolas" panose="020B0609020204030204" pitchFamily="49" charset="0"/>
              </a:rPr>
              <a:t>vmci</a:t>
            </a:r>
            <a:r>
              <a:rPr lang="nl-NL" sz="2200" dirty="0" smtClean="0">
                <a:latin typeface="+mn-lt"/>
              </a:rPr>
              <a:t> are </a:t>
            </a:r>
            <a:r>
              <a:rPr lang="nl-NL" sz="2200" dirty="0" err="1" smtClean="0">
                <a:latin typeface="+mn-lt"/>
              </a:rPr>
              <a:t>not</a:t>
            </a:r>
            <a:r>
              <a:rPr lang="nl-NL" sz="2200" dirty="0" smtClean="0">
                <a:latin typeface="+mn-lt"/>
              </a:rPr>
              <a:t> </a:t>
            </a:r>
            <a:r>
              <a:rPr lang="nl-NL" sz="2200" dirty="0" err="1" smtClean="0">
                <a:latin typeface="+mn-lt"/>
              </a:rPr>
              <a:t>generally</a:t>
            </a:r>
            <a:r>
              <a:rPr lang="nl-NL" sz="2200" dirty="0" smtClean="0">
                <a:latin typeface="+mn-lt"/>
              </a:rPr>
              <a:t> </a:t>
            </a:r>
            <a:r>
              <a:rPr lang="nl-NL" sz="2200" dirty="0" err="1" smtClean="0">
                <a:latin typeface="+mn-lt"/>
              </a:rPr>
              <a:t>used</a:t>
            </a:r>
            <a:endParaRPr lang="nl-NL" sz="2200" dirty="0">
              <a:latin typeface="+mn-lt"/>
            </a:endParaRPr>
          </a:p>
          <a:p>
            <a:pPr marL="342900" indent="-342900">
              <a:lnSpc>
                <a:spcPct val="100000"/>
              </a:lnSpc>
              <a:buFont typeface="Arial" panose="020B0604020202020204" pitchFamily="34" charset="0"/>
              <a:buChar char="•"/>
            </a:pPr>
            <a:r>
              <a:rPr lang="nl-NL" sz="2400" i="1" dirty="0" err="1" smtClean="0"/>
              <a:t>address</a:t>
            </a:r>
            <a:r>
              <a:rPr lang="nl-NL" sz="2400" dirty="0" smtClean="0"/>
              <a:t> is a transport-</a:t>
            </a:r>
            <a:r>
              <a:rPr lang="nl-NL" sz="2400" dirty="0" err="1" smtClean="0"/>
              <a:t>specific</a:t>
            </a:r>
            <a:r>
              <a:rPr lang="nl-NL" sz="2400" dirty="0" smtClean="0"/>
              <a:t> </a:t>
            </a:r>
            <a:r>
              <a:rPr lang="nl-NL" sz="2400" dirty="0" err="1" smtClean="0"/>
              <a:t>address</a:t>
            </a:r>
            <a:endParaRPr lang="nl-NL" sz="2400" dirty="0"/>
          </a:p>
          <a:p>
            <a:pPr marL="342900" indent="-342900">
              <a:lnSpc>
                <a:spcPct val="100000"/>
              </a:lnSpc>
              <a:buFont typeface="Arial" panose="020B0604020202020204" pitchFamily="34" charset="0"/>
              <a:buChar char="•"/>
            </a:pPr>
            <a:r>
              <a:rPr lang="nl-NL" sz="2400" dirty="0" err="1" smtClean="0"/>
              <a:t>Examples</a:t>
            </a:r>
            <a:endParaRPr lang="nl-NL" sz="2400" dirty="0" smtClean="0"/>
          </a:p>
          <a:p>
            <a:pPr marL="609600" lvl="1" indent="-342900">
              <a:lnSpc>
                <a:spcPct val="100000"/>
              </a:lnSpc>
              <a:buFont typeface="Arial" panose="020B0604020202020204" pitchFamily="34" charset="0"/>
              <a:buChar char="•"/>
            </a:pPr>
            <a:r>
              <a:rPr lang="nl-NL" sz="2400" b="1" dirty="0">
                <a:latin typeface="Consolas" panose="020B0609020204030204" pitchFamily="49" charset="0"/>
              </a:rPr>
              <a:t>tcp://localhost:12345</a:t>
            </a:r>
          </a:p>
          <a:p>
            <a:pPr marL="609600" lvl="1" indent="-342900">
              <a:lnSpc>
                <a:spcPct val="100000"/>
              </a:lnSpc>
              <a:buFont typeface="Arial" panose="020B0604020202020204" pitchFamily="34" charset="0"/>
              <a:buChar char="•"/>
            </a:pPr>
            <a:r>
              <a:rPr lang="nl-NL" sz="2400" b="1" dirty="0">
                <a:latin typeface="Consolas" panose="020B0609020204030204" pitchFamily="49" charset="0"/>
              </a:rPr>
              <a:t>inproc://my_inproc_endpoint</a:t>
            </a:r>
          </a:p>
          <a:p>
            <a:pPr marL="609600" lvl="1" indent="-342900">
              <a:lnSpc>
                <a:spcPct val="100000"/>
              </a:lnSpc>
              <a:buFont typeface="Arial" panose="020B0604020202020204" pitchFamily="34" charset="0"/>
              <a:buChar char="•"/>
            </a:pPr>
            <a:r>
              <a:rPr lang="nl-NL" sz="2400" b="1" dirty="0">
                <a:latin typeface="Consolas" panose="020B0609020204030204" pitchFamily="49" charset="0"/>
              </a:rPr>
              <a:t>ipc://</a:t>
            </a:r>
            <a:r>
              <a:rPr lang="nl-NL" sz="2400" b="1" dirty="0" smtClean="0">
                <a:latin typeface="Consolas" panose="020B0609020204030204" pitchFamily="49" charset="0"/>
              </a:rPr>
              <a:t>worker.ipc </a:t>
            </a:r>
            <a:endParaRPr lang="nl-NL" sz="2400" b="1" dirty="0">
              <a:latin typeface="Consolas" panose="020B0609020204030204" pitchFamily="49" charset="0"/>
            </a:endParaRPr>
          </a:p>
          <a:p>
            <a:pPr marL="787400" lvl="2" indent="-342900">
              <a:lnSpc>
                <a:spcPct val="100000"/>
              </a:lnSpc>
            </a:pPr>
            <a:endParaRPr lang="nl-NL" sz="2000" dirty="0" smtClean="0"/>
          </a:p>
          <a:p>
            <a:pPr lvl="2" indent="0">
              <a:lnSpc>
                <a:spcPct val="100000"/>
              </a:lnSpc>
              <a:buNone/>
            </a:pPr>
            <a:endParaRPr lang="nl-NL" sz="2000" dirty="0" smtClean="0"/>
          </a:p>
          <a:p>
            <a:pPr marL="609600" lvl="1" indent="-342900">
              <a:lnSpc>
                <a:spcPct val="100000"/>
              </a:lnSpc>
            </a:pPr>
            <a:endParaRPr lang="nl-NL" sz="2200" dirty="0" smtClean="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smtClean="0"/>
              <a:t>ZMQ: </a:t>
            </a:r>
            <a:r>
              <a:rPr lang="nl-NL" dirty="0" err="1" smtClean="0"/>
              <a:t>Addresses</a:t>
            </a:r>
            <a:endParaRPr lang="en-US" sz="3000" cap="none" dirty="0">
              <a:solidFill>
                <a:schemeClr val="accent1"/>
              </a:solidFill>
            </a:endParaRPr>
          </a:p>
        </p:txBody>
      </p:sp>
    </p:spTree>
    <p:extLst>
      <p:ext uri="{BB962C8B-B14F-4D97-AF65-F5344CB8AC3E}">
        <p14:creationId xmlns:p14="http://schemas.microsoft.com/office/powerpoint/2010/main" val="92256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smtClean="0"/>
              <a:t>REQ </a:t>
            </a:r>
            <a:r>
              <a:rPr lang="nl-NL" sz="2400" dirty="0" err="1" smtClean="0"/>
              <a:t>and</a:t>
            </a:r>
            <a:r>
              <a:rPr lang="nl-NL" sz="2400" dirty="0" smtClean="0"/>
              <a:t> REP </a:t>
            </a:r>
            <a:r>
              <a:rPr lang="nl-NL" sz="2400" dirty="0" err="1" smtClean="0"/>
              <a:t>for</a:t>
            </a:r>
            <a:r>
              <a:rPr lang="nl-NL" sz="2400" dirty="0" smtClean="0"/>
              <a:t> basic </a:t>
            </a:r>
            <a:r>
              <a:rPr lang="nl-NL" sz="2400" dirty="0" err="1" smtClean="0"/>
              <a:t>request</a:t>
            </a:r>
            <a:r>
              <a:rPr lang="nl-NL" sz="2400" dirty="0" smtClean="0"/>
              <a:t> / reply </a:t>
            </a:r>
            <a:r>
              <a:rPr lang="nl-NL" sz="2400" dirty="0" err="1" smtClean="0"/>
              <a:t>communication</a:t>
            </a:r>
            <a:endParaRPr lang="nl-NL" sz="2400" dirty="0" smtClean="0"/>
          </a:p>
          <a:p>
            <a:pPr marL="342900" indent="-342900">
              <a:lnSpc>
                <a:spcPct val="100000"/>
              </a:lnSpc>
              <a:buFont typeface="Arial" panose="020B0604020202020204" pitchFamily="34" charset="0"/>
              <a:buChar char="•"/>
            </a:pPr>
            <a:r>
              <a:rPr lang="nl-NL" sz="2400" dirty="0" smtClean="0"/>
              <a:t>ROUTER </a:t>
            </a:r>
            <a:r>
              <a:rPr lang="nl-NL" sz="2400" dirty="0" err="1" smtClean="0"/>
              <a:t>and</a:t>
            </a:r>
            <a:r>
              <a:rPr lang="nl-NL" sz="2400" dirty="0" smtClean="0"/>
              <a:t> DEALER </a:t>
            </a:r>
            <a:r>
              <a:rPr lang="nl-NL" sz="2400" dirty="0" err="1" smtClean="0"/>
              <a:t>for</a:t>
            </a:r>
            <a:r>
              <a:rPr lang="nl-NL" sz="2400" dirty="0" smtClean="0"/>
              <a:t> </a:t>
            </a:r>
            <a:r>
              <a:rPr lang="nl-NL" sz="2400" dirty="0" err="1" smtClean="0"/>
              <a:t>intermediate</a:t>
            </a:r>
            <a:r>
              <a:rPr lang="nl-NL" sz="2400" dirty="0" smtClean="0"/>
              <a:t> </a:t>
            </a:r>
            <a:r>
              <a:rPr lang="nl-NL" sz="2400" dirty="0" err="1" smtClean="0"/>
              <a:t>proxies</a:t>
            </a:r>
            <a:r>
              <a:rPr lang="nl-NL" sz="2400" dirty="0" smtClean="0"/>
              <a:t> or brokers in a </a:t>
            </a:r>
            <a:r>
              <a:rPr lang="nl-NL" sz="2400" dirty="0" err="1" smtClean="0"/>
              <a:t>request</a:t>
            </a:r>
            <a:r>
              <a:rPr lang="nl-NL" sz="2400" dirty="0" smtClean="0"/>
              <a:t> / reply </a:t>
            </a:r>
            <a:r>
              <a:rPr lang="nl-NL" sz="2400" dirty="0" err="1" smtClean="0"/>
              <a:t>communication</a:t>
            </a:r>
            <a:r>
              <a:rPr lang="nl-NL" sz="2400" dirty="0" smtClean="0"/>
              <a:t> </a:t>
            </a:r>
            <a:r>
              <a:rPr lang="nl-NL" sz="2400" dirty="0" err="1" smtClean="0"/>
              <a:t>pattern</a:t>
            </a:r>
            <a:endParaRPr lang="nl-NL" sz="2400" i="1" dirty="0" smtClean="0"/>
          </a:p>
          <a:p>
            <a:pPr marL="342900" indent="-342900">
              <a:lnSpc>
                <a:spcPct val="100000"/>
              </a:lnSpc>
              <a:buFont typeface="Arial" panose="020B0604020202020204" pitchFamily="34" charset="0"/>
              <a:buChar char="•"/>
            </a:pPr>
            <a:r>
              <a:rPr lang="nl-NL" sz="2400" dirty="0" smtClean="0"/>
              <a:t>PUB </a:t>
            </a:r>
            <a:r>
              <a:rPr lang="nl-NL" sz="2400" dirty="0" err="1" smtClean="0"/>
              <a:t>and</a:t>
            </a:r>
            <a:r>
              <a:rPr lang="nl-NL" sz="2400" dirty="0" smtClean="0"/>
              <a:t> SUB </a:t>
            </a:r>
            <a:r>
              <a:rPr lang="nl-NL" sz="2400" dirty="0" err="1" smtClean="0"/>
              <a:t>for</a:t>
            </a:r>
            <a:r>
              <a:rPr lang="nl-NL" sz="2400" dirty="0" smtClean="0"/>
              <a:t> basic pub / sub </a:t>
            </a:r>
            <a:r>
              <a:rPr lang="nl-NL" sz="2400" dirty="0" err="1" smtClean="0"/>
              <a:t>communication</a:t>
            </a:r>
            <a:endParaRPr lang="nl-NL" sz="2400" dirty="0" smtClean="0"/>
          </a:p>
          <a:p>
            <a:pPr marL="342900" indent="-342900">
              <a:lnSpc>
                <a:spcPct val="100000"/>
              </a:lnSpc>
              <a:buFont typeface="Arial" panose="020B0604020202020204" pitchFamily="34" charset="0"/>
              <a:buChar char="•"/>
            </a:pPr>
            <a:r>
              <a:rPr lang="nl-NL" sz="2400" dirty="0" smtClean="0"/>
              <a:t>XPUB </a:t>
            </a:r>
            <a:r>
              <a:rPr lang="nl-NL" sz="2400" dirty="0" err="1" smtClean="0"/>
              <a:t>and</a:t>
            </a:r>
            <a:r>
              <a:rPr lang="nl-NL" sz="2400" dirty="0" smtClean="0"/>
              <a:t> XSUB </a:t>
            </a:r>
            <a:r>
              <a:rPr lang="nl-NL" sz="2400" dirty="0" err="1" smtClean="0"/>
              <a:t>for</a:t>
            </a:r>
            <a:r>
              <a:rPr lang="nl-NL" sz="2400" dirty="0" smtClean="0"/>
              <a:t> </a:t>
            </a:r>
            <a:r>
              <a:rPr lang="nl-NL" sz="2400" dirty="0" err="1" smtClean="0"/>
              <a:t>intermediate</a:t>
            </a:r>
            <a:r>
              <a:rPr lang="nl-NL" sz="2400" dirty="0" smtClean="0"/>
              <a:t> </a:t>
            </a:r>
            <a:r>
              <a:rPr lang="nl-NL" sz="2400" dirty="0" err="1" smtClean="0"/>
              <a:t>proxies</a:t>
            </a:r>
            <a:r>
              <a:rPr lang="nl-NL" sz="2400" dirty="0" smtClean="0"/>
              <a:t> or brokers in a pub / sub </a:t>
            </a:r>
            <a:r>
              <a:rPr lang="nl-NL" sz="2400" dirty="0" err="1" smtClean="0"/>
              <a:t>communication</a:t>
            </a:r>
            <a:r>
              <a:rPr lang="nl-NL" sz="2400" dirty="0" smtClean="0"/>
              <a:t> </a:t>
            </a:r>
            <a:r>
              <a:rPr lang="nl-NL" sz="2400" dirty="0" err="1" smtClean="0"/>
              <a:t>pattern</a:t>
            </a:r>
            <a:endParaRPr lang="nl-NL" sz="2400" dirty="0" smtClean="0"/>
          </a:p>
          <a:p>
            <a:pPr marL="342900" indent="-342900">
              <a:lnSpc>
                <a:spcPct val="100000"/>
              </a:lnSpc>
              <a:buFont typeface="Arial" panose="020B0604020202020204" pitchFamily="34" charset="0"/>
              <a:buChar char="•"/>
            </a:pPr>
            <a:r>
              <a:rPr lang="nl-NL" sz="2400" dirty="0" smtClean="0"/>
              <a:t>PUSH </a:t>
            </a:r>
            <a:r>
              <a:rPr lang="nl-NL" sz="2400" dirty="0" err="1" smtClean="0"/>
              <a:t>and</a:t>
            </a:r>
            <a:r>
              <a:rPr lang="nl-NL" sz="2400" dirty="0" smtClean="0"/>
              <a:t> PULL </a:t>
            </a:r>
            <a:r>
              <a:rPr lang="nl-NL" sz="2400" dirty="0" err="1" smtClean="0"/>
              <a:t>for</a:t>
            </a:r>
            <a:r>
              <a:rPr lang="nl-NL" sz="2400" dirty="0" smtClean="0"/>
              <a:t> parallel processing </a:t>
            </a:r>
            <a:endParaRPr lang="nl-NL" sz="2400" dirty="0"/>
          </a:p>
          <a:p>
            <a:pPr marL="342900" indent="-342900">
              <a:lnSpc>
                <a:spcPct val="100000"/>
              </a:lnSpc>
              <a:buFont typeface="Arial" panose="020B0604020202020204" pitchFamily="34" charset="0"/>
              <a:buChar char="•"/>
            </a:pPr>
            <a:r>
              <a:rPr lang="nl-NL" sz="2400" dirty="0" smtClean="0"/>
              <a:t>PAIR </a:t>
            </a:r>
            <a:r>
              <a:rPr lang="nl-NL" sz="2400" dirty="0" err="1" smtClean="0"/>
              <a:t>for</a:t>
            </a:r>
            <a:r>
              <a:rPr lang="nl-NL" sz="2400" dirty="0" smtClean="0"/>
              <a:t> </a:t>
            </a:r>
            <a:r>
              <a:rPr lang="nl-NL" sz="2400" dirty="0" err="1" smtClean="0"/>
              <a:t>one-to-one</a:t>
            </a:r>
            <a:r>
              <a:rPr lang="nl-NL" sz="2400" dirty="0" smtClean="0"/>
              <a:t> </a:t>
            </a:r>
            <a:r>
              <a:rPr lang="nl-NL" sz="2400" dirty="0" err="1" smtClean="0"/>
              <a:t>connections</a:t>
            </a:r>
            <a:r>
              <a:rPr lang="nl-NL" sz="2400" dirty="0" smtClean="0"/>
              <a:t> </a:t>
            </a:r>
            <a:r>
              <a:rPr lang="nl-NL" sz="2400" dirty="0" err="1" smtClean="0"/>
              <a:t>between</a:t>
            </a:r>
            <a:r>
              <a:rPr lang="nl-NL" sz="2400" dirty="0" smtClean="0"/>
              <a:t> </a:t>
            </a:r>
            <a:r>
              <a:rPr lang="nl-NL" sz="2400" dirty="0" err="1" smtClean="0"/>
              <a:t>threads</a:t>
            </a:r>
            <a:endParaRPr lang="nl-NL" sz="2400" b="1" dirty="0">
              <a:latin typeface="Consolas" panose="020B0609020204030204" pitchFamily="49" charset="0"/>
            </a:endParaRPr>
          </a:p>
          <a:p>
            <a:pPr marL="787400" lvl="2" indent="-342900">
              <a:lnSpc>
                <a:spcPct val="100000"/>
              </a:lnSpc>
            </a:pPr>
            <a:endParaRPr lang="nl-NL" sz="2000" dirty="0" smtClean="0"/>
          </a:p>
          <a:p>
            <a:pPr lvl="2" indent="0">
              <a:lnSpc>
                <a:spcPct val="100000"/>
              </a:lnSpc>
              <a:buNone/>
            </a:pPr>
            <a:endParaRPr lang="nl-NL" sz="2000" dirty="0" smtClean="0"/>
          </a:p>
          <a:p>
            <a:pPr marL="609600" lvl="1" indent="-342900">
              <a:lnSpc>
                <a:spcPct val="100000"/>
              </a:lnSpc>
            </a:pPr>
            <a:endParaRPr lang="nl-NL" sz="2200" dirty="0" smtClean="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smtClean="0"/>
              <a:t>ZMQ: Socket types</a:t>
            </a:r>
            <a:endParaRPr lang="en-US" sz="3000" cap="none" dirty="0">
              <a:solidFill>
                <a:schemeClr val="accent1"/>
              </a:solidFill>
            </a:endParaRPr>
          </a:p>
        </p:txBody>
      </p:sp>
    </p:spTree>
    <p:extLst>
      <p:ext uri="{BB962C8B-B14F-4D97-AF65-F5344CB8AC3E}">
        <p14:creationId xmlns:p14="http://schemas.microsoft.com/office/powerpoint/2010/main" val="678133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100000"/>
              </a:lnSpc>
            </a:pPr>
            <a:r>
              <a:rPr lang="nl-NL" sz="2400" dirty="0" smtClean="0"/>
              <a:t>In </a:t>
            </a:r>
            <a:r>
              <a:rPr lang="nl-NL" sz="2400" dirty="0" err="1" smtClean="0"/>
              <a:t>the</a:t>
            </a:r>
            <a:r>
              <a:rPr lang="nl-NL" sz="2400" dirty="0" smtClean="0"/>
              <a:t> </a:t>
            </a:r>
            <a:r>
              <a:rPr lang="nl-NL" sz="2400" dirty="0" err="1" smtClean="0"/>
              <a:t>following</a:t>
            </a:r>
            <a:r>
              <a:rPr lang="nl-NL" sz="2400" dirty="0" smtClean="0"/>
              <a:t> list, </a:t>
            </a:r>
            <a:r>
              <a:rPr lang="nl-NL" sz="2400" dirty="0" err="1" smtClean="0"/>
              <a:t>either</a:t>
            </a:r>
            <a:r>
              <a:rPr lang="nl-NL" sz="2400" dirty="0" smtClean="0"/>
              <a:t> side </a:t>
            </a:r>
            <a:r>
              <a:rPr lang="nl-NL" sz="2400" dirty="0" err="1" smtClean="0"/>
              <a:t>can</a:t>
            </a:r>
            <a:r>
              <a:rPr lang="nl-NL" sz="2400" dirty="0" smtClean="0"/>
              <a:t> bind or </a:t>
            </a:r>
            <a:r>
              <a:rPr lang="nl-NL" sz="2400" dirty="0" err="1" smtClean="0"/>
              <a:t>connect</a:t>
            </a:r>
            <a:r>
              <a:rPr lang="nl-NL" sz="2400" dirty="0" smtClean="0"/>
              <a:t>.</a:t>
            </a:r>
          </a:p>
          <a:p>
            <a:pPr marL="342900" indent="-342900">
              <a:lnSpc>
                <a:spcPct val="100000"/>
              </a:lnSpc>
              <a:buFont typeface="Arial" panose="020B0604020202020204" pitchFamily="34" charset="0"/>
              <a:buChar char="•"/>
            </a:pPr>
            <a:r>
              <a:rPr lang="nl-NL" sz="2400" dirty="0" smtClean="0"/>
              <a:t>REQ - REP</a:t>
            </a:r>
          </a:p>
          <a:p>
            <a:pPr marL="342900" indent="-342900">
              <a:lnSpc>
                <a:spcPct val="100000"/>
              </a:lnSpc>
              <a:buFont typeface="Arial" panose="020B0604020202020204" pitchFamily="34" charset="0"/>
              <a:buChar char="•"/>
            </a:pPr>
            <a:r>
              <a:rPr lang="nl-NL" sz="2400" dirty="0" smtClean="0"/>
              <a:t>(X)PUB – (X)SUB</a:t>
            </a:r>
          </a:p>
          <a:p>
            <a:pPr marL="342900" indent="-342900">
              <a:lnSpc>
                <a:spcPct val="100000"/>
              </a:lnSpc>
              <a:buFont typeface="Arial" panose="020B0604020202020204" pitchFamily="34" charset="0"/>
              <a:buChar char="•"/>
            </a:pPr>
            <a:r>
              <a:rPr lang="nl-NL" sz="2400" dirty="0" smtClean="0"/>
              <a:t>REQ - ROUTER</a:t>
            </a:r>
          </a:p>
          <a:p>
            <a:pPr marL="342900" indent="-342900">
              <a:lnSpc>
                <a:spcPct val="100000"/>
              </a:lnSpc>
              <a:buFont typeface="Arial" panose="020B0604020202020204" pitchFamily="34" charset="0"/>
              <a:buChar char="•"/>
            </a:pPr>
            <a:r>
              <a:rPr lang="nl-NL" sz="2400" dirty="0" smtClean="0"/>
              <a:t>DEALER - REP</a:t>
            </a:r>
          </a:p>
          <a:p>
            <a:pPr marL="342900" indent="-342900">
              <a:lnSpc>
                <a:spcPct val="100000"/>
              </a:lnSpc>
              <a:buFont typeface="Arial" panose="020B0604020202020204" pitchFamily="34" charset="0"/>
              <a:buChar char="•"/>
            </a:pPr>
            <a:r>
              <a:rPr lang="nl-NL" sz="2400" dirty="0" smtClean="0"/>
              <a:t>DEALER - ROUTER</a:t>
            </a:r>
          </a:p>
          <a:p>
            <a:pPr marL="342900" indent="-342900">
              <a:lnSpc>
                <a:spcPct val="100000"/>
              </a:lnSpc>
              <a:buFont typeface="Arial" panose="020B0604020202020204" pitchFamily="34" charset="0"/>
              <a:buChar char="•"/>
            </a:pPr>
            <a:r>
              <a:rPr lang="nl-NL" sz="2400" dirty="0" smtClean="0"/>
              <a:t>DEALER – DEALER</a:t>
            </a:r>
          </a:p>
          <a:p>
            <a:pPr marL="342900" indent="-342900">
              <a:lnSpc>
                <a:spcPct val="100000"/>
              </a:lnSpc>
              <a:buFont typeface="Arial" panose="020B0604020202020204" pitchFamily="34" charset="0"/>
              <a:buChar char="•"/>
            </a:pPr>
            <a:r>
              <a:rPr lang="nl-NL" sz="2400" dirty="0" smtClean="0"/>
              <a:t>ROUTER – ROUTER</a:t>
            </a:r>
          </a:p>
          <a:p>
            <a:pPr marL="342900" indent="-342900">
              <a:lnSpc>
                <a:spcPct val="100000"/>
              </a:lnSpc>
              <a:buFont typeface="Arial" panose="020B0604020202020204" pitchFamily="34" charset="0"/>
              <a:buChar char="•"/>
            </a:pPr>
            <a:r>
              <a:rPr lang="nl-NL" sz="2400" dirty="0" smtClean="0"/>
              <a:t>PUSH – PULL</a:t>
            </a:r>
          </a:p>
          <a:p>
            <a:pPr marL="342900" indent="-342900">
              <a:lnSpc>
                <a:spcPct val="100000"/>
              </a:lnSpc>
              <a:buFont typeface="Arial" panose="020B0604020202020204" pitchFamily="34" charset="0"/>
              <a:buChar char="•"/>
            </a:pPr>
            <a:r>
              <a:rPr lang="nl-NL" sz="2400" dirty="0" smtClean="0"/>
              <a:t>PAIR - PAIR</a:t>
            </a:r>
            <a:endParaRPr lang="nl-NL" sz="2000" dirty="0" smtClean="0"/>
          </a:p>
          <a:p>
            <a:pPr lvl="2" indent="0">
              <a:lnSpc>
                <a:spcPct val="100000"/>
              </a:lnSpc>
              <a:buNone/>
            </a:pPr>
            <a:endParaRPr lang="nl-NL" sz="2000" dirty="0" smtClean="0"/>
          </a:p>
          <a:p>
            <a:pPr marL="609600" lvl="1" indent="-342900">
              <a:lnSpc>
                <a:spcPct val="100000"/>
              </a:lnSpc>
            </a:pPr>
            <a:endParaRPr lang="nl-NL" sz="2200" dirty="0" smtClean="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smtClean="0"/>
              <a:t>ZMQ: </a:t>
            </a:r>
            <a:r>
              <a:rPr lang="nl-NL" dirty="0" err="1" smtClean="0"/>
              <a:t>Valid</a:t>
            </a:r>
            <a:r>
              <a:rPr lang="nl-NL" dirty="0" smtClean="0"/>
              <a:t> socket type </a:t>
            </a:r>
            <a:r>
              <a:rPr lang="nl-NL" dirty="0" err="1" smtClean="0"/>
              <a:t>combinations</a:t>
            </a:r>
            <a:endParaRPr lang="en-US" sz="3000" cap="none" dirty="0">
              <a:solidFill>
                <a:schemeClr val="accent1"/>
              </a:solidFill>
            </a:endParaRPr>
          </a:p>
        </p:txBody>
      </p:sp>
    </p:spTree>
    <p:extLst>
      <p:ext uri="{BB962C8B-B14F-4D97-AF65-F5344CB8AC3E}">
        <p14:creationId xmlns:p14="http://schemas.microsoft.com/office/powerpoint/2010/main" val="3644308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err="1" smtClean="0"/>
              <a:t>Messages</a:t>
            </a:r>
            <a:r>
              <a:rPr lang="nl-NL" sz="2400" dirty="0" smtClean="0"/>
              <a:t> are </a:t>
            </a:r>
            <a:r>
              <a:rPr lang="nl-NL" sz="2400" dirty="0" err="1" smtClean="0"/>
              <a:t>blobs</a:t>
            </a:r>
            <a:r>
              <a:rPr lang="nl-NL" sz="2400" dirty="0" smtClean="0"/>
              <a:t> of </a:t>
            </a:r>
            <a:r>
              <a:rPr lang="nl-NL" sz="2400" dirty="0" err="1" smtClean="0"/>
              <a:t>opaque</a:t>
            </a:r>
            <a:r>
              <a:rPr lang="nl-NL" sz="2400" dirty="0" smtClean="0"/>
              <a:t> data</a:t>
            </a:r>
          </a:p>
          <a:p>
            <a:pPr marL="609600" lvl="1" indent="-342900">
              <a:lnSpc>
                <a:spcPct val="100000"/>
              </a:lnSpc>
              <a:buFont typeface="Arial" panose="020B0604020202020204" pitchFamily="34" charset="0"/>
              <a:buChar char="•"/>
            </a:pPr>
            <a:r>
              <a:rPr lang="nl-NL" sz="2200" dirty="0" err="1" smtClean="0"/>
              <a:t>Any</a:t>
            </a:r>
            <a:r>
              <a:rPr lang="nl-NL" sz="2200" dirty="0" smtClean="0"/>
              <a:t> </a:t>
            </a:r>
            <a:r>
              <a:rPr lang="nl-NL" sz="2200" dirty="0" err="1" smtClean="0"/>
              <a:t>size</a:t>
            </a:r>
            <a:r>
              <a:rPr lang="nl-NL" sz="2200" dirty="0" smtClean="0"/>
              <a:t> </a:t>
            </a:r>
            <a:r>
              <a:rPr lang="nl-NL" sz="2200" dirty="0" err="1" smtClean="0"/>
              <a:t>from</a:t>
            </a:r>
            <a:r>
              <a:rPr lang="nl-NL" sz="2200" dirty="0" smtClean="0"/>
              <a:t> 0 up </a:t>
            </a:r>
            <a:r>
              <a:rPr lang="nl-NL" sz="2200" dirty="0" err="1" smtClean="0"/>
              <a:t>to</a:t>
            </a:r>
            <a:r>
              <a:rPr lang="nl-NL" sz="2200" dirty="0" smtClean="0"/>
              <a:t> 2</a:t>
            </a:r>
            <a:r>
              <a:rPr lang="nl-NL" sz="2200" baseline="30000" dirty="0" smtClean="0"/>
              <a:t>63</a:t>
            </a:r>
            <a:r>
              <a:rPr lang="nl-NL" sz="2200" dirty="0" smtClean="0"/>
              <a:t> – 1 bytes, or </a:t>
            </a:r>
            <a:r>
              <a:rPr lang="nl-NL" sz="2200" dirty="0" err="1" smtClean="0"/>
              <a:t>whatever</a:t>
            </a:r>
            <a:r>
              <a:rPr lang="nl-NL" sz="2200" dirty="0" smtClean="0"/>
              <a:t> fits in memory</a:t>
            </a:r>
          </a:p>
          <a:p>
            <a:pPr marL="342900" indent="-342900">
              <a:lnSpc>
                <a:spcPct val="100000"/>
              </a:lnSpc>
              <a:buFont typeface="Arial" panose="020B0604020202020204" pitchFamily="34" charset="0"/>
              <a:buChar char="•"/>
            </a:pPr>
            <a:r>
              <a:rPr lang="nl-NL" sz="2400" dirty="0" smtClean="0"/>
              <a:t>A </a:t>
            </a:r>
            <a:r>
              <a:rPr lang="nl-NL" sz="2400" dirty="0" err="1" smtClean="0"/>
              <a:t>message</a:t>
            </a:r>
            <a:r>
              <a:rPr lang="nl-NL" sz="2400" dirty="0" smtClean="0"/>
              <a:t> </a:t>
            </a:r>
            <a:r>
              <a:rPr lang="nl-NL" sz="2400" dirty="0" err="1" smtClean="0"/>
              <a:t>consists</a:t>
            </a:r>
            <a:r>
              <a:rPr lang="nl-NL" sz="2400" dirty="0" smtClean="0"/>
              <a:t> of </a:t>
            </a:r>
            <a:r>
              <a:rPr lang="nl-NL" sz="2400" dirty="0" err="1" smtClean="0"/>
              <a:t>one</a:t>
            </a:r>
            <a:r>
              <a:rPr lang="nl-NL" sz="2400" dirty="0" smtClean="0"/>
              <a:t> or more </a:t>
            </a:r>
            <a:r>
              <a:rPr lang="nl-NL" sz="2400" dirty="0" err="1" smtClean="0"/>
              <a:t>parts</a:t>
            </a:r>
            <a:r>
              <a:rPr lang="nl-NL" sz="2400" dirty="0" smtClean="0"/>
              <a:t>, </a:t>
            </a:r>
            <a:r>
              <a:rPr lang="nl-NL" sz="2400" dirty="0" err="1" smtClean="0"/>
              <a:t>called</a:t>
            </a:r>
            <a:r>
              <a:rPr lang="nl-NL" sz="2400" dirty="0" smtClean="0"/>
              <a:t> </a:t>
            </a:r>
            <a:r>
              <a:rPr lang="nl-NL" sz="2400" i="1" dirty="0" smtClean="0"/>
              <a:t>frames</a:t>
            </a:r>
          </a:p>
          <a:p>
            <a:pPr marL="342900" indent="-342900">
              <a:lnSpc>
                <a:spcPct val="100000"/>
              </a:lnSpc>
              <a:buFont typeface="Arial" panose="020B0604020202020204" pitchFamily="34" charset="0"/>
              <a:buChar char="•"/>
            </a:pPr>
            <a:r>
              <a:rPr lang="nl-NL" sz="2400" dirty="0" err="1" smtClean="0"/>
              <a:t>Each</a:t>
            </a:r>
            <a:r>
              <a:rPr lang="nl-NL" sz="2400" dirty="0" smtClean="0"/>
              <a:t> frame is </a:t>
            </a:r>
            <a:r>
              <a:rPr lang="nl-NL" sz="2400" dirty="0" err="1" smtClean="0"/>
              <a:t>either</a:t>
            </a:r>
            <a:r>
              <a:rPr lang="nl-NL" sz="2400" dirty="0" smtClean="0"/>
              <a:t> empty (</a:t>
            </a:r>
            <a:r>
              <a:rPr lang="nl-NL" sz="2400" dirty="0" err="1" smtClean="0"/>
              <a:t>null</a:t>
            </a:r>
            <a:r>
              <a:rPr lang="nl-NL" sz="2400" smtClean="0"/>
              <a:t> byte), </a:t>
            </a:r>
            <a:r>
              <a:rPr lang="nl-NL" sz="2400" dirty="0" smtClean="0"/>
              <a:t>or </a:t>
            </a:r>
            <a:r>
              <a:rPr lang="nl-NL" sz="2400" dirty="0" err="1" smtClean="0"/>
              <a:t>contains</a:t>
            </a:r>
            <a:r>
              <a:rPr lang="nl-NL" sz="2400" dirty="0" smtClean="0"/>
              <a:t> a </a:t>
            </a:r>
            <a:r>
              <a:rPr lang="nl-NL" sz="2400" dirty="0" err="1" smtClean="0"/>
              <a:t>length</a:t>
            </a:r>
            <a:r>
              <a:rPr lang="nl-NL" sz="2400" dirty="0" smtClean="0"/>
              <a:t> </a:t>
            </a:r>
            <a:r>
              <a:rPr lang="nl-NL" sz="2400" dirty="0" err="1" smtClean="0"/>
              <a:t>followed</a:t>
            </a:r>
            <a:r>
              <a:rPr lang="nl-NL" sz="2400" dirty="0" smtClean="0"/>
              <a:t> </a:t>
            </a:r>
            <a:r>
              <a:rPr lang="nl-NL" sz="2400" dirty="0" err="1" smtClean="0"/>
              <a:t>by</a:t>
            </a:r>
            <a:r>
              <a:rPr lang="nl-NL" sz="2400" dirty="0" smtClean="0"/>
              <a:t> data</a:t>
            </a:r>
            <a:endParaRPr lang="nl-NL" sz="2400" dirty="0" smtClean="0"/>
          </a:p>
          <a:p>
            <a:pPr marL="342900" indent="-342900">
              <a:lnSpc>
                <a:spcPct val="100000"/>
              </a:lnSpc>
              <a:buFont typeface="Arial" panose="020B0604020202020204" pitchFamily="34" charset="0"/>
              <a:buChar char="•"/>
            </a:pPr>
            <a:r>
              <a:rPr lang="nl-NL" sz="2400" dirty="0" smtClean="0"/>
              <a:t>A major </a:t>
            </a:r>
            <a:r>
              <a:rPr lang="nl-NL" sz="2400" dirty="0" err="1" smtClean="0"/>
              <a:t>use</a:t>
            </a:r>
            <a:r>
              <a:rPr lang="nl-NL" sz="2400" dirty="0" smtClean="0"/>
              <a:t> </a:t>
            </a:r>
            <a:r>
              <a:rPr lang="nl-NL" sz="2400" dirty="0" err="1" smtClean="0"/>
              <a:t>for</a:t>
            </a:r>
            <a:r>
              <a:rPr lang="nl-NL" sz="2400" dirty="0" smtClean="0"/>
              <a:t> frames is </a:t>
            </a:r>
            <a:r>
              <a:rPr lang="nl-NL" sz="2400" dirty="0" err="1" smtClean="0"/>
              <a:t>to</a:t>
            </a:r>
            <a:r>
              <a:rPr lang="nl-NL" sz="2400" dirty="0" smtClean="0"/>
              <a:t> </a:t>
            </a:r>
            <a:r>
              <a:rPr lang="nl-NL" sz="2400" dirty="0" err="1" smtClean="0"/>
              <a:t>provide</a:t>
            </a:r>
            <a:r>
              <a:rPr lang="nl-NL" sz="2400" dirty="0" smtClean="0"/>
              <a:t> a </a:t>
            </a:r>
            <a:r>
              <a:rPr lang="nl-NL" sz="2400" i="1" dirty="0" smtClean="0"/>
              <a:t>reply </a:t>
            </a:r>
            <a:r>
              <a:rPr lang="nl-NL" sz="2400" i="1" dirty="0" err="1" smtClean="0"/>
              <a:t>envelope</a:t>
            </a:r>
            <a:endParaRPr lang="nl-NL" sz="2400" dirty="0"/>
          </a:p>
          <a:p>
            <a:pPr marL="609600" lvl="1" indent="-342900">
              <a:lnSpc>
                <a:spcPct val="100000"/>
              </a:lnSpc>
              <a:buFont typeface="Arial" panose="020B0604020202020204" pitchFamily="34" charset="0"/>
              <a:buChar char="•"/>
            </a:pPr>
            <a:r>
              <a:rPr lang="nl-NL" sz="2200" dirty="0" err="1" smtClean="0"/>
              <a:t>Intermediate</a:t>
            </a:r>
            <a:r>
              <a:rPr lang="nl-NL" sz="2200" dirty="0" smtClean="0"/>
              <a:t> </a:t>
            </a:r>
            <a:r>
              <a:rPr lang="nl-NL" sz="2200" dirty="0" err="1" smtClean="0"/>
              <a:t>nodes</a:t>
            </a:r>
            <a:r>
              <a:rPr lang="nl-NL" sz="2200" dirty="0" smtClean="0"/>
              <a:t> (</a:t>
            </a:r>
            <a:r>
              <a:rPr lang="nl-NL" sz="2200" dirty="0" err="1" smtClean="0"/>
              <a:t>proxies</a:t>
            </a:r>
            <a:r>
              <a:rPr lang="nl-NL" sz="2200" dirty="0" smtClean="0"/>
              <a:t>, brokers) </a:t>
            </a:r>
            <a:r>
              <a:rPr lang="nl-NL" sz="2200" dirty="0" err="1" smtClean="0"/>
              <a:t>can</a:t>
            </a:r>
            <a:r>
              <a:rPr lang="nl-NL" sz="2200" dirty="0" smtClean="0"/>
              <a:t> </a:t>
            </a:r>
            <a:r>
              <a:rPr lang="nl-NL" sz="2200" dirty="0" err="1" smtClean="0"/>
              <a:t>add</a:t>
            </a:r>
            <a:r>
              <a:rPr lang="nl-NL" sz="2200" dirty="0" smtClean="0"/>
              <a:t> </a:t>
            </a:r>
            <a:r>
              <a:rPr lang="nl-NL" sz="2200" dirty="0" err="1" smtClean="0"/>
              <a:t>the</a:t>
            </a:r>
            <a:r>
              <a:rPr lang="nl-NL" sz="2200" dirty="0" smtClean="0"/>
              <a:t> </a:t>
            </a:r>
            <a:r>
              <a:rPr lang="nl-NL" sz="2200" dirty="0" err="1" smtClean="0"/>
              <a:t>identity</a:t>
            </a:r>
            <a:r>
              <a:rPr lang="nl-NL" sz="2200" dirty="0" smtClean="0"/>
              <a:t> of </a:t>
            </a:r>
            <a:r>
              <a:rPr lang="nl-NL" sz="2200" dirty="0" err="1" smtClean="0"/>
              <a:t>the</a:t>
            </a:r>
            <a:r>
              <a:rPr lang="nl-NL" sz="2200" dirty="0" smtClean="0"/>
              <a:t> </a:t>
            </a:r>
            <a:r>
              <a:rPr lang="nl-NL" sz="2200" dirty="0" err="1" smtClean="0"/>
              <a:t>originator</a:t>
            </a:r>
            <a:r>
              <a:rPr lang="nl-NL" sz="2200" dirty="0" smtClean="0"/>
              <a:t> as a reply </a:t>
            </a:r>
            <a:r>
              <a:rPr lang="nl-NL" sz="2200" dirty="0" err="1" smtClean="0"/>
              <a:t>envelope</a:t>
            </a:r>
            <a:r>
              <a:rPr lang="nl-NL" sz="2200" dirty="0" smtClean="0"/>
              <a:t> </a:t>
            </a:r>
            <a:r>
              <a:rPr lang="nl-NL" sz="2200" dirty="0" err="1" smtClean="0"/>
              <a:t>that</a:t>
            </a:r>
            <a:r>
              <a:rPr lang="nl-NL" sz="2200" dirty="0" smtClean="0"/>
              <a:t> </a:t>
            </a:r>
            <a:r>
              <a:rPr lang="nl-NL" sz="2200" dirty="0" err="1" smtClean="0"/>
              <a:t>wraps</a:t>
            </a:r>
            <a:r>
              <a:rPr lang="nl-NL" sz="2200" dirty="0" smtClean="0"/>
              <a:t> </a:t>
            </a:r>
            <a:r>
              <a:rPr lang="nl-NL" sz="2200" dirty="0" err="1" smtClean="0"/>
              <a:t>the</a:t>
            </a:r>
            <a:r>
              <a:rPr lang="nl-NL" sz="2200" dirty="0" smtClean="0"/>
              <a:t> </a:t>
            </a:r>
            <a:r>
              <a:rPr lang="nl-NL" sz="2200" dirty="0" err="1" smtClean="0"/>
              <a:t>message</a:t>
            </a:r>
            <a:endParaRPr lang="nl-NL" sz="2200" dirty="0" smtClean="0"/>
          </a:p>
          <a:p>
            <a:pPr marL="609600" lvl="1" indent="-342900">
              <a:lnSpc>
                <a:spcPct val="100000"/>
              </a:lnSpc>
              <a:buFont typeface="Arial" panose="020B0604020202020204" pitchFamily="34" charset="0"/>
              <a:buChar char="•"/>
            </a:pPr>
            <a:r>
              <a:rPr lang="nl-NL" sz="2200" dirty="0" smtClean="0"/>
              <a:t>In </a:t>
            </a:r>
            <a:r>
              <a:rPr lang="nl-NL" sz="2200" dirty="0" err="1" smtClean="0"/>
              <a:t>this</a:t>
            </a:r>
            <a:r>
              <a:rPr lang="nl-NL" sz="2200" dirty="0" smtClean="0"/>
              <a:t> way a reply </a:t>
            </a:r>
            <a:r>
              <a:rPr lang="nl-NL" sz="2200" dirty="0" err="1" smtClean="0"/>
              <a:t>can</a:t>
            </a:r>
            <a:r>
              <a:rPr lang="nl-NL" sz="2200" dirty="0" smtClean="0"/>
              <a:t> </a:t>
            </a:r>
            <a:r>
              <a:rPr lang="nl-NL" sz="2200" dirty="0" err="1" smtClean="0"/>
              <a:t>find</a:t>
            </a:r>
            <a:r>
              <a:rPr lang="nl-NL" sz="2200" dirty="0" smtClean="0"/>
              <a:t> </a:t>
            </a:r>
            <a:r>
              <a:rPr lang="nl-NL" sz="2200" dirty="0" err="1" smtClean="0"/>
              <a:t>its</a:t>
            </a:r>
            <a:r>
              <a:rPr lang="nl-NL" sz="2200" dirty="0" smtClean="0"/>
              <a:t> way back </a:t>
            </a:r>
            <a:r>
              <a:rPr lang="nl-NL" sz="2200" dirty="0" err="1" smtClean="0"/>
              <a:t>to</a:t>
            </a:r>
            <a:r>
              <a:rPr lang="nl-NL" sz="2200" dirty="0" smtClean="0"/>
              <a:t> </a:t>
            </a:r>
            <a:r>
              <a:rPr lang="nl-NL" sz="2200" dirty="0" err="1" smtClean="0"/>
              <a:t>the</a:t>
            </a:r>
            <a:r>
              <a:rPr lang="nl-NL" sz="2200" dirty="0" smtClean="0"/>
              <a:t> </a:t>
            </a:r>
            <a:r>
              <a:rPr lang="nl-NL" sz="2200" dirty="0" err="1" smtClean="0"/>
              <a:t>originator</a:t>
            </a:r>
            <a:r>
              <a:rPr lang="nl-NL" sz="2200" dirty="0" smtClean="0"/>
              <a:t> via </a:t>
            </a:r>
            <a:r>
              <a:rPr lang="nl-NL" sz="2200" dirty="0" err="1" smtClean="0"/>
              <a:t>the</a:t>
            </a:r>
            <a:r>
              <a:rPr lang="nl-NL" sz="2200" dirty="0" smtClean="0"/>
              <a:t> </a:t>
            </a:r>
            <a:r>
              <a:rPr lang="nl-NL" sz="2200" dirty="0" err="1" smtClean="0"/>
              <a:t>intermediate</a:t>
            </a:r>
            <a:r>
              <a:rPr lang="nl-NL" sz="2200" dirty="0" smtClean="0"/>
              <a:t> </a:t>
            </a:r>
            <a:r>
              <a:rPr lang="nl-NL" sz="2200" dirty="0" err="1" smtClean="0"/>
              <a:t>nodes</a:t>
            </a:r>
            <a:endParaRPr lang="nl-NL" sz="2200" dirty="0" smtClean="0"/>
          </a:p>
          <a:p>
            <a:pPr marL="342900" indent="-342900">
              <a:lnSpc>
                <a:spcPct val="100000"/>
              </a:lnSpc>
              <a:buFont typeface="Arial" panose="020B0604020202020204" pitchFamily="34" charset="0"/>
              <a:buChar char="•"/>
            </a:pPr>
            <a:r>
              <a:rPr lang="nl-NL" sz="2400" dirty="0" smtClean="0"/>
              <a:t>REQ </a:t>
            </a:r>
            <a:r>
              <a:rPr lang="nl-NL" sz="2400" dirty="0" err="1" smtClean="0"/>
              <a:t>and</a:t>
            </a:r>
            <a:r>
              <a:rPr lang="nl-NL" sz="2400" dirty="0" smtClean="0"/>
              <a:t> REP sockets handle reply </a:t>
            </a:r>
            <a:r>
              <a:rPr lang="nl-NL" sz="2400" dirty="0" err="1" smtClean="0"/>
              <a:t>envelopes</a:t>
            </a:r>
            <a:r>
              <a:rPr lang="nl-NL" sz="2400" dirty="0" smtClean="0"/>
              <a:t> </a:t>
            </a:r>
            <a:r>
              <a:rPr lang="nl-NL" sz="2400" dirty="0" err="1" smtClean="0"/>
              <a:t>autonomously</a:t>
            </a:r>
            <a:endParaRPr lang="nl-NL" sz="2400" dirty="0" smtClean="0"/>
          </a:p>
          <a:p>
            <a:pPr marL="609600" lvl="1" indent="-342900">
              <a:lnSpc>
                <a:spcPct val="100000"/>
              </a:lnSpc>
              <a:buFont typeface="Arial" panose="020B0604020202020204" pitchFamily="34" charset="0"/>
              <a:buChar char="•"/>
            </a:pPr>
            <a:r>
              <a:rPr lang="nl-NL" sz="2200" dirty="0" err="1" smtClean="0"/>
              <a:t>They</a:t>
            </a:r>
            <a:r>
              <a:rPr lang="nl-NL" sz="2200" dirty="0" smtClean="0"/>
              <a:t> are </a:t>
            </a:r>
            <a:r>
              <a:rPr lang="nl-NL" sz="2200" dirty="0" err="1" smtClean="0"/>
              <a:t>not</a:t>
            </a:r>
            <a:r>
              <a:rPr lang="nl-NL" sz="2200" dirty="0" smtClean="0"/>
              <a:t> </a:t>
            </a:r>
            <a:r>
              <a:rPr lang="nl-NL" sz="2200" dirty="0" err="1" smtClean="0"/>
              <a:t>visible</a:t>
            </a:r>
            <a:r>
              <a:rPr lang="nl-NL" sz="2200" dirty="0" smtClean="0"/>
              <a:t> </a:t>
            </a:r>
            <a:r>
              <a:rPr lang="nl-NL" sz="2200" dirty="0" err="1" smtClean="0"/>
              <a:t>to</a:t>
            </a:r>
            <a:r>
              <a:rPr lang="nl-NL" sz="2200" dirty="0" smtClean="0"/>
              <a:t> </a:t>
            </a:r>
            <a:r>
              <a:rPr lang="nl-NL" sz="2200" dirty="0" err="1" smtClean="0"/>
              <a:t>the</a:t>
            </a:r>
            <a:r>
              <a:rPr lang="nl-NL" sz="2200" dirty="0" smtClean="0"/>
              <a:t> </a:t>
            </a:r>
            <a:r>
              <a:rPr lang="nl-NL" sz="2200" dirty="0" err="1" smtClean="0"/>
              <a:t>application</a:t>
            </a:r>
            <a:endParaRPr lang="nl-NL" sz="2200" dirty="0" smtClean="0"/>
          </a:p>
          <a:p>
            <a:pPr marL="342900" indent="-342900">
              <a:lnSpc>
                <a:spcPct val="100000"/>
              </a:lnSpc>
              <a:buFont typeface="Arial" panose="020B0604020202020204" pitchFamily="34" charset="0"/>
              <a:buChar char="•"/>
            </a:pPr>
            <a:endParaRPr lang="nl-NL" sz="2400" dirty="0" smtClean="0"/>
          </a:p>
          <a:p>
            <a:pPr marL="342900" indent="-342900">
              <a:lnSpc>
                <a:spcPct val="100000"/>
              </a:lnSpc>
            </a:pPr>
            <a:endParaRPr lang="nl-NL" sz="2400" dirty="0" smtClean="0"/>
          </a:p>
          <a:p>
            <a:pPr lvl="2" indent="0">
              <a:lnSpc>
                <a:spcPct val="100000"/>
              </a:lnSpc>
              <a:buNone/>
            </a:pPr>
            <a:endParaRPr lang="nl-NL" sz="2000" dirty="0" smtClean="0"/>
          </a:p>
          <a:p>
            <a:pPr marL="609600" lvl="1" indent="-342900">
              <a:lnSpc>
                <a:spcPct val="100000"/>
              </a:lnSpc>
            </a:pPr>
            <a:endParaRPr lang="nl-NL" sz="2200" dirty="0" smtClean="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smtClean="0"/>
              <a:t>ZMQ: </a:t>
            </a:r>
            <a:r>
              <a:rPr lang="nl-NL" dirty="0" err="1" smtClean="0"/>
              <a:t>Messages</a:t>
            </a:r>
            <a:endParaRPr lang="en-US" sz="3000" cap="none" dirty="0">
              <a:solidFill>
                <a:schemeClr val="accent1"/>
              </a:solidFill>
            </a:endParaRPr>
          </a:p>
        </p:txBody>
      </p:sp>
    </p:spTree>
    <p:extLst>
      <p:ext uri="{BB962C8B-B14F-4D97-AF65-F5344CB8AC3E}">
        <p14:creationId xmlns:p14="http://schemas.microsoft.com/office/powerpoint/2010/main" val="2112699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980728"/>
            <a:ext cx="11700000" cy="5300825"/>
          </a:xfrm>
        </p:spPr>
        <p:txBody>
          <a:bodyPr>
            <a:normAutofit fontScale="92500" lnSpcReduction="20000"/>
          </a:bodyPr>
          <a:lstStyle/>
          <a:p>
            <a:r>
              <a:rPr lang="en-US" dirty="0">
                <a:latin typeface="Ubuntu" panose="020B0504030602030204" pitchFamily="34" charset="0"/>
              </a:rPr>
              <a:t>A series of tutorials, with in-depth exploration of some Python aspect</a:t>
            </a:r>
          </a:p>
          <a:p>
            <a:endParaRPr lang="en-US" dirty="0">
              <a:latin typeface="Ubuntu" panose="020B0504030602030204" pitchFamily="34" charset="0"/>
            </a:endParaRPr>
          </a:p>
          <a:p>
            <a:pPr marL="342900" indent="-342900">
              <a:buFont typeface="Wingdings" panose="05000000000000000000" pitchFamily="2" charset="2"/>
              <a:buChar char="ü"/>
            </a:pPr>
            <a:r>
              <a:rPr lang="en-US" i="1" dirty="0">
                <a:latin typeface="Ubuntu" panose="020B0504030602030204" pitchFamily="34" charset="0"/>
              </a:rPr>
              <a:t>Object model</a:t>
            </a:r>
          </a:p>
          <a:p>
            <a:pPr marL="342900" indent="-342900">
              <a:buFont typeface="Wingdings" panose="05000000000000000000" pitchFamily="2" charset="2"/>
              <a:buChar char="ü"/>
            </a:pPr>
            <a:r>
              <a:rPr lang="en-US" i="1" dirty="0">
                <a:latin typeface="Ubuntu" panose="020B0504030602030204" pitchFamily="34" charset="0"/>
              </a:rPr>
              <a:t>Namespaces and attribute lookup</a:t>
            </a:r>
          </a:p>
          <a:p>
            <a:pPr marL="342900" indent="-342900">
              <a:buFont typeface="Wingdings" panose="05000000000000000000" pitchFamily="2" charset="2"/>
              <a:buChar char="ü"/>
            </a:pPr>
            <a:r>
              <a:rPr lang="en-US" i="1" dirty="0">
                <a:latin typeface="Ubuntu" panose="020B0504030602030204" pitchFamily="34" charset="0"/>
              </a:rPr>
              <a:t>Concurrency / threading</a:t>
            </a:r>
          </a:p>
          <a:p>
            <a:pPr marL="342900" indent="-342900">
              <a:lnSpc>
                <a:spcPct val="100000"/>
              </a:lnSpc>
              <a:buFont typeface="Wingdings" panose="05000000000000000000" pitchFamily="2" charset="2"/>
              <a:buChar char="ü"/>
            </a:pPr>
            <a:r>
              <a:rPr lang="en-US" i="1" dirty="0">
                <a:latin typeface="Ubuntu" panose="020B0504030602030204" pitchFamily="34" charset="0"/>
              </a:rPr>
              <a:t>Concurrency / </a:t>
            </a:r>
            <a:r>
              <a:rPr lang="en-US" i="1" dirty="0" err="1">
                <a:latin typeface="Ubuntu" panose="020B0504030602030204" pitchFamily="34" charset="0"/>
              </a:rPr>
              <a:t>asyncio</a:t>
            </a:r>
            <a:endParaRPr lang="en-US" i="1" dirty="0">
              <a:latin typeface="Ubuntu" panose="020B0504030602030204" pitchFamily="34" charset="0"/>
            </a:endParaRPr>
          </a:p>
          <a:p>
            <a:pPr marL="342900" indent="-342900">
              <a:lnSpc>
                <a:spcPct val="100000"/>
              </a:lnSpc>
              <a:buFont typeface="Wingdings" panose="05000000000000000000" pitchFamily="2" charset="2"/>
              <a:buChar char="ü"/>
            </a:pPr>
            <a:r>
              <a:rPr lang="en-US" i="1" dirty="0">
                <a:latin typeface="Ubuntu" panose="020B0504030602030204" pitchFamily="34" charset="0"/>
              </a:rPr>
              <a:t>The import mechanism</a:t>
            </a:r>
          </a:p>
          <a:p>
            <a:pPr marL="342900" indent="-342900">
              <a:lnSpc>
                <a:spcPct val="100000"/>
              </a:lnSpc>
              <a:buFont typeface="Wingdings" panose="05000000000000000000" pitchFamily="2" charset="2"/>
              <a:buChar char="ü"/>
            </a:pPr>
            <a:r>
              <a:rPr lang="en-US" sz="2100" i="1" dirty="0">
                <a:latin typeface="Ubuntu" panose="020B0504030602030204" pitchFamily="34" charset="0"/>
              </a:rPr>
              <a:t>Properties and descriptors</a:t>
            </a:r>
          </a:p>
          <a:p>
            <a:pPr marL="342900" indent="-342900">
              <a:buFont typeface="Wingdings" panose="05000000000000000000" pitchFamily="2" charset="2"/>
              <a:buChar char="Ø"/>
            </a:pPr>
            <a:r>
              <a:rPr lang="en-US" sz="2100" b="1" dirty="0">
                <a:latin typeface="Ubuntu" panose="020B0504030602030204" pitchFamily="34" charset="0"/>
              </a:rPr>
              <a:t>Networking with ZMQ</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Packaging, distributing, and installing</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The Abstract Syntax Tree</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Introspection</a:t>
            </a:r>
          </a:p>
          <a:p>
            <a:pPr marL="342900" indent="-342900">
              <a:buFont typeface="Arial" panose="020B0604020202020204" pitchFamily="34" charset="0"/>
              <a:buChar char="•"/>
            </a:pPr>
            <a:r>
              <a:rPr lang="en-US" dirty="0" err="1">
                <a:solidFill>
                  <a:schemeClr val="bg1">
                    <a:lumMod val="50000"/>
                  </a:schemeClr>
                </a:solidFill>
                <a:latin typeface="Ubuntu" panose="020B0504030602030204" pitchFamily="34" charset="0"/>
              </a:rPr>
              <a:t>Unittesting</a:t>
            </a:r>
            <a:endParaRPr lang="en-US" dirty="0">
              <a:solidFill>
                <a:schemeClr val="bg1">
                  <a:lumMod val="50000"/>
                </a:schemeClr>
              </a:solidFill>
              <a:latin typeface="Ubuntu" panose="020B0504030602030204" pitchFamily="34" charset="0"/>
            </a:endParaRP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Syntactic sugar</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Extending / embedding Python</a:t>
            </a:r>
          </a:p>
          <a:p>
            <a:endParaRPr lang="en-US" dirty="0">
              <a:latin typeface="Ubuntu" panose="020B0504030602030204" pitchFamily="34" charset="0"/>
            </a:endParaRPr>
          </a:p>
          <a:p>
            <a:endParaRPr lang="en-US" dirty="0">
              <a:latin typeface="Ubuntu" panose="020B0504030602030204" pitchFamily="34" charset="0"/>
            </a:endParaRPr>
          </a:p>
          <a:p>
            <a:endParaRPr lang="en-US" dirty="0">
              <a:latin typeface="Ubuntu" panose="020B0504030602030204" pitchFamily="34" charset="0"/>
            </a:endParaRPr>
          </a:p>
        </p:txBody>
      </p:sp>
      <p:sp>
        <p:nvSpPr>
          <p:cNvPr id="4" name="Title 3"/>
          <p:cNvSpPr>
            <a:spLocks noGrp="1"/>
          </p:cNvSpPr>
          <p:nvPr>
            <p:ph type="title"/>
          </p:nvPr>
        </p:nvSpPr>
        <p:spPr/>
        <p:txBody>
          <a:bodyPr/>
          <a:lstStyle/>
          <a:p>
            <a:r>
              <a:rPr lang="nl-NL" dirty="0">
                <a:latin typeface="Ubuntu Medium" panose="020B0604030602030204" pitchFamily="34" charset="0"/>
              </a:rPr>
              <a:t>Python masterclasses</a:t>
            </a:r>
            <a:endParaRPr lang="en-US" dirty="0">
              <a:latin typeface="Ubuntu Medium" panose="020B0604030602030204" pitchFamily="34" charset="0"/>
            </a:endParaRPr>
          </a:p>
        </p:txBody>
      </p:sp>
    </p:spTree>
    <p:extLst>
      <p:ext uri="{BB962C8B-B14F-4D97-AF65-F5344CB8AC3E}">
        <p14:creationId xmlns:p14="http://schemas.microsoft.com/office/powerpoint/2010/main" val="267449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smtClean="0"/>
              <a:t>The </a:t>
            </a:r>
            <a:r>
              <a:rPr lang="nl-NL" sz="2400" dirty="0" err="1" smtClean="0"/>
              <a:t>request</a:t>
            </a:r>
            <a:r>
              <a:rPr lang="nl-NL" sz="2400" dirty="0" smtClean="0"/>
              <a:t>-reply </a:t>
            </a:r>
            <a:r>
              <a:rPr lang="nl-NL" sz="2400" dirty="0" err="1" smtClean="0"/>
              <a:t>pattern</a:t>
            </a:r>
            <a:r>
              <a:rPr lang="nl-NL" sz="2400" dirty="0" smtClean="0"/>
              <a:t> </a:t>
            </a:r>
            <a:r>
              <a:rPr lang="nl-NL" sz="2400" dirty="0" err="1" smtClean="0"/>
              <a:t>enforces</a:t>
            </a:r>
            <a:r>
              <a:rPr lang="nl-NL" sz="2400" dirty="0" smtClean="0"/>
              <a:t> a </a:t>
            </a:r>
            <a:r>
              <a:rPr lang="nl-NL" sz="2400" dirty="0" err="1" smtClean="0"/>
              <a:t>strict</a:t>
            </a:r>
            <a:r>
              <a:rPr lang="nl-NL" sz="2400" dirty="0" smtClean="0"/>
              <a:t> </a:t>
            </a:r>
            <a:r>
              <a:rPr lang="nl-NL" sz="2400" dirty="0" err="1" smtClean="0"/>
              <a:t>cadence</a:t>
            </a:r>
            <a:r>
              <a:rPr lang="nl-NL" sz="2400" dirty="0" smtClean="0"/>
              <a:t> of </a:t>
            </a:r>
            <a:r>
              <a:rPr lang="nl-NL" sz="2400" dirty="0" err="1" smtClean="0"/>
              <a:t>sending</a:t>
            </a:r>
            <a:r>
              <a:rPr lang="nl-NL" sz="2400" dirty="0" smtClean="0"/>
              <a:t> </a:t>
            </a:r>
            <a:r>
              <a:rPr lang="nl-NL" sz="2400" dirty="0" err="1" smtClean="0"/>
              <a:t>and</a:t>
            </a:r>
            <a:r>
              <a:rPr lang="nl-NL" sz="2400" dirty="0" smtClean="0"/>
              <a:t> </a:t>
            </a:r>
            <a:r>
              <a:rPr lang="nl-NL" sz="2400" dirty="0" err="1" smtClean="0"/>
              <a:t>receiving</a:t>
            </a:r>
            <a:r>
              <a:rPr lang="nl-NL" sz="2400" dirty="0" smtClean="0"/>
              <a:t> </a:t>
            </a:r>
            <a:r>
              <a:rPr lang="nl-NL" sz="2400" dirty="0" err="1" smtClean="0"/>
              <a:t>messages</a:t>
            </a:r>
            <a:r>
              <a:rPr lang="nl-NL" sz="2400" dirty="0" smtClean="0"/>
              <a:t>.</a:t>
            </a:r>
          </a:p>
          <a:p>
            <a:pPr marL="342900" indent="-342900">
              <a:lnSpc>
                <a:spcPct val="100000"/>
              </a:lnSpc>
              <a:buFont typeface="Arial" panose="020B0604020202020204" pitchFamily="34" charset="0"/>
              <a:buChar char="•"/>
            </a:pPr>
            <a:r>
              <a:rPr lang="nl-NL" sz="2400" dirty="0" smtClean="0"/>
              <a:t>A REQ socket </a:t>
            </a:r>
            <a:r>
              <a:rPr lang="nl-NL" sz="2400" dirty="0" err="1" smtClean="0"/>
              <a:t>requires</a:t>
            </a:r>
            <a:r>
              <a:rPr lang="nl-NL" sz="2400" dirty="0" smtClean="0"/>
              <a:t> </a:t>
            </a:r>
            <a:r>
              <a:rPr lang="nl-NL" sz="2400" dirty="0" err="1" smtClean="0"/>
              <a:t>that</a:t>
            </a:r>
            <a:r>
              <a:rPr lang="nl-NL" sz="2400" dirty="0" smtClean="0"/>
              <a:t> </a:t>
            </a:r>
            <a:r>
              <a:rPr lang="nl-NL" sz="2400" dirty="0" err="1" smtClean="0"/>
              <a:t>the</a:t>
            </a:r>
            <a:r>
              <a:rPr lang="nl-NL" sz="2400" dirty="0" smtClean="0"/>
              <a:t> first action is </a:t>
            </a:r>
            <a:r>
              <a:rPr lang="nl-NL" sz="2400" dirty="0" err="1" smtClean="0"/>
              <a:t>to</a:t>
            </a:r>
            <a:r>
              <a:rPr lang="nl-NL" sz="2400" dirty="0" smtClean="0"/>
              <a:t> </a:t>
            </a:r>
            <a:r>
              <a:rPr lang="nl-NL" sz="2400" dirty="0" err="1" smtClean="0"/>
              <a:t>send</a:t>
            </a:r>
            <a:r>
              <a:rPr lang="nl-NL" sz="2400" dirty="0" smtClean="0"/>
              <a:t> a </a:t>
            </a:r>
            <a:r>
              <a:rPr lang="nl-NL" sz="2400" dirty="0" err="1" smtClean="0"/>
              <a:t>message</a:t>
            </a:r>
            <a:r>
              <a:rPr lang="nl-NL" sz="2400" dirty="0" smtClean="0"/>
              <a:t>.</a:t>
            </a:r>
          </a:p>
          <a:p>
            <a:pPr marL="342900" indent="-342900">
              <a:lnSpc>
                <a:spcPct val="100000"/>
              </a:lnSpc>
              <a:buFont typeface="Arial" panose="020B0604020202020204" pitchFamily="34" charset="0"/>
              <a:buChar char="•"/>
            </a:pPr>
            <a:r>
              <a:rPr lang="nl-NL" sz="2400" dirty="0" smtClean="0"/>
              <a:t>A REP socket </a:t>
            </a:r>
            <a:r>
              <a:rPr lang="nl-NL" sz="2400" dirty="0" err="1" smtClean="0"/>
              <a:t>requires</a:t>
            </a:r>
            <a:r>
              <a:rPr lang="nl-NL" sz="2400" dirty="0" smtClean="0"/>
              <a:t> </a:t>
            </a:r>
            <a:r>
              <a:rPr lang="nl-NL" sz="2400" dirty="0" err="1" smtClean="0"/>
              <a:t>that</a:t>
            </a:r>
            <a:r>
              <a:rPr lang="nl-NL" sz="2400" dirty="0" smtClean="0"/>
              <a:t> </a:t>
            </a:r>
            <a:r>
              <a:rPr lang="nl-NL" sz="2400" dirty="0" err="1" smtClean="0"/>
              <a:t>the</a:t>
            </a:r>
            <a:r>
              <a:rPr lang="nl-NL" sz="2400" dirty="0" smtClean="0"/>
              <a:t> first action is </a:t>
            </a:r>
            <a:r>
              <a:rPr lang="nl-NL" sz="2400" dirty="0" err="1" smtClean="0"/>
              <a:t>to</a:t>
            </a:r>
            <a:r>
              <a:rPr lang="nl-NL" sz="2400" dirty="0" smtClean="0"/>
              <a:t> </a:t>
            </a:r>
            <a:r>
              <a:rPr lang="nl-NL" sz="2400" dirty="0" err="1" smtClean="0"/>
              <a:t>receive</a:t>
            </a:r>
            <a:r>
              <a:rPr lang="nl-NL" sz="2400" dirty="0" smtClean="0"/>
              <a:t> a </a:t>
            </a:r>
            <a:r>
              <a:rPr lang="nl-NL" sz="2400" dirty="0" err="1" smtClean="0"/>
              <a:t>message</a:t>
            </a:r>
            <a:r>
              <a:rPr lang="nl-NL" sz="2400" dirty="0" smtClean="0"/>
              <a:t>.</a:t>
            </a:r>
          </a:p>
          <a:p>
            <a:pPr marL="342900" indent="-342900">
              <a:lnSpc>
                <a:spcPct val="100000"/>
              </a:lnSpc>
              <a:buFont typeface="Arial" panose="020B0604020202020204" pitchFamily="34" charset="0"/>
              <a:buChar char="•"/>
            </a:pPr>
            <a:r>
              <a:rPr lang="nl-NL" sz="2400" dirty="0" err="1" smtClean="0"/>
              <a:t>Typically</a:t>
            </a:r>
            <a:r>
              <a:rPr lang="nl-NL" sz="2400" dirty="0" smtClean="0"/>
              <a:t> a REP socket </a:t>
            </a:r>
            <a:r>
              <a:rPr lang="nl-NL" sz="2400" dirty="0" err="1" smtClean="0"/>
              <a:t>corresponds</a:t>
            </a:r>
            <a:r>
              <a:rPr lang="nl-NL" sz="2400" dirty="0" smtClean="0"/>
              <a:t> </a:t>
            </a:r>
            <a:r>
              <a:rPr lang="nl-NL" sz="2400" dirty="0" err="1" smtClean="0"/>
              <a:t>to</a:t>
            </a:r>
            <a:r>
              <a:rPr lang="nl-NL" sz="2400" dirty="0" smtClean="0"/>
              <a:t> a server</a:t>
            </a:r>
          </a:p>
          <a:p>
            <a:pPr marL="609600" lvl="1" indent="-342900">
              <a:lnSpc>
                <a:spcPct val="100000"/>
              </a:lnSpc>
              <a:buFont typeface="Arial" panose="020B0604020202020204" pitchFamily="34" charset="0"/>
              <a:buChar char="•"/>
            </a:pPr>
            <a:r>
              <a:rPr lang="nl-NL" sz="2200" dirty="0" err="1" smtClean="0"/>
              <a:t>will</a:t>
            </a:r>
            <a:r>
              <a:rPr lang="nl-NL" sz="2200" dirty="0" smtClean="0"/>
              <a:t> bind </a:t>
            </a:r>
            <a:r>
              <a:rPr lang="nl-NL" sz="2200" dirty="0" err="1" smtClean="0"/>
              <a:t>to</a:t>
            </a:r>
            <a:r>
              <a:rPr lang="nl-NL" sz="2200" dirty="0" smtClean="0"/>
              <a:t> </a:t>
            </a:r>
            <a:r>
              <a:rPr lang="nl-NL" sz="2200" dirty="0" err="1" smtClean="0"/>
              <a:t>an</a:t>
            </a:r>
            <a:r>
              <a:rPr lang="nl-NL" sz="2200" dirty="0" smtClean="0"/>
              <a:t> </a:t>
            </a:r>
            <a:r>
              <a:rPr lang="nl-NL" sz="2200" dirty="0" err="1" smtClean="0"/>
              <a:t>address</a:t>
            </a:r>
            <a:r>
              <a:rPr lang="nl-NL" sz="2200" dirty="0" smtClean="0"/>
              <a:t>, </a:t>
            </a:r>
            <a:r>
              <a:rPr lang="nl-NL" sz="2200" dirty="0" err="1" smtClean="0"/>
              <a:t>and</a:t>
            </a:r>
            <a:r>
              <a:rPr lang="nl-NL" sz="2200" dirty="0" smtClean="0"/>
              <a:t> a REQ socket </a:t>
            </a:r>
            <a:r>
              <a:rPr lang="nl-NL" sz="2200" dirty="0" err="1" smtClean="0"/>
              <a:t>will</a:t>
            </a:r>
            <a:r>
              <a:rPr lang="nl-NL" sz="2200" dirty="0" smtClean="0"/>
              <a:t> </a:t>
            </a:r>
            <a:r>
              <a:rPr lang="nl-NL" sz="2200" dirty="0" err="1" smtClean="0"/>
              <a:t>connect</a:t>
            </a:r>
            <a:endParaRPr lang="nl-NL" dirty="0" smtClean="0"/>
          </a:p>
          <a:p>
            <a:pPr lvl="2" indent="0">
              <a:lnSpc>
                <a:spcPct val="100000"/>
              </a:lnSpc>
              <a:buNone/>
            </a:pPr>
            <a:endParaRPr lang="nl-NL" sz="2000" dirty="0" smtClean="0"/>
          </a:p>
          <a:p>
            <a:pPr marL="609600" lvl="1" indent="-342900">
              <a:lnSpc>
                <a:spcPct val="100000"/>
              </a:lnSpc>
            </a:pPr>
            <a:endParaRPr lang="nl-NL" sz="2200" dirty="0" smtClean="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smtClean="0"/>
              <a:t>ZMQ: </a:t>
            </a:r>
            <a:r>
              <a:rPr lang="nl-NL" dirty="0" err="1" smtClean="0"/>
              <a:t>Request</a:t>
            </a:r>
            <a:r>
              <a:rPr lang="nl-NL" dirty="0" smtClean="0"/>
              <a:t>-Reply </a:t>
            </a:r>
            <a:r>
              <a:rPr lang="nl-NL" dirty="0" err="1" smtClean="0"/>
              <a:t>pattern</a:t>
            </a:r>
            <a:endParaRPr lang="en-US" sz="3000" cap="none" dirty="0">
              <a:solidFill>
                <a:schemeClr val="accent1"/>
              </a:solidFill>
            </a:endParaRPr>
          </a:p>
        </p:txBody>
      </p:sp>
    </p:spTree>
    <p:extLst>
      <p:ext uri="{BB962C8B-B14F-4D97-AF65-F5344CB8AC3E}">
        <p14:creationId xmlns:p14="http://schemas.microsoft.com/office/powerpoint/2010/main" val="3705167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Instance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659855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a = A()</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1.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1332998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a = A()</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1.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3773079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p:txBody>
      </p:sp>
      <p:sp>
        <p:nvSpPr>
          <p:cNvPr id="2" name="Title 1"/>
          <p:cNvSpPr>
            <a:spLocks noGrp="1"/>
          </p:cNvSpPr>
          <p:nvPr>
            <p:ph type="title"/>
          </p:nvPr>
        </p:nvSpPr>
        <p:spPr/>
        <p:txBody>
          <a:bodyPr/>
          <a:lstStyle/>
          <a:p>
            <a:r>
              <a:rPr lang="nl-NL" sz="3000" cap="none" dirty="0">
                <a:solidFill>
                  <a:schemeClr val="accent1"/>
                </a:solidFill>
              </a:rPr>
              <a:t>2.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50269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p:txBody>
      </p:sp>
      <p:sp>
        <p:nvSpPr>
          <p:cNvPr id="2" name="Title 1"/>
          <p:cNvSpPr>
            <a:spLocks noGrp="1"/>
          </p:cNvSpPr>
          <p:nvPr>
            <p:ph type="title"/>
          </p:nvPr>
        </p:nvSpPr>
        <p:spPr/>
        <p:txBody>
          <a:bodyPr/>
          <a:lstStyle/>
          <a:p>
            <a:r>
              <a:rPr lang="nl-NL" sz="3000" cap="none" dirty="0">
                <a:solidFill>
                  <a:schemeClr val="accent1"/>
                </a:solidFill>
              </a:rPr>
              <a:t>2.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721948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p:txBody>
      </p:sp>
      <p:sp>
        <p:nvSpPr>
          <p:cNvPr id="2" name="Title 1"/>
          <p:cNvSpPr>
            <a:spLocks noGrp="1"/>
          </p:cNvSpPr>
          <p:nvPr>
            <p:ph type="title"/>
          </p:nvPr>
        </p:nvSpPr>
        <p:spPr/>
        <p:txBody>
          <a:bodyPr/>
          <a:lstStyle/>
          <a:p>
            <a:r>
              <a:rPr lang="nl-NL" sz="3000" cap="none" dirty="0">
                <a:solidFill>
                  <a:schemeClr val="accent1"/>
                </a:solidFill>
              </a:rPr>
              <a:t>3.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4045025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1268760"/>
            <a:ext cx="5400000" cy="5012793"/>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p:txBody>
      </p:sp>
      <p:sp>
        <p:nvSpPr>
          <p:cNvPr id="2" name="Title 1"/>
          <p:cNvSpPr>
            <a:spLocks noGrp="1"/>
          </p:cNvSpPr>
          <p:nvPr>
            <p:ph type="title"/>
          </p:nvPr>
        </p:nvSpPr>
        <p:spPr/>
        <p:txBody>
          <a:bodyPr/>
          <a:lstStyle/>
          <a:p>
            <a:r>
              <a:rPr lang="nl-NL" sz="3000" cap="none" dirty="0">
                <a:solidFill>
                  <a:schemeClr val="accent1"/>
                </a:solidFill>
              </a:rPr>
              <a:t>3.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1268760"/>
            <a:ext cx="5400000" cy="5012793"/>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5</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2108721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4.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435605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4.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1486694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9" y="1104900"/>
            <a:ext cx="8676964" cy="5132412"/>
          </a:xfrm>
        </p:spPr>
        <p:txBody>
          <a:bodyPr>
            <a:normAutofit/>
          </a:bodyPr>
          <a:lstStyle/>
          <a:p>
            <a:pPr marL="342900" indent="-342900">
              <a:buFont typeface="Arial" panose="020B0604020202020204" pitchFamily="34" charset="0"/>
              <a:buChar char="•"/>
            </a:pPr>
            <a:r>
              <a:rPr lang="en-US" sz="2400" dirty="0">
                <a:latin typeface="Ubuntu" panose="020B0504030602030204" pitchFamily="34" charset="0"/>
              </a:rPr>
              <a:t>Networking in Python</a:t>
            </a:r>
          </a:p>
          <a:p>
            <a:pPr marL="342900" indent="-342900">
              <a:buFont typeface="Arial" panose="020B0604020202020204" pitchFamily="34" charset="0"/>
              <a:buChar char="•"/>
            </a:pPr>
            <a:r>
              <a:rPr lang="en-US" sz="2400" noProof="0" dirty="0">
                <a:latin typeface="Ubuntu" panose="020B0504030602030204" pitchFamily="34" charset="0"/>
              </a:rPr>
              <a:t>General issues with networking</a:t>
            </a:r>
          </a:p>
          <a:p>
            <a:pPr marL="342900" indent="-342900">
              <a:buFont typeface="Arial" panose="020B0604020202020204" pitchFamily="34" charset="0"/>
              <a:buChar char="•"/>
            </a:pPr>
            <a:r>
              <a:rPr lang="en-US" sz="2400" noProof="0" dirty="0">
                <a:latin typeface="Ubuntu" panose="020B0504030602030204" pitchFamily="34" charset="0"/>
              </a:rPr>
              <a:t>Introduction ZMQ</a:t>
            </a:r>
          </a:p>
          <a:p>
            <a:pPr marL="342900" indent="-342900">
              <a:buFont typeface="Arial" panose="020B0604020202020204" pitchFamily="34" charset="0"/>
              <a:buChar char="•"/>
            </a:pPr>
            <a:r>
              <a:rPr lang="en-US" sz="2400" dirty="0">
                <a:latin typeface="Ubuntu" panose="020B0504030602030204" pitchFamily="34" charset="0"/>
              </a:rPr>
              <a:t>Request – Reply pattern</a:t>
            </a:r>
          </a:p>
          <a:p>
            <a:pPr marL="342900" indent="-342900">
              <a:buFont typeface="Arial" panose="020B0604020202020204" pitchFamily="34" charset="0"/>
              <a:buChar char="•"/>
            </a:pPr>
            <a:r>
              <a:rPr lang="en-US" sz="2400" noProof="0" dirty="0">
                <a:latin typeface="Ubuntu" panose="020B0504030602030204" pitchFamily="34" charset="0"/>
              </a:rPr>
              <a:t>Publish</a:t>
            </a:r>
            <a:r>
              <a:rPr lang="en-US" sz="2400" dirty="0">
                <a:latin typeface="Ubuntu" panose="020B0504030602030204" pitchFamily="34" charset="0"/>
              </a:rPr>
              <a:t> – Subscribe pattern</a:t>
            </a:r>
          </a:p>
          <a:p>
            <a:pPr marL="342900" indent="-342900">
              <a:buFont typeface="Arial" panose="020B0604020202020204" pitchFamily="34" charset="0"/>
              <a:buChar char="•"/>
            </a:pPr>
            <a:r>
              <a:rPr lang="en-US" sz="2400" noProof="0" dirty="0">
                <a:latin typeface="Ubuntu" panose="020B0504030602030204" pitchFamily="34" charset="0"/>
              </a:rPr>
              <a:t>Ta</a:t>
            </a:r>
            <a:r>
              <a:rPr lang="en-US" sz="2400" dirty="0" err="1">
                <a:latin typeface="Ubuntu" panose="020B0504030602030204" pitchFamily="34" charset="0"/>
              </a:rPr>
              <a:t>sk</a:t>
            </a:r>
            <a:r>
              <a:rPr lang="en-US" sz="2400" dirty="0">
                <a:latin typeface="Ubuntu" panose="020B0504030602030204" pitchFamily="34" charset="0"/>
              </a:rPr>
              <a:t> distribution</a:t>
            </a:r>
          </a:p>
          <a:p>
            <a:pPr marL="342900" indent="-342900">
              <a:buFont typeface="Arial" panose="020B0604020202020204" pitchFamily="34" charset="0"/>
              <a:buChar char="•"/>
            </a:pPr>
            <a:r>
              <a:rPr lang="en-US" sz="2400" noProof="0" dirty="0">
                <a:latin typeface="Ubuntu" panose="020B0504030602030204" pitchFamily="34" charset="0"/>
              </a:rPr>
              <a:t> </a:t>
            </a:r>
            <a:endParaRPr lang="en-US" sz="2400" noProof="0" dirty="0"/>
          </a:p>
        </p:txBody>
      </p:sp>
      <p:sp>
        <p:nvSpPr>
          <p:cNvPr id="4" name="Title 3"/>
          <p:cNvSpPr>
            <a:spLocks noGrp="1"/>
          </p:cNvSpPr>
          <p:nvPr>
            <p:ph type="title"/>
          </p:nvPr>
        </p:nvSpPr>
        <p:spPr/>
        <p:txBody>
          <a:bodyPr/>
          <a:lstStyle/>
          <a:p>
            <a:r>
              <a:rPr lang="nl-NL" noProof="0" dirty="0">
                <a:latin typeface="Ubuntu Medium" panose="020B0604030602030204" pitchFamily="34" charset="0"/>
              </a:rPr>
              <a:t>Agenda</a:t>
            </a:r>
            <a:endParaRPr lang="en-US" noProof="0" dirty="0">
              <a:latin typeface="Ubuntu Medium" panose="020B0604030602030204" pitchFamily="34" charset="0"/>
            </a:endParaRPr>
          </a:p>
        </p:txBody>
      </p:sp>
      <p:grpSp>
        <p:nvGrpSpPr>
          <p:cNvPr id="7" name="Group 6"/>
          <p:cNvGrpSpPr/>
          <p:nvPr/>
        </p:nvGrpSpPr>
        <p:grpSpPr>
          <a:xfrm>
            <a:off x="5447928" y="1074068"/>
            <a:ext cx="6336704" cy="4454349"/>
            <a:chOff x="3923928" y="439200"/>
            <a:chExt cx="4752528" cy="3340762"/>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7286" y="439200"/>
              <a:ext cx="1547704" cy="2249007"/>
            </a:xfrm>
            <a:prstGeom prst="rect">
              <a:avLst/>
            </a:prstGeom>
            <a:effectLst>
              <a:softEdge rad="127000"/>
            </a:effectLst>
          </p:spPr>
        </p:pic>
        <p:sp>
          <p:nvSpPr>
            <p:cNvPr id="9" name="TextBox 8"/>
            <p:cNvSpPr txBox="1"/>
            <p:nvPr/>
          </p:nvSpPr>
          <p:spPr>
            <a:xfrm>
              <a:off x="3923928" y="2948965"/>
              <a:ext cx="4752528" cy="830997"/>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 de Jong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Python expert at Capgemini Engineering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ruud.dejong@capgemini.com</a:t>
              </a:r>
            </a:p>
          </p:txBody>
        </p:sp>
      </p:grpSp>
    </p:spTree>
    <p:extLst>
      <p:ext uri="{BB962C8B-B14F-4D97-AF65-F5344CB8AC3E}">
        <p14:creationId xmlns:p14="http://schemas.microsoft.com/office/powerpoint/2010/main" val="223628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5.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1742573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5.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err="1">
                <a:latin typeface="Consolas" panose="020B0609020204030204" pitchFamily="49" charset="0"/>
              </a:rPr>
              <a:t>AttributeError</a:t>
            </a:r>
            <a:r>
              <a:rPr lang="nl-NL" sz="2000" b="1" dirty="0">
                <a:latin typeface="Consolas" panose="020B0609020204030204" pitchFamily="49" charset="0"/>
              </a:rPr>
              <a:t>: 'B' object has no </a:t>
            </a:r>
            <a:r>
              <a:rPr lang="nl-NL" sz="2000" b="1" dirty="0" err="1">
                <a:latin typeface="Consolas" panose="020B0609020204030204" pitchFamily="49" charset="0"/>
              </a:rPr>
              <a:t>attribute</a:t>
            </a:r>
            <a:r>
              <a:rPr lang="nl-NL" sz="2000" b="1" dirty="0">
                <a:latin typeface="Consolas" panose="020B0609020204030204" pitchFamily="49" charset="0"/>
              </a:rPr>
              <a:t> 'x'</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2717833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Class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079381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=Meta):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1.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Meta.x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518031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=Meta):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dirty="0"/>
              <a:t>1. </a:t>
            </a:r>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Meta.x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2021506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2.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2657797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256584"/>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2.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3590351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3. Class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B.__</a:t>
            </a:r>
            <a:r>
              <a:rPr lang="nl-NL" sz="2000" b="1" dirty="0" err="1">
                <a:latin typeface="Consolas" panose="020B0609020204030204" pitchFamily="49" charset="0"/>
              </a:rPr>
              <a:t>dict</a:t>
            </a:r>
            <a:r>
              <a:rPr lang="nl-NL" sz="2000" b="1" dirty="0">
                <a:latin typeface="Consolas" panose="020B0609020204030204" pitchFamily="49" charset="0"/>
              </a:rPr>
              <a:t>__["x"]</a:t>
            </a: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 </a:t>
            </a:r>
          </a:p>
        </p:txBody>
      </p:sp>
    </p:spTree>
    <p:extLst>
      <p:ext uri="{BB962C8B-B14F-4D97-AF65-F5344CB8AC3E}">
        <p14:creationId xmlns:p14="http://schemas.microsoft.com/office/powerpoint/2010/main" val="6393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3. Class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B.__</a:t>
            </a:r>
            <a:r>
              <a:rPr lang="nl-NL" sz="2000" b="1" dirty="0" err="1">
                <a:latin typeface="Consolas" panose="020B0609020204030204" pitchFamily="49" charset="0"/>
              </a:rPr>
              <a:t>dict</a:t>
            </a:r>
            <a:r>
              <a:rPr lang="nl-NL" sz="2000" b="1" dirty="0">
                <a:latin typeface="Consolas" panose="020B0609020204030204" pitchFamily="49" charset="0"/>
              </a:rPr>
              <a:t>__["x"]</a:t>
            </a:r>
          </a:p>
          <a:p>
            <a:r>
              <a:rPr lang="nl-NL" sz="2000" b="1" dirty="0" err="1">
                <a:latin typeface="Consolas" panose="020B0609020204030204" pitchFamily="49" charset="0"/>
              </a:rPr>
              <a:t>KeyError</a:t>
            </a:r>
            <a:r>
              <a:rPr lang="nl-NL" sz="2000" b="1" dirty="0">
                <a:latin typeface="Consolas" panose="020B0609020204030204" pitchFamily="49" charset="0"/>
              </a:rPr>
              <a:t>: 'x'</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5</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 </a:t>
            </a:r>
          </a:p>
        </p:txBody>
      </p:sp>
    </p:spTree>
    <p:extLst>
      <p:ext uri="{BB962C8B-B14F-4D97-AF65-F5344CB8AC3E}">
        <p14:creationId xmlns:p14="http://schemas.microsoft.com/office/powerpoint/2010/main" val="18675678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4.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 </a:t>
            </a:r>
          </a:p>
        </p:txBody>
      </p:sp>
    </p:spTree>
    <p:extLst>
      <p:ext uri="{BB962C8B-B14F-4D97-AF65-F5344CB8AC3E}">
        <p14:creationId xmlns:p14="http://schemas.microsoft.com/office/powerpoint/2010/main" val="1570029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Networking in Python</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1</a:t>
            </a:r>
          </a:p>
        </p:txBody>
      </p:sp>
    </p:spTree>
    <p:extLst>
      <p:ext uri="{BB962C8B-B14F-4D97-AF65-F5344CB8AC3E}">
        <p14:creationId xmlns:p14="http://schemas.microsoft.com/office/powerpoint/2010/main" val="2623225208"/>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4.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 </a:t>
            </a:r>
          </a:p>
        </p:txBody>
      </p:sp>
    </p:spTree>
    <p:extLst>
      <p:ext uri="{BB962C8B-B14F-4D97-AF65-F5344CB8AC3E}">
        <p14:creationId xmlns:p14="http://schemas.microsoft.com/office/powerpoint/2010/main" val="1843264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dirty="0"/>
              <a:t>5</a:t>
            </a:r>
            <a:r>
              <a:rPr lang="nl-NL" sz="3000" cap="none" dirty="0">
                <a:solidFill>
                  <a:schemeClr val="accent1"/>
                </a:solidFill>
              </a:rPr>
              <a:t>.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en-US"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 </a:t>
            </a:r>
          </a:p>
        </p:txBody>
      </p:sp>
    </p:spTree>
    <p:extLst>
      <p:ext uri="{BB962C8B-B14F-4D97-AF65-F5344CB8AC3E}">
        <p14:creationId xmlns:p14="http://schemas.microsoft.com/office/powerpoint/2010/main" val="4077710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5.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en-US" sz="2000" b="1" dirty="0" err="1">
                <a:latin typeface="Consolas" panose="020B0609020204030204" pitchFamily="49" charset="0"/>
              </a:rPr>
              <a:t>AttributeError</a:t>
            </a:r>
            <a:r>
              <a:rPr lang="en-US" sz="2000" b="1" dirty="0">
                <a:latin typeface="Consolas" panose="020B0609020204030204" pitchFamily="49" charset="0"/>
              </a:rPr>
              <a:t>: type object 'B' has no attribute 'x'</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5</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 </a:t>
            </a:r>
          </a:p>
        </p:txBody>
      </p:sp>
    </p:spTree>
    <p:extLst>
      <p:ext uri="{BB962C8B-B14F-4D97-AF65-F5344CB8AC3E}">
        <p14:creationId xmlns:p14="http://schemas.microsoft.com/office/powerpoint/2010/main" val="12871173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Summary</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246431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tekst 5">
            <a:extLst>
              <a:ext uri="{FF2B5EF4-FFF2-40B4-BE49-F238E27FC236}">
                <a16:creationId xmlns:a16="http://schemas.microsoft.com/office/drawing/2014/main" id="{7A882FA4-2682-7D35-F168-9308371DA2C8}"/>
              </a:ext>
            </a:extLst>
          </p:cNvPr>
          <p:cNvSpPr>
            <a:spLocks noGrp="1"/>
          </p:cNvSpPr>
          <p:nvPr>
            <p:ph type="body" sz="quarter" idx="10"/>
          </p:nvPr>
        </p:nvSpPr>
        <p:spPr/>
        <p:txBody>
          <a:bodyPr/>
          <a:lstStyle/>
          <a:p>
            <a:pPr marL="285750" indent="-285750">
              <a:buFont typeface="Arial" panose="020B0604020202020204" pitchFamily="34" charset="0"/>
              <a:buChar char="•"/>
            </a:pPr>
            <a:r>
              <a:rPr lang="nl-NL" sz="2000" dirty="0"/>
              <a:t>Setting </a:t>
            </a:r>
            <a:r>
              <a:rPr lang="nl-NL" sz="2000" b="1" dirty="0" err="1">
                <a:latin typeface="Consolas" panose="020B0609020204030204" pitchFamily="49" charset="0"/>
              </a:rPr>
              <a:t>obj.x</a:t>
            </a:r>
            <a:r>
              <a:rPr lang="nl-NL" sz="2000" dirty="0"/>
              <a:t> </a:t>
            </a:r>
            <a:r>
              <a:rPr lang="nl-NL" sz="2000" dirty="0" err="1"/>
              <a:t>and</a:t>
            </a:r>
            <a:r>
              <a:rPr lang="nl-NL" sz="2000" dirty="0"/>
              <a:t> </a:t>
            </a:r>
            <a:r>
              <a:rPr lang="nl-NL" sz="2000" dirty="0" err="1"/>
              <a:t>deleting</a:t>
            </a:r>
            <a:r>
              <a:rPr lang="nl-NL" sz="2000" dirty="0"/>
              <a:t> </a:t>
            </a:r>
            <a:r>
              <a:rPr lang="nl-NL" sz="2000" b="1" dirty="0" err="1">
                <a:latin typeface="Consolas" panose="020B0609020204030204" pitchFamily="49" charset="0"/>
              </a:rPr>
              <a:t>obj.x</a:t>
            </a:r>
            <a:r>
              <a:rPr lang="nl-NL" sz="2000" dirty="0"/>
              <a:t> </a:t>
            </a:r>
            <a:r>
              <a:rPr lang="nl-NL" sz="2000" dirty="0" err="1"/>
              <a:t>works</a:t>
            </a:r>
            <a:r>
              <a:rPr lang="nl-NL" sz="2000" dirty="0"/>
              <a:t> on </a:t>
            </a:r>
            <a:r>
              <a:rPr lang="nl-NL" sz="2000" b="1" dirty="0" err="1">
                <a:latin typeface="Consolas" panose="020B0609020204030204" pitchFamily="49" charset="0"/>
              </a:rPr>
              <a:t>obj</a:t>
            </a:r>
            <a:r>
              <a:rPr lang="nl-NL" sz="2000" dirty="0"/>
              <a:t>.</a:t>
            </a:r>
          </a:p>
          <a:p>
            <a:pPr marL="285750" indent="-285750">
              <a:buFont typeface="Arial" panose="020B0604020202020204" pitchFamily="34" charset="0"/>
              <a:buChar char="•"/>
            </a:pPr>
            <a:r>
              <a:rPr lang="nl-NL" sz="2000" dirty="0" err="1"/>
              <a:t>Getting</a:t>
            </a:r>
            <a:r>
              <a:rPr lang="nl-NL" sz="2000" dirty="0"/>
              <a:t> </a:t>
            </a:r>
            <a:r>
              <a:rPr lang="nl-NL" sz="2000" b="1" dirty="0" err="1">
                <a:latin typeface="Consolas" panose="020B0609020204030204" pitchFamily="49" charset="0"/>
              </a:rPr>
              <a:t>obj.x</a:t>
            </a:r>
            <a:r>
              <a:rPr lang="nl-NL" sz="2000" dirty="0"/>
              <a:t> </a:t>
            </a:r>
            <a:r>
              <a:rPr lang="nl-NL" sz="2000" dirty="0" err="1"/>
              <a:t>searches</a:t>
            </a:r>
            <a:r>
              <a:rPr lang="nl-NL" sz="2000" dirty="0"/>
              <a:t> </a:t>
            </a:r>
            <a:r>
              <a:rPr lang="nl-NL" sz="2000" dirty="0" err="1"/>
              <a:t>for</a:t>
            </a:r>
            <a:r>
              <a:rPr lang="nl-NL" sz="2000" dirty="0"/>
              <a:t> </a:t>
            </a:r>
            <a:r>
              <a:rPr lang="nl-NL" sz="2000" b="1" dirty="0">
                <a:latin typeface="Consolas" panose="020B0609020204030204" pitchFamily="49" charset="0"/>
              </a:rPr>
              <a:t>x</a:t>
            </a:r>
            <a:r>
              <a:rPr lang="nl-NL" sz="2000" dirty="0"/>
              <a:t> in </a:t>
            </a:r>
            <a:r>
              <a:rPr lang="nl-NL" sz="2000" b="1" dirty="0" err="1">
                <a:latin typeface="Consolas" panose="020B0609020204030204" pitchFamily="49" charset="0"/>
              </a:rPr>
              <a:t>obj</a:t>
            </a:r>
            <a:r>
              <a:rPr lang="nl-NL" sz="2000" dirty="0"/>
              <a:t> </a:t>
            </a:r>
            <a:r>
              <a:rPr lang="nl-NL" sz="2000" dirty="0" err="1"/>
              <a:t>and</a:t>
            </a:r>
            <a:r>
              <a:rPr lang="nl-NL" sz="2000" dirty="0"/>
              <a:t> in </a:t>
            </a:r>
            <a:r>
              <a:rPr lang="nl-NL" sz="2000" dirty="0" err="1"/>
              <a:t>the</a:t>
            </a:r>
            <a:r>
              <a:rPr lang="nl-NL" sz="2000" dirty="0"/>
              <a:t> MRO of </a:t>
            </a:r>
            <a:r>
              <a:rPr lang="nl-NL" sz="2000" b="1" dirty="0">
                <a:latin typeface="Consolas" panose="020B0609020204030204" pitchFamily="49" charset="0"/>
              </a:rPr>
              <a:t>type(</a:t>
            </a:r>
            <a:r>
              <a:rPr lang="nl-NL" sz="2000" b="1" dirty="0" err="1">
                <a:latin typeface="Consolas" panose="020B0609020204030204" pitchFamily="49" charset="0"/>
              </a:rPr>
              <a:t>obj</a:t>
            </a:r>
            <a:r>
              <a:rPr lang="nl-NL" sz="2000" b="1" dirty="0">
                <a:latin typeface="Consolas" panose="020B0609020204030204" pitchFamily="49" charset="0"/>
              </a:rPr>
              <a:t>)</a:t>
            </a:r>
          </a:p>
        </p:txBody>
      </p:sp>
      <p:sp>
        <p:nvSpPr>
          <p:cNvPr id="7" name="Tijdelijke aanduiding voor tekst 6">
            <a:extLst>
              <a:ext uri="{FF2B5EF4-FFF2-40B4-BE49-F238E27FC236}">
                <a16:creationId xmlns:a16="http://schemas.microsoft.com/office/drawing/2014/main" id="{F5FF5006-17ED-EB17-8061-4C04649B7A88}"/>
              </a:ext>
            </a:extLst>
          </p:cNvPr>
          <p:cNvSpPr>
            <a:spLocks noGrp="1"/>
          </p:cNvSpPr>
          <p:nvPr>
            <p:ph type="body" sz="quarter" idx="12"/>
          </p:nvPr>
        </p:nvSpPr>
        <p:spPr/>
        <p:txBody>
          <a:bodyPr/>
          <a:lstStyle/>
          <a:p>
            <a:r>
              <a:rPr lang="nl-NL" dirty="0" err="1"/>
              <a:t>Instance</a:t>
            </a:r>
            <a:r>
              <a:rPr lang="nl-NL" dirty="0"/>
              <a:t> </a:t>
            </a:r>
            <a:r>
              <a:rPr lang="nl-NL" dirty="0" err="1"/>
              <a:t>attributes</a:t>
            </a:r>
            <a:endParaRPr lang="nl-NL" dirty="0"/>
          </a:p>
        </p:txBody>
      </p:sp>
      <p:sp>
        <p:nvSpPr>
          <p:cNvPr id="8" name="Tijdelijke aanduiding voor tekst 7">
            <a:extLst>
              <a:ext uri="{FF2B5EF4-FFF2-40B4-BE49-F238E27FC236}">
                <a16:creationId xmlns:a16="http://schemas.microsoft.com/office/drawing/2014/main" id="{27F28042-EFB5-97D8-9362-D11F59A83B8C}"/>
              </a:ext>
            </a:extLst>
          </p:cNvPr>
          <p:cNvSpPr>
            <a:spLocks noGrp="1"/>
          </p:cNvSpPr>
          <p:nvPr>
            <p:ph type="body" sz="quarter" idx="13"/>
          </p:nvPr>
        </p:nvSpPr>
        <p:spPr/>
        <p:txBody>
          <a:bodyPr/>
          <a:lstStyle/>
          <a:p>
            <a:r>
              <a:rPr lang="nl-NL" dirty="0"/>
              <a:t>Class </a:t>
            </a:r>
            <a:r>
              <a:rPr lang="nl-NL" dirty="0" err="1"/>
              <a:t>attributes</a:t>
            </a:r>
            <a:endParaRPr lang="nl-NL" dirty="0"/>
          </a:p>
        </p:txBody>
      </p:sp>
      <p:sp>
        <p:nvSpPr>
          <p:cNvPr id="2" name="Title 1"/>
          <p:cNvSpPr>
            <a:spLocks noGrp="1"/>
          </p:cNvSpPr>
          <p:nvPr>
            <p:ph type="title"/>
          </p:nvPr>
        </p:nvSpPr>
        <p:spPr/>
        <p:txBody>
          <a:bodyPr/>
          <a:lstStyle/>
          <a:p>
            <a:r>
              <a:rPr lang="nl-NL" dirty="0"/>
              <a:t>Non-descriptor </a:t>
            </a:r>
            <a:r>
              <a:rPr lang="nl-NL" dirty="0" err="1"/>
              <a:t>attributes</a:t>
            </a:r>
            <a:endParaRPr lang="en-US" sz="3000" cap="none" dirty="0">
              <a:solidFill>
                <a:schemeClr val="accent1"/>
              </a:solidFill>
            </a:endParaRPr>
          </a:p>
        </p:txBody>
      </p:sp>
      <p:sp>
        <p:nvSpPr>
          <p:cNvPr id="9" name="Tijdelijke aanduiding voor tekst 8">
            <a:extLst>
              <a:ext uri="{FF2B5EF4-FFF2-40B4-BE49-F238E27FC236}">
                <a16:creationId xmlns:a16="http://schemas.microsoft.com/office/drawing/2014/main" id="{EE709D5A-F6C1-3F46-5FA1-FCC29A47B345}"/>
              </a:ext>
            </a:extLst>
          </p:cNvPr>
          <p:cNvSpPr>
            <a:spLocks noGrp="1"/>
          </p:cNvSpPr>
          <p:nvPr>
            <p:ph type="body" sz="quarter" idx="14"/>
          </p:nvPr>
        </p:nvSpPr>
        <p:spPr/>
        <p:txBody>
          <a:bodyPr/>
          <a:lstStyle/>
          <a:p>
            <a:pPr marL="285750" indent="-285750">
              <a:buFont typeface="Arial" panose="020B0604020202020204" pitchFamily="34" charset="0"/>
              <a:buChar char="•"/>
            </a:pPr>
            <a:r>
              <a:rPr lang="nl-NL" sz="2000" dirty="0"/>
              <a:t>Setting </a:t>
            </a:r>
            <a:r>
              <a:rPr lang="nl-NL" sz="2000" b="1" dirty="0" err="1">
                <a:latin typeface="Consolas" panose="020B0609020204030204" pitchFamily="49" charset="0"/>
              </a:rPr>
              <a:t>cls.x</a:t>
            </a:r>
            <a:r>
              <a:rPr lang="nl-NL" sz="2000" dirty="0"/>
              <a:t> </a:t>
            </a:r>
            <a:r>
              <a:rPr lang="nl-NL" sz="2000" dirty="0" err="1"/>
              <a:t>and</a:t>
            </a:r>
            <a:r>
              <a:rPr lang="nl-NL" sz="2000" dirty="0"/>
              <a:t> </a:t>
            </a:r>
            <a:r>
              <a:rPr lang="nl-NL" sz="2000" dirty="0" err="1"/>
              <a:t>deleting</a:t>
            </a:r>
            <a:r>
              <a:rPr lang="nl-NL" sz="2000" dirty="0"/>
              <a:t> </a:t>
            </a:r>
            <a:r>
              <a:rPr lang="nl-NL" sz="2000" b="1" dirty="0" err="1">
                <a:latin typeface="Consolas" panose="020B0609020204030204" pitchFamily="49" charset="0"/>
              </a:rPr>
              <a:t>cls.x</a:t>
            </a:r>
            <a:r>
              <a:rPr lang="nl-NL" sz="2000" dirty="0"/>
              <a:t> </a:t>
            </a:r>
            <a:r>
              <a:rPr lang="nl-NL" sz="2000" dirty="0" err="1"/>
              <a:t>works</a:t>
            </a:r>
            <a:r>
              <a:rPr lang="nl-NL" sz="2000" dirty="0"/>
              <a:t> on </a:t>
            </a:r>
            <a:r>
              <a:rPr lang="nl-NL" sz="2000" b="1" dirty="0" err="1">
                <a:latin typeface="Consolas" panose="020B0609020204030204" pitchFamily="49" charset="0"/>
              </a:rPr>
              <a:t>cls</a:t>
            </a:r>
            <a:r>
              <a:rPr lang="nl-NL" sz="2000" dirty="0"/>
              <a:t>.</a:t>
            </a:r>
          </a:p>
          <a:p>
            <a:pPr marL="285750" indent="-285750">
              <a:buFont typeface="Arial" panose="020B0604020202020204" pitchFamily="34" charset="0"/>
              <a:buChar char="•"/>
            </a:pPr>
            <a:r>
              <a:rPr lang="nl-NL" sz="2000" dirty="0" err="1"/>
              <a:t>Getting</a:t>
            </a:r>
            <a:r>
              <a:rPr lang="nl-NL" sz="2000" dirty="0"/>
              <a:t> </a:t>
            </a:r>
            <a:r>
              <a:rPr lang="nl-NL" sz="2000" b="1" dirty="0" err="1">
                <a:latin typeface="Consolas" panose="020B0609020204030204" pitchFamily="49" charset="0"/>
              </a:rPr>
              <a:t>cls.x</a:t>
            </a:r>
            <a:r>
              <a:rPr lang="nl-NL" sz="2000" dirty="0"/>
              <a:t> </a:t>
            </a:r>
            <a:r>
              <a:rPr lang="nl-NL" sz="2000" dirty="0" err="1"/>
              <a:t>searches</a:t>
            </a:r>
            <a:r>
              <a:rPr lang="nl-NL" sz="2000" dirty="0"/>
              <a:t> </a:t>
            </a:r>
            <a:r>
              <a:rPr lang="nl-NL" sz="2000" dirty="0" err="1"/>
              <a:t>for</a:t>
            </a:r>
            <a:r>
              <a:rPr lang="nl-NL" sz="2000" dirty="0"/>
              <a:t> </a:t>
            </a:r>
            <a:r>
              <a:rPr lang="nl-NL" sz="2000" b="1" dirty="0">
                <a:latin typeface="Consolas" panose="020B0609020204030204" pitchFamily="49" charset="0"/>
              </a:rPr>
              <a:t>x</a:t>
            </a:r>
            <a:r>
              <a:rPr lang="nl-NL" sz="2000" dirty="0"/>
              <a:t> in </a:t>
            </a:r>
            <a:r>
              <a:rPr lang="nl-NL" sz="2000" dirty="0" err="1"/>
              <a:t>the</a:t>
            </a:r>
            <a:r>
              <a:rPr lang="nl-NL" sz="2000" dirty="0"/>
              <a:t> MRO of </a:t>
            </a:r>
            <a:r>
              <a:rPr lang="nl-NL" sz="2000" b="1" dirty="0" err="1">
                <a:latin typeface="Consolas" panose="020B0609020204030204" pitchFamily="49" charset="0"/>
              </a:rPr>
              <a:t>cls</a:t>
            </a:r>
            <a:r>
              <a:rPr lang="nl-NL" sz="2000" dirty="0"/>
              <a:t> </a:t>
            </a:r>
            <a:r>
              <a:rPr lang="nl-NL" sz="2000" dirty="0" err="1"/>
              <a:t>and</a:t>
            </a:r>
            <a:r>
              <a:rPr lang="nl-NL" sz="2000" dirty="0"/>
              <a:t> in </a:t>
            </a:r>
            <a:r>
              <a:rPr lang="nl-NL" sz="2000" dirty="0" err="1"/>
              <a:t>the</a:t>
            </a:r>
            <a:r>
              <a:rPr lang="nl-NL" sz="2000" dirty="0"/>
              <a:t> MRO of </a:t>
            </a:r>
            <a:r>
              <a:rPr lang="nl-NL" sz="2000" b="1" dirty="0">
                <a:latin typeface="Consolas" panose="020B0609020204030204" pitchFamily="49" charset="0"/>
              </a:rPr>
              <a:t>type(</a:t>
            </a:r>
            <a:r>
              <a:rPr lang="nl-NL" sz="2000" b="1" dirty="0" err="1">
                <a:latin typeface="Consolas" panose="020B0609020204030204" pitchFamily="49" charset="0"/>
              </a:rPr>
              <a:t>cls</a:t>
            </a:r>
            <a:r>
              <a:rPr lang="nl-NL" sz="2000" b="1" dirty="0">
                <a:latin typeface="Consolas" panose="020B0609020204030204" pitchFamily="49" charset="0"/>
              </a:rPr>
              <a:t>)</a:t>
            </a:r>
          </a:p>
          <a:p>
            <a:endParaRPr lang="nl-NL" dirty="0"/>
          </a:p>
        </p:txBody>
      </p:sp>
    </p:spTree>
    <p:extLst>
      <p:ext uri="{BB962C8B-B14F-4D97-AF65-F5344CB8AC3E}">
        <p14:creationId xmlns:p14="http://schemas.microsoft.com/office/powerpoint/2010/main" val="1512876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Descriptors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2</a:t>
            </a:r>
          </a:p>
        </p:txBody>
      </p:sp>
    </p:spTree>
    <p:extLst>
      <p:ext uri="{BB962C8B-B14F-4D97-AF65-F5344CB8AC3E}">
        <p14:creationId xmlns:p14="http://schemas.microsoft.com/office/powerpoint/2010/main" val="337468842"/>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Descriptor protocol</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722463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a:t>A descriptor is </a:t>
            </a:r>
            <a:r>
              <a:rPr lang="nl-NL" sz="2400" dirty="0" err="1"/>
              <a:t>any</a:t>
            </a:r>
            <a:r>
              <a:rPr lang="nl-NL" sz="2400" dirty="0"/>
              <a:t> class </a:t>
            </a:r>
            <a:r>
              <a:rPr lang="nl-NL" sz="2400" dirty="0" err="1"/>
              <a:t>that</a:t>
            </a:r>
            <a:r>
              <a:rPr lang="nl-NL" sz="2400" dirty="0"/>
              <a:t> has at </a:t>
            </a:r>
            <a:r>
              <a:rPr lang="nl-NL" sz="2400" dirty="0" err="1"/>
              <a:t>least</a:t>
            </a:r>
            <a:r>
              <a:rPr lang="nl-NL" sz="2400" dirty="0"/>
              <a:t> </a:t>
            </a:r>
            <a:r>
              <a:rPr lang="nl-NL" sz="2400" dirty="0" err="1"/>
              <a:t>one</a:t>
            </a:r>
            <a:r>
              <a:rPr lang="nl-NL" sz="2400" dirty="0"/>
              <a:t> of </a:t>
            </a:r>
            <a:r>
              <a:rPr lang="nl-NL" sz="2400" dirty="0" err="1"/>
              <a:t>the</a:t>
            </a:r>
            <a:r>
              <a:rPr lang="nl-NL" sz="2400" dirty="0"/>
              <a:t> </a:t>
            </a:r>
            <a:r>
              <a:rPr lang="nl-NL" sz="2400" dirty="0" err="1"/>
              <a:t>following</a:t>
            </a:r>
            <a:r>
              <a:rPr lang="nl-NL" sz="2400" dirty="0"/>
              <a:t> </a:t>
            </a:r>
            <a:r>
              <a:rPr lang="nl-NL" sz="2400" dirty="0" err="1"/>
              <a:t>methods</a:t>
            </a:r>
            <a:r>
              <a:rPr lang="nl-NL" sz="2400" dirty="0"/>
              <a:t>:</a:t>
            </a:r>
          </a:p>
          <a:p>
            <a:pPr marL="342900" indent="-342900">
              <a:buFont typeface="Arial" panose="020B0604020202020204" pitchFamily="34" charset="0"/>
              <a:buChar char="•"/>
            </a:pPr>
            <a:endParaRPr lang="nl-NL" sz="2400" dirty="0"/>
          </a:p>
          <a:p>
            <a:pPr marL="361950" lvl="3" indent="0">
              <a:buNone/>
            </a:pPr>
            <a:r>
              <a:rPr lang="nl-NL" sz="2400" b="1" dirty="0">
                <a:latin typeface="Consolas" panose="020B0609020204030204" pitchFamily="49" charset="0"/>
              </a:rPr>
              <a:t>__get__(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 </a:t>
            </a:r>
            <a:r>
              <a:rPr lang="nl-NL" sz="2400" b="1" dirty="0" err="1">
                <a:latin typeface="Consolas" panose="020B0609020204030204" pitchFamily="49" charset="0"/>
              </a:rPr>
              <a:t>owner_class</a:t>
            </a:r>
            <a:r>
              <a:rPr lang="nl-NL" sz="2400" b="1" dirty="0">
                <a:latin typeface="Consolas" panose="020B0609020204030204" pitchFamily="49" charset="0"/>
              </a:rPr>
              <a:t>=None)</a:t>
            </a:r>
          </a:p>
          <a:p>
            <a:pPr marL="361950" lvl="3" indent="0">
              <a:buNone/>
            </a:pPr>
            <a:r>
              <a:rPr lang="nl-NL" sz="2400" b="1" dirty="0">
                <a:latin typeface="Consolas" panose="020B0609020204030204" pitchFamily="49" charset="0"/>
              </a:rPr>
              <a:t>__set__(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 </a:t>
            </a:r>
            <a:r>
              <a:rPr lang="nl-NL" sz="2400" b="1" dirty="0" err="1">
                <a:latin typeface="Consolas" panose="020B0609020204030204" pitchFamily="49" charset="0"/>
              </a:rPr>
              <a:t>value</a:t>
            </a:r>
            <a:r>
              <a:rPr lang="nl-NL" sz="2400" b="1" dirty="0">
                <a:latin typeface="Consolas" panose="020B0609020204030204" pitchFamily="49" charset="0"/>
              </a:rPr>
              <a:t>)</a:t>
            </a:r>
          </a:p>
          <a:p>
            <a:pPr marL="361950" lvl="3" indent="0">
              <a:buNone/>
            </a:pPr>
            <a:r>
              <a:rPr lang="nl-NL" sz="2400" b="1" dirty="0">
                <a:latin typeface="Consolas" panose="020B0609020204030204" pitchFamily="49" charset="0"/>
              </a:rPr>
              <a:t>__delete__(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a:t>
            </a:r>
            <a:endParaRPr lang="nl-NL" sz="2000" b="1" dirty="0">
              <a:latin typeface="Consolas" panose="020B0609020204030204" pitchFamily="49" charset="0"/>
            </a:endParaRPr>
          </a:p>
          <a:p>
            <a:pPr lvl="2"/>
            <a:endParaRPr lang="nl-NL" sz="2000" dirty="0"/>
          </a:p>
          <a:p>
            <a:pPr marL="342900" indent="-342900">
              <a:buFont typeface="Arial" panose="020B0604020202020204" pitchFamily="34" charset="0"/>
              <a:buChar char="•"/>
            </a:pPr>
            <a:r>
              <a:rPr lang="nl-NL" sz="2400" dirty="0"/>
              <a:t>A </a:t>
            </a:r>
            <a:r>
              <a:rPr lang="nl-NL" sz="2400" i="1" dirty="0"/>
              <a:t>data descriptor</a:t>
            </a:r>
            <a:r>
              <a:rPr lang="nl-NL" sz="2400" dirty="0"/>
              <a:t> is a descriptor </a:t>
            </a:r>
            <a:r>
              <a:rPr lang="nl-NL" sz="2400" dirty="0" err="1"/>
              <a:t>that</a:t>
            </a:r>
            <a:r>
              <a:rPr lang="nl-NL" sz="2400" dirty="0"/>
              <a:t> </a:t>
            </a:r>
            <a:r>
              <a:rPr lang="nl-NL" sz="2400" dirty="0" err="1"/>
              <a:t>defines</a:t>
            </a:r>
            <a:r>
              <a:rPr lang="nl-NL" sz="2400" dirty="0"/>
              <a:t> </a:t>
            </a:r>
            <a:r>
              <a:rPr lang="nl-NL" sz="2400" b="1" dirty="0">
                <a:latin typeface="Consolas" panose="020B0609020204030204" pitchFamily="49" charset="0"/>
              </a:rPr>
              <a:t>__set__</a:t>
            </a:r>
            <a:r>
              <a:rPr lang="nl-NL" sz="2400" dirty="0"/>
              <a:t> </a:t>
            </a:r>
            <a:r>
              <a:rPr lang="nl-NL" sz="2400" dirty="0" err="1"/>
              <a:t>and</a:t>
            </a:r>
            <a:r>
              <a:rPr lang="nl-NL" sz="2400" dirty="0"/>
              <a:t>/or </a:t>
            </a:r>
            <a:r>
              <a:rPr lang="nl-NL" sz="2400" b="1" dirty="0">
                <a:latin typeface="Consolas" panose="020B0609020204030204" pitchFamily="49" charset="0"/>
              </a:rPr>
              <a:t>__delete__</a:t>
            </a:r>
            <a:r>
              <a:rPr lang="nl-NL" sz="2400" dirty="0">
                <a:latin typeface="+mn-lt"/>
              </a:rPr>
              <a:t>.</a:t>
            </a:r>
          </a:p>
          <a:p>
            <a:pPr marL="342900" indent="-342900">
              <a:buFont typeface="Arial" panose="020B0604020202020204" pitchFamily="34" charset="0"/>
              <a:buChar char="•"/>
            </a:pPr>
            <a:r>
              <a:rPr lang="nl-NL" sz="2400" dirty="0"/>
              <a:t>A </a:t>
            </a:r>
            <a:r>
              <a:rPr lang="nl-NL" sz="2400" i="1" dirty="0"/>
              <a:t>non-data descriptor</a:t>
            </a:r>
            <a:r>
              <a:rPr lang="nl-NL" sz="2400" dirty="0"/>
              <a:t> is a descriptor </a:t>
            </a:r>
            <a:r>
              <a:rPr lang="nl-NL" sz="2400" dirty="0" err="1"/>
              <a:t>that</a:t>
            </a:r>
            <a:r>
              <a:rPr lang="nl-NL" sz="2400" dirty="0"/>
              <a:t> </a:t>
            </a:r>
            <a:r>
              <a:rPr lang="nl-NL" sz="2400" dirty="0" err="1"/>
              <a:t>only</a:t>
            </a:r>
            <a:r>
              <a:rPr lang="nl-NL" sz="2400" dirty="0"/>
              <a:t> </a:t>
            </a:r>
            <a:r>
              <a:rPr lang="nl-NL" sz="2400" dirty="0" err="1"/>
              <a:t>defines</a:t>
            </a:r>
            <a:r>
              <a:rPr lang="nl-NL" sz="2400" dirty="0"/>
              <a:t> </a:t>
            </a:r>
            <a:r>
              <a:rPr lang="nl-NL" sz="2400" b="1" dirty="0">
                <a:latin typeface="Consolas" panose="020B0609020204030204" pitchFamily="49" charset="0"/>
              </a:rPr>
              <a:t>__get__</a:t>
            </a:r>
            <a:r>
              <a:rPr lang="nl-NL" sz="2400" dirty="0">
                <a:latin typeface="+mn-lt"/>
              </a:rPr>
              <a:t>.</a:t>
            </a:r>
            <a:endParaRPr lang="nl-NL" sz="2400" b="1" dirty="0">
              <a:latin typeface="Consolas" panose="020B0609020204030204" pitchFamily="49" charset="0"/>
            </a:endParaRPr>
          </a:p>
          <a:p>
            <a:pPr lvl="1"/>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Descriptor protocol</a:t>
            </a:r>
            <a:endParaRPr lang="en-US" sz="3000" cap="none" dirty="0">
              <a:solidFill>
                <a:schemeClr val="accent1"/>
              </a:solidFill>
            </a:endParaRPr>
          </a:p>
        </p:txBody>
      </p:sp>
    </p:spTree>
    <p:extLst>
      <p:ext uri="{BB962C8B-B14F-4D97-AF65-F5344CB8AC3E}">
        <p14:creationId xmlns:p14="http://schemas.microsoft.com/office/powerpoint/2010/main" val="6797779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a:bodyPr>
          <a:lstStyle/>
          <a:p>
            <a:pPr marL="342900" indent="-342900">
              <a:buFont typeface="Arial" panose="020B0604020202020204" pitchFamily="34" charset="0"/>
              <a:buChar char="•"/>
            </a:pPr>
            <a:r>
              <a:rPr lang="nl-NL" sz="2400" dirty="0"/>
              <a:t>A descriptor is </a:t>
            </a:r>
            <a:r>
              <a:rPr lang="nl-NL" sz="2400" dirty="0" err="1"/>
              <a:t>really</a:t>
            </a:r>
            <a:r>
              <a:rPr lang="nl-NL" sz="2400" dirty="0"/>
              <a:t> </a:t>
            </a:r>
            <a:r>
              <a:rPr lang="nl-NL" sz="2400" dirty="0" err="1"/>
              <a:t>only</a:t>
            </a:r>
            <a:r>
              <a:rPr lang="nl-NL" sz="2400" dirty="0"/>
              <a:t> </a:t>
            </a:r>
            <a:r>
              <a:rPr lang="nl-NL" sz="2400" dirty="0" err="1"/>
              <a:t>useful</a:t>
            </a:r>
            <a:r>
              <a:rPr lang="nl-NL" sz="2400" dirty="0"/>
              <a:t> </a:t>
            </a:r>
            <a:r>
              <a:rPr lang="nl-NL" sz="2400" dirty="0" err="1"/>
              <a:t>when</a:t>
            </a:r>
            <a:r>
              <a:rPr lang="nl-NL" sz="2400" dirty="0"/>
              <a:t> </a:t>
            </a:r>
            <a:r>
              <a:rPr lang="nl-NL" sz="2400" dirty="0" err="1"/>
              <a:t>defined</a:t>
            </a:r>
            <a:r>
              <a:rPr lang="nl-NL" sz="2400" dirty="0"/>
              <a:t> as </a:t>
            </a:r>
            <a:r>
              <a:rPr lang="nl-NL" sz="2400" dirty="0" err="1"/>
              <a:t>an</a:t>
            </a:r>
            <a:r>
              <a:rPr lang="nl-NL" sz="2400" dirty="0"/>
              <a:t> </a:t>
            </a:r>
            <a:r>
              <a:rPr lang="nl-NL" sz="2400" dirty="0" err="1"/>
              <a:t>attribute</a:t>
            </a:r>
            <a:r>
              <a:rPr lang="nl-NL" sz="2400" dirty="0"/>
              <a:t/>
            </a:r>
            <a:br>
              <a:rPr lang="nl-NL" sz="2400" dirty="0"/>
            </a:br>
            <a:endParaRPr lang="nl-NL" sz="2400" dirty="0"/>
          </a:p>
          <a:p>
            <a:pPr marL="539750" lvl="4" indent="0">
              <a:lnSpc>
                <a:spcPct val="80000"/>
              </a:lnSpc>
              <a:buNone/>
            </a:pPr>
            <a:r>
              <a:rPr lang="nl-NL" sz="2400" b="1" dirty="0">
                <a:latin typeface="Consolas" panose="020B0609020204030204" pitchFamily="49" charset="0"/>
              </a:rPr>
              <a:t>class Descriptor:</a:t>
            </a:r>
          </a:p>
          <a:p>
            <a:pPr marL="539750" lvl="4" indent="0">
              <a:lnSpc>
                <a:spcPct val="80000"/>
              </a:lnSpc>
              <a:buNone/>
            </a:pP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__get__(): ...</a:t>
            </a:r>
          </a:p>
          <a:p>
            <a:pPr marL="539750" lvl="4" indent="0">
              <a:lnSpc>
                <a:spcPct val="80000"/>
              </a:lnSpc>
              <a:buNone/>
            </a:pP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__set__(): ...</a:t>
            </a:r>
          </a:p>
          <a:p>
            <a:pPr marL="539750" lvl="4" indent="0">
              <a:lnSpc>
                <a:spcPct val="80000"/>
              </a:lnSpc>
              <a:buNone/>
            </a:pP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__delete__(): ...</a:t>
            </a:r>
          </a:p>
          <a:p>
            <a:pPr marL="539750" lvl="4" indent="0">
              <a:lnSpc>
                <a:spcPct val="80000"/>
              </a:lnSpc>
              <a:buNone/>
            </a:pPr>
            <a:endParaRPr lang="nl-NL" sz="2400" b="1" dirty="0">
              <a:latin typeface="Consolas" panose="020B0609020204030204" pitchFamily="49" charset="0"/>
            </a:endParaRPr>
          </a:p>
          <a:p>
            <a:pPr marL="539750" lvl="4" indent="0">
              <a:lnSpc>
                <a:spcPct val="80000"/>
              </a:lnSpc>
              <a:buNone/>
            </a:pPr>
            <a:r>
              <a:rPr lang="nl-NL" sz="2400" b="1" dirty="0">
                <a:latin typeface="Consolas" panose="020B0609020204030204" pitchFamily="49" charset="0"/>
              </a:rPr>
              <a:t>class A:</a:t>
            </a:r>
          </a:p>
          <a:p>
            <a:pPr marL="539750" lvl="4" indent="0">
              <a:lnSpc>
                <a:spcPct val="80000"/>
              </a:lnSpc>
              <a:buNone/>
            </a:pPr>
            <a:r>
              <a:rPr lang="nl-NL" sz="2400" b="1" dirty="0">
                <a:latin typeface="Consolas" panose="020B0609020204030204" pitchFamily="49" charset="0"/>
              </a:rPr>
              <a:t>    d = Descriptor()</a:t>
            </a:r>
          </a:p>
          <a:p>
            <a:pPr marL="539750" lvl="4" indent="0">
              <a:lnSpc>
                <a:spcPct val="80000"/>
              </a:lnSpc>
              <a:buNone/>
            </a:pPr>
            <a:endParaRPr lang="nl-NL" sz="2400" b="1" dirty="0">
              <a:latin typeface="Consolas" panose="020B0609020204030204" pitchFamily="49" charset="0"/>
            </a:endParaRPr>
          </a:p>
          <a:p>
            <a:pPr marL="539750" lvl="4" indent="0">
              <a:lnSpc>
                <a:spcPct val="80000"/>
              </a:lnSpc>
              <a:buNone/>
            </a:pPr>
            <a:r>
              <a:rPr lang="nl-NL" sz="2400" b="1" dirty="0">
                <a:latin typeface="Consolas" panose="020B0609020204030204" pitchFamily="49" charset="0"/>
              </a:rPr>
              <a:t>a = A()</a:t>
            </a:r>
          </a:p>
          <a:p>
            <a:pPr marL="539750" lvl="4" indent="0">
              <a:lnSpc>
                <a:spcPct val="80000"/>
              </a:lnSpc>
              <a:buNone/>
            </a:pPr>
            <a:r>
              <a:rPr lang="nl-NL" sz="2400" b="1" dirty="0" err="1">
                <a:latin typeface="Consolas" panose="020B0609020204030204" pitchFamily="49" charset="0"/>
              </a:rPr>
              <a:t>a.d</a:t>
            </a:r>
            <a:r>
              <a:rPr lang="nl-NL" sz="2400" b="1" dirty="0">
                <a:latin typeface="Consolas" panose="020B0609020204030204" pitchFamily="49" charset="0"/>
              </a:rPr>
              <a:t> = 42  </a:t>
            </a:r>
            <a:r>
              <a:rPr lang="nl-NL" sz="2400" b="1" dirty="0">
                <a:latin typeface="Consolas" panose="020B0609020204030204" pitchFamily="49" charset="0"/>
                <a:sym typeface="Wingdings" panose="05000000000000000000" pitchFamily="2" charset="2"/>
              </a:rPr>
              <a:t> </a:t>
            </a:r>
            <a:r>
              <a:rPr lang="nl-NL" sz="2400" dirty="0">
                <a:latin typeface="+mn-lt"/>
                <a:sym typeface="Wingdings" panose="05000000000000000000" pitchFamily="2" charset="2"/>
              </a:rPr>
              <a:t>calls</a:t>
            </a:r>
            <a:r>
              <a:rPr lang="nl-NL" sz="2400" b="1" dirty="0">
                <a:latin typeface="Consolas" panose="020B0609020204030204" pitchFamily="49" charset="0"/>
                <a:sym typeface="Wingdings" panose="05000000000000000000" pitchFamily="2" charset="2"/>
              </a:rPr>
              <a:t> </a:t>
            </a:r>
            <a:r>
              <a:rPr lang="nl-NL" sz="2400" b="1" dirty="0" err="1">
                <a:latin typeface="Consolas" panose="020B0609020204030204" pitchFamily="49" charset="0"/>
                <a:sym typeface="Wingdings" panose="05000000000000000000" pitchFamily="2" charset="2"/>
              </a:rPr>
              <a:t>A.d.__set</a:t>
            </a:r>
            <a:r>
              <a:rPr lang="nl-NL" sz="2400" b="1" dirty="0">
                <a:latin typeface="Consolas" panose="020B0609020204030204" pitchFamily="49" charset="0"/>
                <a:sym typeface="Wingdings" panose="05000000000000000000" pitchFamily="2" charset="2"/>
              </a:rPr>
              <a:t>__(a, 42)</a:t>
            </a:r>
          </a:p>
          <a:p>
            <a:pPr marL="539750" lvl="4" indent="0">
              <a:lnSpc>
                <a:spcPct val="80000"/>
              </a:lnSpc>
              <a:buNone/>
            </a:pPr>
            <a:endParaRPr lang="nl-NL" sz="2400" b="1" dirty="0">
              <a:latin typeface="Consolas" panose="020B0609020204030204" pitchFamily="49" charset="0"/>
            </a:endParaRPr>
          </a:p>
          <a:p>
            <a:pPr marL="342900" indent="-342900">
              <a:buFont typeface="Arial" panose="020B0604020202020204" pitchFamily="34" charset="0"/>
              <a:buChar char="•"/>
            </a:pPr>
            <a:r>
              <a:rPr lang="nl-NL" sz="2400" dirty="0" err="1"/>
              <a:t>So</a:t>
            </a:r>
            <a:r>
              <a:rPr lang="nl-NL" sz="2400" dirty="0"/>
              <a:t> </a:t>
            </a:r>
            <a:r>
              <a:rPr lang="nl-NL" sz="2400" dirty="0" err="1"/>
              <a:t>why</a:t>
            </a:r>
            <a:r>
              <a:rPr lang="nl-NL" sz="2400" dirty="0"/>
              <a:t> is </a:t>
            </a:r>
            <a:r>
              <a:rPr lang="nl-NL" sz="2400" dirty="0" err="1"/>
              <a:t>the</a:t>
            </a:r>
            <a:r>
              <a:rPr lang="nl-NL" sz="2400" dirty="0"/>
              <a:t> </a:t>
            </a:r>
            <a:r>
              <a:rPr lang="nl-NL" sz="2400" b="1" dirty="0">
                <a:latin typeface="Consolas" panose="020B0609020204030204" pitchFamily="49" charset="0"/>
              </a:rPr>
              <a:t>__set__ </a:t>
            </a:r>
            <a:r>
              <a:rPr lang="nl-NL" sz="2400" dirty="0" err="1"/>
              <a:t>method</a:t>
            </a:r>
            <a:r>
              <a:rPr lang="nl-NL" sz="2400" dirty="0"/>
              <a:t> </a:t>
            </a:r>
            <a:r>
              <a:rPr lang="nl-NL" sz="2400" dirty="0" err="1"/>
              <a:t>called</a:t>
            </a:r>
            <a:r>
              <a:rPr lang="nl-NL" sz="2400" dirty="0"/>
              <a:t>, </a:t>
            </a:r>
            <a:r>
              <a:rPr lang="nl-NL" sz="2400" dirty="0" err="1"/>
              <a:t>instead</a:t>
            </a:r>
            <a:r>
              <a:rPr lang="nl-NL" sz="2400" dirty="0"/>
              <a:t> of setting </a:t>
            </a:r>
            <a:r>
              <a:rPr lang="nl-NL" sz="2400" b="1" dirty="0">
                <a:latin typeface="Consolas" panose="020B0609020204030204" pitchFamily="49" charset="0"/>
              </a:rPr>
              <a:t>a.__</a:t>
            </a:r>
            <a:r>
              <a:rPr lang="nl-NL" sz="2400" b="1" dirty="0" err="1">
                <a:latin typeface="Consolas" panose="020B0609020204030204" pitchFamily="49" charset="0"/>
              </a:rPr>
              <a:t>dict</a:t>
            </a:r>
            <a:r>
              <a:rPr lang="nl-NL" sz="2400" b="1" dirty="0">
                <a:latin typeface="Consolas" panose="020B0609020204030204" pitchFamily="49" charset="0"/>
              </a:rPr>
              <a:t>__["d"]</a:t>
            </a:r>
            <a:r>
              <a:rPr lang="nl-NL" sz="2400" dirty="0"/>
              <a:t> </a:t>
            </a:r>
            <a:r>
              <a:rPr lang="nl-NL" sz="2400" dirty="0" err="1"/>
              <a:t>to</a:t>
            </a:r>
            <a:r>
              <a:rPr lang="nl-NL" sz="2400" dirty="0"/>
              <a:t> 42?</a:t>
            </a:r>
            <a:endParaRPr lang="nl-NL" sz="2800" dirty="0">
              <a:latin typeface="+mn-lt"/>
            </a:endParaRPr>
          </a:p>
        </p:txBody>
      </p:sp>
      <p:sp>
        <p:nvSpPr>
          <p:cNvPr id="2" name="Title 1"/>
          <p:cNvSpPr>
            <a:spLocks noGrp="1"/>
          </p:cNvSpPr>
          <p:nvPr>
            <p:ph type="title"/>
          </p:nvPr>
        </p:nvSpPr>
        <p:spPr/>
        <p:txBody>
          <a:bodyPr/>
          <a:lstStyle/>
          <a:p>
            <a:r>
              <a:rPr lang="nl-NL" sz="3000" cap="none" dirty="0">
                <a:solidFill>
                  <a:schemeClr val="accent1"/>
                </a:solidFill>
              </a:rPr>
              <a:t>Descriptor are </a:t>
            </a:r>
            <a:r>
              <a:rPr lang="nl-NL" sz="3000" cap="none" dirty="0" err="1">
                <a:solidFill>
                  <a:schemeClr val="accent1"/>
                </a:solidFill>
              </a:rPr>
              <a:t>used</a:t>
            </a:r>
            <a:r>
              <a:rPr lang="nl-NL" sz="3000" cap="none" dirty="0">
                <a:solidFill>
                  <a:schemeClr val="accent1"/>
                </a:solidFill>
              </a:rPr>
              <a:t> as </a:t>
            </a:r>
            <a:r>
              <a:rPr lang="nl-NL" sz="3000" cap="none" dirty="0" err="1">
                <a:solidFill>
                  <a:schemeClr val="accent1"/>
                </a:solidFill>
              </a:rPr>
              <a:t>attributes</a:t>
            </a:r>
            <a:endParaRPr lang="en-US" sz="3000" cap="none" dirty="0">
              <a:solidFill>
                <a:schemeClr val="accent1"/>
              </a:solidFill>
            </a:endParaRPr>
          </a:p>
        </p:txBody>
      </p:sp>
    </p:spTree>
    <p:extLst>
      <p:ext uri="{BB962C8B-B14F-4D97-AF65-F5344CB8AC3E}">
        <p14:creationId xmlns:p14="http://schemas.microsoft.com/office/powerpoint/2010/main" val="20505580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2264961"/>
            <a:ext cx="11329987" cy="1477328"/>
          </a:xfrm>
        </p:spPr>
        <p:txBody>
          <a:bodyPr/>
          <a:lstStyle/>
          <a:p>
            <a:r>
              <a:rPr lang="en-US" dirty="0"/>
              <a:t>Attribute access mechanism</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652485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08720"/>
            <a:ext cx="11700000" cy="5372833"/>
          </a:xfrm>
        </p:spPr>
        <p:txBody>
          <a:bodyPr>
            <a:normAutofit/>
          </a:bodyPr>
          <a:lstStyle/>
          <a:p>
            <a:pPr marL="342900" indent="-342900">
              <a:buFont typeface="Arial" panose="020B0604020202020204" pitchFamily="34" charset="0"/>
              <a:buChar char="•"/>
            </a:pPr>
            <a:r>
              <a:rPr lang="en-US" sz="2400" dirty="0">
                <a:latin typeface="Ubuntu" panose="020B0604020202020204" charset="0"/>
              </a:rPr>
              <a:t>Networking is built-in in Python's standard library.</a:t>
            </a:r>
          </a:p>
          <a:p>
            <a:pPr marL="342900" indent="-342900">
              <a:buFont typeface="Arial" panose="020B0604020202020204" pitchFamily="34" charset="0"/>
              <a:buChar char="•"/>
            </a:pPr>
            <a:r>
              <a:rPr lang="en-US" sz="2400" dirty="0">
                <a:latin typeface="Ubuntu" panose="020B0604020202020204" charset="0"/>
              </a:rPr>
              <a:t>There are essentially two packages:</a:t>
            </a:r>
          </a:p>
          <a:p>
            <a:pPr marL="609600" lvl="1" indent="-342900">
              <a:buFont typeface="Arial" panose="020B0604020202020204" pitchFamily="34" charset="0"/>
              <a:buChar char="•"/>
            </a:pPr>
            <a:r>
              <a:rPr lang="en-US" sz="2200" b="1" dirty="0">
                <a:latin typeface="Consolas" panose="020B0609020204030204" pitchFamily="49" charset="0"/>
              </a:rPr>
              <a:t>socket</a:t>
            </a:r>
            <a:r>
              <a:rPr lang="en-US" sz="2200" dirty="0">
                <a:latin typeface="Ubuntu" panose="020B0604020202020204" charset="0"/>
              </a:rPr>
              <a:t> and related classes (synchronous)</a:t>
            </a:r>
          </a:p>
          <a:p>
            <a:pPr marL="609600" lvl="1" indent="-342900">
              <a:buFont typeface="Arial" panose="020B0604020202020204" pitchFamily="34" charset="0"/>
              <a:buChar char="•"/>
            </a:pPr>
            <a:r>
              <a:rPr lang="en-US" sz="2200" b="1" dirty="0" err="1">
                <a:latin typeface="Consolas" panose="020B0609020204030204" pitchFamily="49" charset="0"/>
              </a:rPr>
              <a:t>asyncio</a:t>
            </a:r>
            <a:r>
              <a:rPr lang="en-US" sz="2200" dirty="0">
                <a:latin typeface="Ubuntu" panose="020B0604020202020204" charset="0"/>
              </a:rPr>
              <a:t> transports and </a:t>
            </a:r>
            <a:r>
              <a:rPr lang="en-US" sz="2200" b="1" dirty="0" err="1">
                <a:latin typeface="Consolas" panose="020B0609020204030204" pitchFamily="49" charset="0"/>
              </a:rPr>
              <a:t>loop.sock</a:t>
            </a:r>
            <a:r>
              <a:rPr lang="en-US" sz="2200" b="1" dirty="0">
                <a:latin typeface="Consolas" panose="020B0609020204030204" pitchFamily="49" charset="0"/>
              </a:rPr>
              <a:t>_*()</a:t>
            </a:r>
            <a:r>
              <a:rPr lang="en-US" sz="2200" dirty="0">
                <a:latin typeface="Ubuntu" panose="020B0604020202020204" charset="0"/>
              </a:rPr>
              <a:t> methods (asynchronous)</a:t>
            </a:r>
          </a:p>
          <a:p>
            <a:pPr marL="361950" lvl="3" indent="0">
              <a:buNone/>
            </a:pPr>
            <a:endParaRPr lang="nl-NL" sz="1800" dirty="0"/>
          </a:p>
          <a:p>
            <a:endParaRPr lang="nl-NL" sz="2400" dirty="0"/>
          </a:p>
        </p:txBody>
      </p:sp>
      <p:sp>
        <p:nvSpPr>
          <p:cNvPr id="2" name="Title 1"/>
          <p:cNvSpPr>
            <a:spLocks noGrp="1"/>
          </p:cNvSpPr>
          <p:nvPr>
            <p:ph type="title"/>
          </p:nvPr>
        </p:nvSpPr>
        <p:spPr/>
        <p:txBody>
          <a:bodyPr/>
          <a:lstStyle/>
          <a:p>
            <a:r>
              <a:rPr lang="nl-NL" sz="3000" cap="none" dirty="0">
                <a:solidFill>
                  <a:schemeClr val="accent1"/>
                </a:solidFill>
              </a:rPr>
              <a:t>Standard </a:t>
            </a:r>
            <a:r>
              <a:rPr lang="nl-NL" sz="3000" cap="none" dirty="0" err="1">
                <a:solidFill>
                  <a:schemeClr val="accent1"/>
                </a:solidFill>
              </a:rPr>
              <a:t>library</a:t>
            </a:r>
            <a:endParaRPr lang="en-US" sz="3000" cap="none" dirty="0">
              <a:solidFill>
                <a:schemeClr val="accent1"/>
              </a:solidFill>
            </a:endParaRPr>
          </a:p>
        </p:txBody>
      </p:sp>
    </p:spTree>
    <p:extLst>
      <p:ext uri="{BB962C8B-B14F-4D97-AF65-F5344CB8AC3E}">
        <p14:creationId xmlns:p14="http://schemas.microsoft.com/office/powerpoint/2010/main" val="1389957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err="1"/>
              <a:t>Attribute</a:t>
            </a:r>
            <a:r>
              <a:rPr lang="nl-NL" sz="2400" dirty="0"/>
              <a:t> access is </a:t>
            </a:r>
            <a:r>
              <a:rPr lang="nl-NL" sz="2400" i="1" dirty="0" err="1"/>
              <a:t>not</a:t>
            </a:r>
            <a:r>
              <a:rPr lang="nl-NL" sz="2400" dirty="0"/>
              <a:t> </a:t>
            </a:r>
            <a:r>
              <a:rPr lang="nl-NL" sz="2400" dirty="0" err="1"/>
              <a:t>hardwired</a:t>
            </a:r>
            <a:r>
              <a:rPr lang="nl-NL" sz="2400" dirty="0"/>
              <a:t> in </a:t>
            </a:r>
            <a:r>
              <a:rPr lang="nl-NL" sz="2400" dirty="0" err="1"/>
              <a:t>the</a:t>
            </a:r>
            <a:r>
              <a:rPr lang="nl-NL" sz="2400" dirty="0"/>
              <a:t> </a:t>
            </a:r>
            <a:r>
              <a:rPr lang="nl-NL" sz="2400" dirty="0" err="1"/>
              <a:t>language</a:t>
            </a:r>
            <a:r>
              <a:rPr lang="nl-NL" sz="2400" dirty="0"/>
              <a:t>.</a:t>
            </a:r>
          </a:p>
          <a:p>
            <a:pPr marL="342900" indent="-342900">
              <a:buFont typeface="Arial" panose="020B0604020202020204" pitchFamily="34" charset="0"/>
              <a:buChar char="•"/>
            </a:pPr>
            <a:r>
              <a:rPr lang="nl-NL" sz="2400" dirty="0"/>
              <a:t>The </a:t>
            </a:r>
            <a:r>
              <a:rPr lang="nl-NL" sz="2400" dirty="0" err="1"/>
              <a:t>only</a:t>
            </a:r>
            <a:r>
              <a:rPr lang="nl-NL" sz="2400" dirty="0"/>
              <a:t> </a:t>
            </a:r>
            <a:r>
              <a:rPr lang="nl-NL" sz="2400" dirty="0" err="1"/>
              <a:t>thing</a:t>
            </a:r>
            <a:r>
              <a:rPr lang="nl-NL" sz="2400" dirty="0"/>
              <a:t> </a:t>
            </a:r>
            <a:r>
              <a:rPr lang="nl-NL" sz="2400" dirty="0" err="1"/>
              <a:t>the</a:t>
            </a:r>
            <a:r>
              <a:rPr lang="nl-NL" sz="2400" dirty="0"/>
              <a:t> Python </a:t>
            </a:r>
            <a:r>
              <a:rPr lang="nl-NL" sz="2400" dirty="0" err="1"/>
              <a:t>runtime</a:t>
            </a:r>
            <a:r>
              <a:rPr lang="nl-NL" sz="2400" dirty="0"/>
              <a:t> does </a:t>
            </a:r>
            <a:r>
              <a:rPr lang="nl-NL" sz="2400" dirty="0" err="1"/>
              <a:t>for</a:t>
            </a:r>
            <a:r>
              <a:rPr lang="nl-NL" sz="2400" dirty="0"/>
              <a:t> </a:t>
            </a:r>
            <a:r>
              <a:rPr lang="nl-NL" sz="2400" dirty="0" err="1"/>
              <a:t>getting</a:t>
            </a:r>
            <a:r>
              <a:rPr lang="nl-NL" sz="2400" dirty="0"/>
              <a:t>, setting, or </a:t>
            </a:r>
            <a:r>
              <a:rPr lang="nl-NL" sz="2400" dirty="0" err="1"/>
              <a:t>deleting</a:t>
            </a:r>
            <a:r>
              <a:rPr lang="nl-NL" sz="2400" dirty="0"/>
              <a:t> </a:t>
            </a:r>
            <a:r>
              <a:rPr lang="nl-NL" sz="2400" dirty="0" err="1"/>
              <a:t>an</a:t>
            </a:r>
            <a:r>
              <a:rPr lang="nl-NL" sz="2400" dirty="0"/>
              <a:t> </a:t>
            </a:r>
            <a:r>
              <a:rPr lang="nl-NL" sz="2400" dirty="0" err="1"/>
              <a:t>attribute</a:t>
            </a:r>
            <a:r>
              <a:rPr lang="nl-NL" sz="2400" dirty="0"/>
              <a:t> </a:t>
            </a:r>
            <a:r>
              <a:rPr lang="nl-NL" sz="2400" b="1" dirty="0" err="1">
                <a:latin typeface="Consolas" panose="020B0609020204030204" pitchFamily="49" charset="0"/>
              </a:rPr>
              <a:t>obj.x</a:t>
            </a:r>
            <a:r>
              <a:rPr lang="nl-NL" sz="2400" dirty="0"/>
              <a:t> is </a:t>
            </a:r>
            <a:r>
              <a:rPr lang="nl-NL" sz="2400" dirty="0" err="1"/>
              <a:t>to</a:t>
            </a:r>
            <a:r>
              <a:rPr lang="nl-NL" sz="2400" dirty="0"/>
              <a:t> call a </a:t>
            </a:r>
            <a:r>
              <a:rPr lang="nl-NL" sz="2400" b="1" dirty="0">
                <a:latin typeface="Consolas" panose="020B0609020204030204" pitchFamily="49" charset="0"/>
              </a:rPr>
              <a:t>__</a:t>
            </a:r>
            <a:r>
              <a:rPr lang="nl-NL" sz="2400" b="1" dirty="0" err="1">
                <a:latin typeface="Consolas" panose="020B0609020204030204" pitchFamily="49" charset="0"/>
              </a:rPr>
              <a:t>dunder</a:t>
            </a:r>
            <a:r>
              <a:rPr lang="nl-NL" sz="2400" b="1" dirty="0">
                <a:latin typeface="Consolas" panose="020B0609020204030204" pitchFamily="49" charset="0"/>
              </a:rPr>
              <a:t>__</a:t>
            </a:r>
            <a:r>
              <a:rPr lang="nl-NL" sz="2400" dirty="0"/>
              <a:t> </a:t>
            </a:r>
            <a:r>
              <a:rPr lang="nl-NL" sz="2400" dirty="0" err="1"/>
              <a:t>method</a:t>
            </a:r>
            <a:r>
              <a:rPr lang="nl-NL" sz="2400" dirty="0"/>
              <a:t>:</a:t>
            </a:r>
          </a:p>
          <a:p>
            <a:pPr marL="520700" lvl="1" indent="-342900">
              <a:buFont typeface="Arial" panose="020B0604020202020204" pitchFamily="34" charset="0"/>
              <a:buChar char="•"/>
            </a:pPr>
            <a:r>
              <a:rPr lang="nl-NL" sz="2200" b="1" dirty="0" err="1">
                <a:latin typeface="Consolas" panose="020B0609020204030204" pitchFamily="49" charset="0"/>
              </a:rPr>
              <a:t>obj.x</a:t>
            </a:r>
            <a:r>
              <a:rPr lang="nl-NL" sz="2200" b="1" dirty="0">
                <a:latin typeface="Consolas" panose="020B0609020204030204" pitchFamily="49" charset="0"/>
              </a:rPr>
              <a:t> = v </a:t>
            </a:r>
            <a:r>
              <a:rPr lang="nl-NL" sz="2200" dirty="0">
                <a:latin typeface="Consolas" panose="020B0609020204030204" pitchFamily="49" charset="0"/>
                <a:sym typeface="Wingdings" panose="05000000000000000000" pitchFamily="2" charset="2"/>
              </a:rPr>
              <a:t></a:t>
            </a:r>
            <a:r>
              <a:rPr lang="nl-NL" sz="2200" dirty="0">
                <a:latin typeface="Consolas" panose="020B0609020204030204" pitchFamily="49" charset="0"/>
              </a:rPr>
              <a:t> </a:t>
            </a:r>
            <a:r>
              <a:rPr lang="nl-NL" sz="2200" b="1" dirty="0">
                <a:latin typeface="Consolas" panose="020B0609020204030204" pitchFamily="49" charset="0"/>
              </a:rPr>
              <a:t>type(</a:t>
            </a:r>
            <a:r>
              <a:rPr lang="nl-NL" sz="2200" b="1" dirty="0" err="1">
                <a:latin typeface="Consolas" panose="020B0609020204030204" pitchFamily="49" charset="0"/>
              </a:rPr>
              <a:t>obj</a:t>
            </a:r>
            <a:r>
              <a:rPr lang="nl-NL" sz="2200" b="1" dirty="0">
                <a:latin typeface="Consolas" panose="020B0609020204030204" pitchFamily="49" charset="0"/>
              </a:rPr>
              <a:t>).__</a:t>
            </a:r>
            <a:r>
              <a:rPr lang="nl-NL" sz="2200" b="1" dirty="0" err="1">
                <a:latin typeface="Consolas" panose="020B0609020204030204" pitchFamily="49" charset="0"/>
              </a:rPr>
              <a:t>setattr</a:t>
            </a:r>
            <a:r>
              <a:rPr lang="nl-NL" sz="2200" b="1" dirty="0">
                <a:latin typeface="Consolas" panose="020B0609020204030204" pitchFamily="49" charset="0"/>
              </a:rPr>
              <a:t>__("x", v)</a:t>
            </a:r>
          </a:p>
          <a:p>
            <a:pPr marL="520700" lvl="1" indent="-342900">
              <a:buFont typeface="Arial" panose="020B0604020202020204" pitchFamily="34" charset="0"/>
              <a:buChar char="•"/>
            </a:pPr>
            <a:r>
              <a:rPr lang="nl-NL" sz="2200" b="1" dirty="0">
                <a:latin typeface="Consolas" panose="020B0609020204030204" pitchFamily="49" charset="0"/>
              </a:rPr>
              <a:t>del </a:t>
            </a:r>
            <a:r>
              <a:rPr lang="nl-NL" sz="2200" b="1" dirty="0" err="1">
                <a:latin typeface="Consolas" panose="020B0609020204030204" pitchFamily="49" charset="0"/>
              </a:rPr>
              <a:t>obj.x</a:t>
            </a:r>
            <a:r>
              <a:rPr lang="nl-NL" sz="2200" b="1" dirty="0">
                <a:latin typeface="Consolas" panose="020B0609020204030204" pitchFamily="49" charset="0"/>
              </a:rPr>
              <a:t> </a:t>
            </a:r>
            <a:r>
              <a:rPr lang="nl-NL" sz="2200" b="1" dirty="0">
                <a:latin typeface="Consolas" panose="020B0609020204030204" pitchFamily="49" charset="0"/>
                <a:sym typeface="Wingdings" panose="05000000000000000000" pitchFamily="2" charset="2"/>
              </a:rPr>
              <a:t></a:t>
            </a:r>
            <a:r>
              <a:rPr lang="nl-NL" sz="2200" dirty="0">
                <a:latin typeface="Consolas" panose="020B0609020204030204" pitchFamily="49" charset="0"/>
              </a:rPr>
              <a:t> </a:t>
            </a:r>
            <a:r>
              <a:rPr lang="nl-NL" sz="2200" b="1" dirty="0">
                <a:latin typeface="Consolas" panose="020B0609020204030204" pitchFamily="49" charset="0"/>
              </a:rPr>
              <a:t>type(</a:t>
            </a:r>
            <a:r>
              <a:rPr lang="nl-NL" sz="2200" b="1" dirty="0" err="1">
                <a:latin typeface="Consolas" panose="020B0609020204030204" pitchFamily="49" charset="0"/>
              </a:rPr>
              <a:t>obj</a:t>
            </a:r>
            <a:r>
              <a:rPr lang="nl-NL" sz="2200" b="1" dirty="0">
                <a:latin typeface="Consolas" panose="020B0609020204030204" pitchFamily="49" charset="0"/>
              </a:rPr>
              <a:t>).__</a:t>
            </a:r>
            <a:r>
              <a:rPr lang="nl-NL" sz="2200" b="1" dirty="0" err="1">
                <a:latin typeface="Consolas" panose="020B0609020204030204" pitchFamily="49" charset="0"/>
              </a:rPr>
              <a:t>delattr</a:t>
            </a:r>
            <a:r>
              <a:rPr lang="nl-NL" sz="2200" b="1" dirty="0">
                <a:latin typeface="Consolas" panose="020B0609020204030204" pitchFamily="49" charset="0"/>
              </a:rPr>
              <a:t>__("x)</a:t>
            </a:r>
          </a:p>
          <a:p>
            <a:pPr marL="520700" lvl="1" indent="-342900">
              <a:buFont typeface="Arial" panose="020B0604020202020204" pitchFamily="34" charset="0"/>
              <a:buChar char="•"/>
            </a:pPr>
            <a:r>
              <a:rPr lang="nl-NL" sz="2200" b="1" dirty="0" err="1">
                <a:latin typeface="Consolas" panose="020B0609020204030204" pitchFamily="49" charset="0"/>
              </a:rPr>
              <a:t>obj.x</a:t>
            </a:r>
            <a:r>
              <a:rPr lang="nl-NL" sz="2200" b="1" dirty="0">
                <a:latin typeface="Consolas" panose="020B0609020204030204" pitchFamily="49" charset="0"/>
              </a:rPr>
              <a:t>     </a:t>
            </a:r>
            <a:r>
              <a:rPr lang="nl-NL" sz="2200" b="1" dirty="0">
                <a:latin typeface="Consolas" panose="020B0609020204030204" pitchFamily="49" charset="0"/>
                <a:sym typeface="Wingdings" panose="05000000000000000000" pitchFamily="2" charset="2"/>
              </a:rPr>
              <a:t> </a:t>
            </a:r>
            <a:r>
              <a:rPr lang="nl-NL" sz="2200" b="1" dirty="0">
                <a:latin typeface="Consolas" panose="020B0609020204030204" pitchFamily="49" charset="0"/>
              </a:rPr>
              <a:t>type(</a:t>
            </a:r>
            <a:r>
              <a:rPr lang="nl-NL" sz="2200" b="1" dirty="0" err="1">
                <a:latin typeface="Consolas" panose="020B0609020204030204" pitchFamily="49" charset="0"/>
              </a:rPr>
              <a:t>obj</a:t>
            </a:r>
            <a:r>
              <a:rPr lang="nl-NL" sz="2200" b="1" dirty="0">
                <a:latin typeface="Consolas" panose="020B0609020204030204" pitchFamily="49" charset="0"/>
              </a:rPr>
              <a:t>).__</a:t>
            </a:r>
            <a:r>
              <a:rPr lang="nl-NL" sz="2200" b="1" dirty="0" err="1">
                <a:latin typeface="Consolas" panose="020B0609020204030204" pitchFamily="49" charset="0"/>
              </a:rPr>
              <a:t>getattribute</a:t>
            </a:r>
            <a:r>
              <a:rPr lang="nl-NL" sz="2200" b="1" dirty="0">
                <a:latin typeface="Consolas" panose="020B0609020204030204" pitchFamily="49" charset="0"/>
              </a:rPr>
              <a:t>__("x")</a:t>
            </a:r>
          </a:p>
          <a:p>
            <a:pPr marL="342900" indent="-342900">
              <a:buFont typeface="Arial" panose="020B0604020202020204" pitchFamily="34" charset="0"/>
              <a:buChar char="•"/>
            </a:pPr>
            <a:r>
              <a:rPr lang="nl-NL" sz="2400" dirty="0"/>
              <a:t>Without </a:t>
            </a:r>
            <a:r>
              <a:rPr lang="nl-NL" sz="2400" dirty="0" err="1"/>
              <a:t>any</a:t>
            </a:r>
            <a:r>
              <a:rPr lang="nl-NL" sz="2400" dirty="0"/>
              <a:t> </a:t>
            </a:r>
            <a:r>
              <a:rPr lang="nl-NL" sz="2400" dirty="0" err="1"/>
              <a:t>specialization</a:t>
            </a:r>
            <a:r>
              <a:rPr lang="nl-NL" sz="2400" dirty="0"/>
              <a:t> in </a:t>
            </a:r>
            <a:r>
              <a:rPr lang="nl-NL" sz="2400" dirty="0" err="1"/>
              <a:t>subclasses</a:t>
            </a:r>
            <a:r>
              <a:rPr lang="nl-NL" sz="2400" dirty="0"/>
              <a:t>, </a:t>
            </a:r>
            <a:r>
              <a:rPr lang="nl-NL" sz="2400" dirty="0" err="1"/>
              <a:t>the</a:t>
            </a:r>
            <a:r>
              <a:rPr lang="nl-NL" sz="2400" dirty="0"/>
              <a:t> effect is </a:t>
            </a:r>
            <a:r>
              <a:rPr lang="nl-NL" sz="2400" dirty="0" err="1"/>
              <a:t>that</a:t>
            </a:r>
            <a:r>
              <a:rPr lang="nl-NL" sz="2400" dirty="0"/>
              <a:t>:</a:t>
            </a:r>
          </a:p>
          <a:p>
            <a:pPr marL="520700" lvl="1" indent="-342900">
              <a:buFont typeface="Arial" panose="020B0604020202020204" pitchFamily="34" charset="0"/>
              <a:buChar char="•"/>
            </a:pPr>
            <a:r>
              <a:rPr lang="nl-NL" sz="2200" dirty="0"/>
              <a:t>For </a:t>
            </a:r>
            <a:r>
              <a:rPr lang="nl-NL" sz="2200" dirty="0" err="1"/>
              <a:t>regular</a:t>
            </a:r>
            <a:r>
              <a:rPr lang="nl-NL" sz="2200" dirty="0"/>
              <a:t> </a:t>
            </a:r>
            <a:r>
              <a:rPr lang="nl-NL" sz="2200" dirty="0" err="1"/>
              <a:t>instances</a:t>
            </a:r>
            <a:r>
              <a:rPr lang="nl-NL" sz="2200" dirty="0"/>
              <a:t>, </a:t>
            </a:r>
            <a:r>
              <a:rPr lang="nl-NL" sz="2200" dirty="0" err="1"/>
              <a:t>the</a:t>
            </a:r>
            <a:r>
              <a:rPr lang="nl-NL" sz="2200" dirty="0"/>
              <a:t> logic in </a:t>
            </a:r>
            <a:r>
              <a:rPr lang="nl-NL" sz="2200" b="1" dirty="0">
                <a:latin typeface="Consolas" panose="020B0609020204030204" pitchFamily="49" charset="0"/>
              </a:rPr>
              <a:t>object.__</a:t>
            </a:r>
            <a:r>
              <a:rPr lang="nl-NL" sz="2200" b="1" dirty="0" err="1">
                <a:latin typeface="Consolas" panose="020B0609020204030204" pitchFamily="49" charset="0"/>
              </a:rPr>
              <a:t>getattribute</a:t>
            </a:r>
            <a:r>
              <a:rPr lang="nl-NL" sz="2200" b="1" dirty="0">
                <a:latin typeface="Consolas" panose="020B0609020204030204" pitchFamily="49" charset="0"/>
              </a:rPr>
              <a:t>__,</a:t>
            </a:r>
            <a:r>
              <a:rPr lang="nl-NL" sz="2200" dirty="0"/>
              <a:t> </a:t>
            </a:r>
            <a:r>
              <a:rPr lang="nl-NL" sz="2200" b="1" dirty="0">
                <a:latin typeface="Consolas" panose="020B0609020204030204" pitchFamily="49" charset="0"/>
              </a:rPr>
              <a:t>object.__</a:t>
            </a:r>
            <a:r>
              <a:rPr lang="nl-NL" sz="2200" b="1" dirty="0" err="1">
                <a:latin typeface="Consolas" panose="020B0609020204030204" pitchFamily="49" charset="0"/>
              </a:rPr>
              <a:t>setattr</a:t>
            </a:r>
            <a:r>
              <a:rPr lang="nl-NL" sz="2200" b="1" dirty="0">
                <a:latin typeface="Consolas" panose="020B0609020204030204" pitchFamily="49" charset="0"/>
              </a:rPr>
              <a:t>__</a:t>
            </a:r>
            <a:r>
              <a:rPr lang="nl-NL" sz="2200" dirty="0"/>
              <a:t> </a:t>
            </a:r>
            <a:r>
              <a:rPr lang="nl-NL" sz="2200" dirty="0" err="1"/>
              <a:t>and</a:t>
            </a:r>
            <a:r>
              <a:rPr lang="nl-NL" sz="2200" dirty="0"/>
              <a:t> </a:t>
            </a:r>
            <a:r>
              <a:rPr lang="nl-NL" sz="2200" b="1" dirty="0">
                <a:latin typeface="Consolas" panose="020B0609020204030204" pitchFamily="49" charset="0"/>
              </a:rPr>
              <a:t>object.__</a:t>
            </a:r>
            <a:r>
              <a:rPr lang="nl-NL" sz="2200" b="1" dirty="0" err="1">
                <a:latin typeface="Consolas" panose="020B0609020204030204" pitchFamily="49" charset="0"/>
              </a:rPr>
              <a:t>delattr</a:t>
            </a:r>
            <a:r>
              <a:rPr lang="nl-NL" sz="2200" b="1" dirty="0">
                <a:latin typeface="Consolas" panose="020B0609020204030204" pitchFamily="49" charset="0"/>
              </a:rPr>
              <a:t>__</a:t>
            </a:r>
            <a:r>
              <a:rPr lang="nl-NL" sz="2200" dirty="0">
                <a:latin typeface="Ubuntu" panose="020B0604020202020204" charset="0"/>
              </a:rPr>
              <a:t> </a:t>
            </a:r>
            <a:r>
              <a:rPr lang="nl-NL" sz="2200" dirty="0" err="1">
                <a:latin typeface="Ubuntu" panose="020B0604020202020204" charset="0"/>
              </a:rPr>
              <a:t>methods</a:t>
            </a:r>
            <a:r>
              <a:rPr lang="nl-NL" sz="2200" dirty="0">
                <a:latin typeface="Ubuntu" panose="020B0604020202020204" charset="0"/>
              </a:rPr>
              <a:t> handles </a:t>
            </a:r>
            <a:r>
              <a:rPr lang="nl-NL" sz="2200" dirty="0" err="1">
                <a:latin typeface="Ubuntu" panose="020B0604020202020204" charset="0"/>
              </a:rPr>
              <a:t>the</a:t>
            </a:r>
            <a:r>
              <a:rPr lang="nl-NL" sz="2200" dirty="0">
                <a:latin typeface="Ubuntu" panose="020B0604020202020204" charset="0"/>
              </a:rPr>
              <a:t> </a:t>
            </a:r>
            <a:r>
              <a:rPr lang="nl-NL" sz="2200" dirty="0" err="1">
                <a:latin typeface="Ubuntu" panose="020B0604020202020204" charset="0"/>
              </a:rPr>
              <a:t>attribute</a:t>
            </a:r>
            <a:r>
              <a:rPr lang="nl-NL" sz="2200" dirty="0">
                <a:latin typeface="Ubuntu" panose="020B0604020202020204" charset="0"/>
              </a:rPr>
              <a:t> access.</a:t>
            </a:r>
          </a:p>
          <a:p>
            <a:pPr marL="520700" lvl="1" indent="-342900">
              <a:buFont typeface="Arial" panose="020B0604020202020204" pitchFamily="34" charset="0"/>
              <a:buChar char="•"/>
            </a:pPr>
            <a:r>
              <a:rPr lang="nl-NL" sz="2200" dirty="0">
                <a:latin typeface="Ubuntu" panose="020B0604020202020204" charset="0"/>
              </a:rPr>
              <a:t>For class </a:t>
            </a:r>
            <a:r>
              <a:rPr lang="nl-NL" sz="2200" dirty="0" err="1">
                <a:latin typeface="Ubuntu" panose="020B0604020202020204" charset="0"/>
              </a:rPr>
              <a:t>attributes</a:t>
            </a:r>
            <a:r>
              <a:rPr lang="nl-NL" sz="2200" dirty="0">
                <a:latin typeface="Ubuntu" panose="020B0604020202020204" charset="0"/>
              </a:rPr>
              <a:t>, </a:t>
            </a:r>
            <a:r>
              <a:rPr lang="nl-NL" sz="2200" dirty="0" err="1">
                <a:latin typeface="Ubuntu" panose="020B0604020202020204" charset="0"/>
              </a:rPr>
              <a:t>the</a:t>
            </a:r>
            <a:r>
              <a:rPr lang="nl-NL" sz="2200" dirty="0">
                <a:latin typeface="Ubuntu" panose="020B0604020202020204" charset="0"/>
              </a:rPr>
              <a:t> logic in </a:t>
            </a:r>
            <a:r>
              <a:rPr lang="nl-NL" sz="2200" b="1" dirty="0">
                <a:latin typeface="Consolas" panose="020B0609020204030204" pitchFamily="49" charset="0"/>
              </a:rPr>
              <a:t>type.__</a:t>
            </a:r>
            <a:r>
              <a:rPr lang="nl-NL" sz="2200" b="1" dirty="0" err="1">
                <a:latin typeface="Consolas" panose="020B0609020204030204" pitchFamily="49" charset="0"/>
              </a:rPr>
              <a:t>getattribute</a:t>
            </a:r>
            <a:r>
              <a:rPr lang="nl-NL" sz="2200" b="1" dirty="0">
                <a:latin typeface="Consolas" panose="020B0609020204030204" pitchFamily="49" charset="0"/>
              </a:rPr>
              <a:t>__</a:t>
            </a:r>
            <a:r>
              <a:rPr lang="nl-NL" sz="2200" dirty="0">
                <a:latin typeface="Ubuntu" panose="020B0604020202020204" charset="0"/>
              </a:rPr>
              <a:t>, </a:t>
            </a:r>
            <a:r>
              <a:rPr lang="nl-NL" sz="2200" b="1" dirty="0">
                <a:latin typeface="Consolas" panose="020B0609020204030204" pitchFamily="49" charset="0"/>
              </a:rPr>
              <a:t>type.__</a:t>
            </a:r>
            <a:r>
              <a:rPr lang="nl-NL" sz="2200" b="1" dirty="0" err="1">
                <a:latin typeface="Consolas" panose="020B0609020204030204" pitchFamily="49" charset="0"/>
              </a:rPr>
              <a:t>setattr</a:t>
            </a:r>
            <a:r>
              <a:rPr lang="nl-NL" sz="2200" b="1" dirty="0">
                <a:latin typeface="Consolas" panose="020B0609020204030204" pitchFamily="49" charset="0"/>
              </a:rPr>
              <a:t>__</a:t>
            </a:r>
            <a:r>
              <a:rPr lang="nl-NL" sz="2200" dirty="0">
                <a:latin typeface="Ubuntu" panose="020B0604020202020204" charset="0"/>
              </a:rPr>
              <a:t>, </a:t>
            </a:r>
            <a:r>
              <a:rPr lang="nl-NL" sz="2200" dirty="0" err="1">
                <a:latin typeface="Ubuntu" panose="020B0604020202020204" charset="0"/>
              </a:rPr>
              <a:t>and</a:t>
            </a:r>
            <a:r>
              <a:rPr lang="nl-NL" sz="2200" dirty="0">
                <a:latin typeface="Ubuntu" panose="020B0604020202020204" charset="0"/>
              </a:rPr>
              <a:t> </a:t>
            </a:r>
            <a:r>
              <a:rPr lang="nl-NL" sz="2200" b="1" dirty="0">
                <a:latin typeface="Consolas" panose="020B0609020204030204" pitchFamily="49" charset="0"/>
              </a:rPr>
              <a:t>type.__</a:t>
            </a:r>
            <a:r>
              <a:rPr lang="nl-NL" sz="2200" b="1" dirty="0" err="1">
                <a:latin typeface="Consolas" panose="020B0609020204030204" pitchFamily="49" charset="0"/>
              </a:rPr>
              <a:t>delattr</a:t>
            </a:r>
            <a:r>
              <a:rPr lang="nl-NL" sz="2200" b="1" dirty="0">
                <a:latin typeface="Consolas" panose="020B0609020204030204" pitchFamily="49" charset="0"/>
              </a:rPr>
              <a:t>__</a:t>
            </a:r>
            <a:r>
              <a:rPr lang="nl-NL" sz="2200" dirty="0">
                <a:latin typeface="Ubuntu" panose="020B0604020202020204" charset="0"/>
              </a:rPr>
              <a:t> </a:t>
            </a:r>
            <a:r>
              <a:rPr lang="nl-NL" sz="2200" dirty="0" err="1">
                <a:latin typeface="Ubuntu" panose="020B0604020202020204" charset="0"/>
              </a:rPr>
              <a:t>methods</a:t>
            </a:r>
            <a:r>
              <a:rPr lang="nl-NL" sz="2200" dirty="0">
                <a:latin typeface="Ubuntu" panose="020B0604020202020204" charset="0"/>
              </a:rPr>
              <a:t> handles </a:t>
            </a:r>
            <a:r>
              <a:rPr lang="nl-NL" sz="2200" dirty="0" err="1">
                <a:latin typeface="Ubuntu" panose="020B0604020202020204" charset="0"/>
              </a:rPr>
              <a:t>the</a:t>
            </a:r>
            <a:r>
              <a:rPr lang="nl-NL" sz="2200" dirty="0">
                <a:latin typeface="Ubuntu" panose="020B0604020202020204" charset="0"/>
              </a:rPr>
              <a:t> </a:t>
            </a:r>
            <a:r>
              <a:rPr lang="nl-NL" sz="2200" dirty="0" err="1">
                <a:latin typeface="Ubuntu" panose="020B0604020202020204" charset="0"/>
              </a:rPr>
              <a:t>attribute</a:t>
            </a:r>
            <a:r>
              <a:rPr lang="nl-NL" sz="2200" dirty="0">
                <a:latin typeface="Ubuntu" panose="020B0604020202020204" charset="0"/>
              </a:rPr>
              <a:t> access.</a:t>
            </a:r>
            <a:r>
              <a:rPr lang="nl-NL" sz="2400" dirty="0"/>
              <a:t/>
            </a:r>
            <a:br>
              <a:rPr lang="nl-NL" sz="2400" dirty="0"/>
            </a:br>
            <a:endParaRPr lang="nl-NL" sz="2000" dirty="0"/>
          </a:p>
          <a:p>
            <a:pPr lvl="1"/>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Attribute</a:t>
            </a:r>
            <a:r>
              <a:rPr lang="nl-NL" sz="3000" cap="none" dirty="0">
                <a:solidFill>
                  <a:schemeClr val="accent1"/>
                </a:solidFill>
              </a:rPr>
              <a:t> access</a:t>
            </a:r>
            <a:endParaRPr lang="en-US" sz="3000" cap="none" dirty="0">
              <a:solidFill>
                <a:schemeClr val="accent1"/>
              </a:solidFill>
            </a:endParaRPr>
          </a:p>
        </p:txBody>
      </p:sp>
    </p:spTree>
    <p:extLst>
      <p:ext uri="{BB962C8B-B14F-4D97-AF65-F5344CB8AC3E}">
        <p14:creationId xmlns:p14="http://schemas.microsoft.com/office/powerpoint/2010/main" val="199067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nl-NL" sz="2400" dirty="0"/>
              <a:t/>
            </a:r>
            <a:br>
              <a:rPr lang="nl-NL" sz="2400" dirty="0"/>
            </a:br>
            <a:endParaRPr lang="nl-NL" sz="2000" dirty="0"/>
          </a:p>
          <a:p>
            <a:pPr lvl="1"/>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Demo attribute_access.py</a:t>
            </a:r>
            <a:endParaRPr lang="en-US" sz="3000" cap="none" dirty="0">
              <a:solidFill>
                <a:schemeClr val="accent1"/>
              </a:solidFill>
            </a:endParaRPr>
          </a:p>
        </p:txBody>
      </p:sp>
    </p:spTree>
    <p:extLst>
      <p:ext uri="{BB962C8B-B14F-4D97-AF65-F5344CB8AC3E}">
        <p14:creationId xmlns:p14="http://schemas.microsoft.com/office/powerpoint/2010/main" val="32199792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a:t>For </a:t>
            </a:r>
            <a:r>
              <a:rPr lang="nl-NL" sz="2400" dirty="0" err="1"/>
              <a:t>instance</a:t>
            </a:r>
            <a:r>
              <a:rPr lang="nl-NL" sz="2400" dirty="0"/>
              <a:t> </a:t>
            </a:r>
            <a:r>
              <a:rPr lang="nl-NL" sz="2400" dirty="0" err="1"/>
              <a:t>attributes</a:t>
            </a:r>
            <a:r>
              <a:rPr lang="nl-NL" sz="2400" dirty="0"/>
              <a:t>, </a:t>
            </a:r>
            <a:r>
              <a:rPr lang="nl-NL" sz="2400" b="1" dirty="0">
                <a:latin typeface="Consolas" panose="020B0609020204030204" pitchFamily="49" charset="0"/>
              </a:rPr>
              <a:t>object.__</a:t>
            </a:r>
            <a:r>
              <a:rPr lang="nl-NL" sz="2400" b="1" dirty="0" err="1">
                <a:latin typeface="Consolas" panose="020B0609020204030204" pitchFamily="49" charset="0"/>
              </a:rPr>
              <a:t>getattribute</a:t>
            </a:r>
            <a:r>
              <a:rPr lang="nl-NL" sz="2400" b="1" dirty="0">
                <a:latin typeface="Consolas" panose="020B0609020204030204" pitchFamily="49" charset="0"/>
              </a:rPr>
              <a:t>__</a:t>
            </a:r>
            <a:r>
              <a:rPr lang="nl-NL" sz="2400" dirty="0"/>
              <a:t> </a:t>
            </a:r>
            <a:r>
              <a:rPr lang="nl-NL" sz="2400" dirty="0" err="1"/>
              <a:t>and</a:t>
            </a:r>
            <a:r>
              <a:rPr lang="nl-NL" sz="2400" dirty="0"/>
              <a:t> </a:t>
            </a:r>
            <a:r>
              <a:rPr lang="nl-NL" sz="2400" dirty="0" err="1"/>
              <a:t>siblings</a:t>
            </a:r>
            <a:r>
              <a:rPr lang="nl-NL" sz="2400" dirty="0"/>
              <a:t> are </a:t>
            </a:r>
            <a:r>
              <a:rPr lang="nl-NL" sz="2400" i="1" dirty="0" err="1"/>
              <a:t>always</a:t>
            </a:r>
            <a:r>
              <a:rPr lang="nl-NL" sz="2400" dirty="0"/>
              <a:t> </a:t>
            </a:r>
            <a:r>
              <a:rPr lang="nl-NL" sz="2400" dirty="0" err="1"/>
              <a:t>called</a:t>
            </a:r>
            <a:r>
              <a:rPr lang="nl-NL" sz="2400" dirty="0"/>
              <a:t>, even </a:t>
            </a:r>
            <a:r>
              <a:rPr lang="nl-NL" sz="2400" dirty="0" err="1"/>
              <a:t>when</a:t>
            </a:r>
            <a:r>
              <a:rPr lang="nl-NL" sz="2400" dirty="0"/>
              <a:t> </a:t>
            </a:r>
            <a:r>
              <a:rPr lang="nl-NL" sz="2400" dirty="0" err="1"/>
              <a:t>the</a:t>
            </a:r>
            <a:r>
              <a:rPr lang="nl-NL" sz="2400" dirty="0"/>
              <a:t> </a:t>
            </a:r>
            <a:r>
              <a:rPr lang="nl-NL" sz="2400" dirty="0" err="1"/>
              <a:t>instance</a:t>
            </a:r>
            <a:r>
              <a:rPr lang="nl-NL" sz="2400" dirty="0"/>
              <a:t> has </a:t>
            </a:r>
            <a:r>
              <a:rPr lang="nl-NL" sz="2400" dirty="0" err="1"/>
              <a:t>the</a:t>
            </a:r>
            <a:r>
              <a:rPr lang="nl-NL" sz="2400" dirty="0"/>
              <a:t> name in </a:t>
            </a:r>
            <a:r>
              <a:rPr lang="nl-NL" sz="2400" dirty="0" err="1"/>
              <a:t>its</a:t>
            </a:r>
            <a:r>
              <a:rPr lang="nl-NL" sz="2400" dirty="0"/>
              <a:t> </a:t>
            </a:r>
            <a:r>
              <a:rPr lang="nl-NL" sz="2400" dirty="0" err="1"/>
              <a:t>local</a:t>
            </a:r>
            <a:r>
              <a:rPr lang="nl-NL" sz="2400" dirty="0"/>
              <a:t> </a:t>
            </a:r>
            <a:r>
              <a:rPr lang="nl-NL" sz="2400" b="1" dirty="0">
                <a:latin typeface="Consolas" panose="020B0609020204030204" pitchFamily="49" charset="0"/>
              </a:rPr>
              <a:t>__</a:t>
            </a:r>
            <a:r>
              <a:rPr lang="nl-NL" sz="2400" b="1" dirty="0" err="1">
                <a:latin typeface="Consolas" panose="020B0609020204030204" pitchFamily="49" charset="0"/>
              </a:rPr>
              <a:t>dict</a:t>
            </a:r>
            <a:r>
              <a:rPr lang="nl-NL" sz="2400" b="1" dirty="0">
                <a:latin typeface="Consolas" panose="020B0609020204030204" pitchFamily="49" charset="0"/>
              </a:rPr>
              <a:t>__</a:t>
            </a:r>
            <a:r>
              <a:rPr lang="nl-NL" sz="2400" dirty="0"/>
              <a:t>.</a:t>
            </a:r>
          </a:p>
          <a:p>
            <a:pPr marL="342900" indent="-342900">
              <a:buFont typeface="Arial" panose="020B0604020202020204" pitchFamily="34" charset="0"/>
              <a:buChar char="•"/>
            </a:pPr>
            <a:r>
              <a:rPr lang="nl-NL" sz="2400" dirty="0"/>
              <a:t>For class </a:t>
            </a:r>
            <a:r>
              <a:rPr lang="nl-NL" sz="2400" dirty="0" err="1"/>
              <a:t>attributes</a:t>
            </a:r>
            <a:r>
              <a:rPr lang="nl-NL" sz="2400" dirty="0"/>
              <a:t>, </a:t>
            </a:r>
            <a:r>
              <a:rPr lang="nl-NL" sz="2400" b="1" dirty="0">
                <a:latin typeface="Consolas" panose="020B0609020204030204" pitchFamily="49" charset="0"/>
              </a:rPr>
              <a:t>type.__</a:t>
            </a:r>
            <a:r>
              <a:rPr lang="nl-NL" sz="2400" b="1" dirty="0" err="1">
                <a:latin typeface="Consolas" panose="020B0609020204030204" pitchFamily="49" charset="0"/>
              </a:rPr>
              <a:t>getattribute</a:t>
            </a:r>
            <a:r>
              <a:rPr lang="nl-NL" sz="2400" b="1" dirty="0">
                <a:latin typeface="Consolas" panose="020B0609020204030204" pitchFamily="49" charset="0"/>
              </a:rPr>
              <a:t>__ </a:t>
            </a:r>
            <a:r>
              <a:rPr lang="nl-NL" sz="2400" dirty="0" err="1"/>
              <a:t>and</a:t>
            </a:r>
            <a:r>
              <a:rPr lang="nl-NL" sz="2400" dirty="0"/>
              <a:t> </a:t>
            </a:r>
            <a:r>
              <a:rPr lang="nl-NL" sz="2400" dirty="0" err="1"/>
              <a:t>siblings</a:t>
            </a:r>
            <a:r>
              <a:rPr lang="nl-NL" sz="2400" dirty="0"/>
              <a:t> are </a:t>
            </a:r>
            <a:r>
              <a:rPr lang="nl-NL" sz="2400" i="1" dirty="0" err="1"/>
              <a:t>always</a:t>
            </a:r>
            <a:r>
              <a:rPr lang="nl-NL" sz="2400" dirty="0"/>
              <a:t> </a:t>
            </a:r>
            <a:r>
              <a:rPr lang="nl-NL" sz="2400" dirty="0" err="1"/>
              <a:t>called</a:t>
            </a:r>
            <a:r>
              <a:rPr lang="nl-NL" sz="2400" dirty="0"/>
              <a:t>, even </a:t>
            </a:r>
            <a:r>
              <a:rPr lang="nl-NL" sz="2400" dirty="0" err="1"/>
              <a:t>when</a:t>
            </a:r>
            <a:r>
              <a:rPr lang="nl-NL" sz="2400" dirty="0"/>
              <a:t> </a:t>
            </a:r>
            <a:r>
              <a:rPr lang="nl-NL" sz="2400" dirty="0" err="1"/>
              <a:t>the</a:t>
            </a:r>
            <a:r>
              <a:rPr lang="nl-NL" sz="2400" dirty="0"/>
              <a:t> class has </a:t>
            </a:r>
            <a:r>
              <a:rPr lang="nl-NL" sz="2400" dirty="0" err="1"/>
              <a:t>the</a:t>
            </a:r>
            <a:r>
              <a:rPr lang="nl-NL" sz="2400" dirty="0"/>
              <a:t> name in </a:t>
            </a:r>
            <a:r>
              <a:rPr lang="nl-NL" sz="2400" dirty="0" err="1"/>
              <a:t>its</a:t>
            </a:r>
            <a:r>
              <a:rPr lang="nl-NL" sz="2400" dirty="0"/>
              <a:t> </a:t>
            </a:r>
            <a:r>
              <a:rPr lang="nl-NL" sz="2400" dirty="0" err="1"/>
              <a:t>local</a:t>
            </a:r>
            <a:r>
              <a:rPr lang="nl-NL" sz="2400" dirty="0"/>
              <a:t> </a:t>
            </a:r>
            <a:r>
              <a:rPr lang="nl-NL" sz="2400" b="1" dirty="0">
                <a:latin typeface="Consolas" panose="020B0609020204030204" pitchFamily="49" charset="0"/>
              </a:rPr>
              <a:t>__</a:t>
            </a:r>
            <a:r>
              <a:rPr lang="nl-NL" sz="2400" b="1" dirty="0" err="1">
                <a:latin typeface="Consolas" panose="020B0609020204030204" pitchFamily="49" charset="0"/>
              </a:rPr>
              <a:t>dict</a:t>
            </a:r>
            <a:r>
              <a:rPr lang="nl-NL" sz="2400" b="1" dirty="0">
                <a:latin typeface="Consolas" panose="020B0609020204030204" pitchFamily="49" charset="0"/>
              </a:rPr>
              <a:t>__</a:t>
            </a:r>
            <a:r>
              <a:rPr lang="nl-NL" sz="2400" dirty="0"/>
              <a:t>.</a:t>
            </a:r>
          </a:p>
          <a:p>
            <a:pPr marL="342900" indent="-342900">
              <a:buFont typeface="Arial" panose="020B0604020202020204" pitchFamily="34" charset="0"/>
              <a:buChar char="•"/>
            </a:pPr>
            <a:r>
              <a:rPr lang="nl-NL" sz="2400" dirty="0" err="1"/>
              <a:t>So</a:t>
            </a:r>
            <a:r>
              <a:rPr lang="nl-NL" sz="2400" dirty="0"/>
              <a:t>, </a:t>
            </a:r>
            <a:r>
              <a:rPr lang="nl-NL" sz="2400" dirty="0" err="1"/>
              <a:t>what</a:t>
            </a:r>
            <a:r>
              <a:rPr lang="nl-NL" sz="2400" dirty="0"/>
              <a:t> </a:t>
            </a:r>
            <a:r>
              <a:rPr lang="nl-NL" sz="2400" dirty="0" err="1"/>
              <a:t>happens</a:t>
            </a:r>
            <a:r>
              <a:rPr lang="nl-NL" sz="2400" dirty="0"/>
              <a:t> in these calls?</a:t>
            </a:r>
          </a:p>
          <a:p>
            <a:endParaRPr lang="nl-NL" sz="2000" dirty="0"/>
          </a:p>
          <a:p>
            <a:pPr marL="0" lvl="1" indent="0">
              <a:buNone/>
            </a:pPr>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Demo analysis</a:t>
            </a:r>
            <a:endParaRPr lang="en-US" sz="3000" cap="none" dirty="0">
              <a:solidFill>
                <a:schemeClr val="accent1"/>
              </a:solidFill>
            </a:endParaRPr>
          </a:p>
        </p:txBody>
      </p:sp>
    </p:spTree>
    <p:extLst>
      <p:ext uri="{BB962C8B-B14F-4D97-AF65-F5344CB8AC3E}">
        <p14:creationId xmlns:p14="http://schemas.microsoft.com/office/powerpoint/2010/main" val="38670756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20000"/>
          </a:bodyPr>
          <a:lstStyle/>
          <a:p>
            <a:pPr marL="342900" indent="-342900">
              <a:buFont typeface="Arial" panose="020B0604020202020204" pitchFamily="34" charset="0"/>
              <a:buChar char="•"/>
            </a:pPr>
            <a:r>
              <a:rPr lang="nl-NL" sz="2400" dirty="0"/>
              <a:t>In </a:t>
            </a:r>
            <a:r>
              <a:rPr lang="nl-NL" sz="2400" dirty="0" err="1"/>
              <a:t>all</a:t>
            </a:r>
            <a:r>
              <a:rPr lang="nl-NL" sz="2400" dirty="0"/>
              <a:t> of these cases, </a:t>
            </a:r>
            <a:r>
              <a:rPr lang="nl-NL" sz="2400" dirty="0" err="1"/>
              <a:t>one</a:t>
            </a:r>
            <a:r>
              <a:rPr lang="nl-NL" sz="2400" dirty="0"/>
              <a:t> of </a:t>
            </a:r>
            <a:r>
              <a:rPr lang="nl-NL" sz="2400" dirty="0" err="1"/>
              <a:t>the</a:t>
            </a:r>
            <a:r>
              <a:rPr lang="nl-NL" sz="2400" dirty="0"/>
              <a:t> </a:t>
            </a:r>
            <a:r>
              <a:rPr lang="nl-NL" sz="2400" dirty="0" err="1"/>
              <a:t>things</a:t>
            </a:r>
            <a:r>
              <a:rPr lang="nl-NL" sz="2400" dirty="0"/>
              <a:t> </a:t>
            </a:r>
            <a:r>
              <a:rPr lang="nl-NL" sz="2400" dirty="0" err="1"/>
              <a:t>that</a:t>
            </a:r>
            <a:r>
              <a:rPr lang="nl-NL" sz="2400" dirty="0"/>
              <a:t> </a:t>
            </a:r>
            <a:r>
              <a:rPr lang="nl-NL" sz="2400" dirty="0" err="1"/>
              <a:t>always</a:t>
            </a:r>
            <a:r>
              <a:rPr lang="nl-NL" sz="2400" dirty="0"/>
              <a:t> </a:t>
            </a:r>
            <a:r>
              <a:rPr lang="nl-NL" sz="2400" dirty="0" err="1"/>
              <a:t>happens</a:t>
            </a:r>
            <a:r>
              <a:rPr lang="nl-NL" sz="2400" dirty="0"/>
              <a:t> is </a:t>
            </a:r>
            <a:r>
              <a:rPr lang="nl-NL" sz="2400" dirty="0" err="1"/>
              <a:t>that</a:t>
            </a:r>
            <a:r>
              <a:rPr lang="nl-NL" sz="2400" dirty="0"/>
              <a:t> </a:t>
            </a:r>
            <a:r>
              <a:rPr lang="nl-NL" sz="2400" dirty="0" err="1"/>
              <a:t>the</a:t>
            </a:r>
            <a:r>
              <a:rPr lang="nl-NL" sz="2400" dirty="0"/>
              <a:t> MRO of </a:t>
            </a:r>
            <a:r>
              <a:rPr lang="nl-NL" sz="2400" dirty="0" err="1"/>
              <a:t>the</a:t>
            </a:r>
            <a:r>
              <a:rPr lang="nl-NL" sz="2400" dirty="0"/>
              <a:t> </a:t>
            </a:r>
            <a:r>
              <a:rPr lang="nl-NL" sz="2400" dirty="0" err="1"/>
              <a:t>object's</a:t>
            </a:r>
            <a:r>
              <a:rPr lang="nl-NL" sz="2400" dirty="0"/>
              <a:t> type is </a:t>
            </a:r>
            <a:r>
              <a:rPr lang="nl-NL" sz="2400" dirty="0" err="1"/>
              <a:t>searched</a:t>
            </a:r>
            <a:r>
              <a:rPr lang="nl-NL" sz="2400" dirty="0"/>
              <a:t> </a:t>
            </a:r>
            <a:r>
              <a:rPr lang="nl-NL" sz="2400" dirty="0" err="1"/>
              <a:t>for</a:t>
            </a:r>
            <a:r>
              <a:rPr lang="nl-NL" sz="2400" dirty="0"/>
              <a:t> </a:t>
            </a:r>
            <a:r>
              <a:rPr lang="nl-NL" sz="2400" dirty="0" err="1"/>
              <a:t>the</a:t>
            </a:r>
            <a:r>
              <a:rPr lang="nl-NL" sz="2400" dirty="0"/>
              <a:t> </a:t>
            </a:r>
            <a:r>
              <a:rPr lang="nl-NL" sz="2400" dirty="0" err="1"/>
              <a:t>attribute's</a:t>
            </a:r>
            <a:r>
              <a:rPr lang="nl-NL" sz="2400" dirty="0"/>
              <a:t> name.</a:t>
            </a:r>
          </a:p>
          <a:p>
            <a:pPr marL="342900" indent="-342900">
              <a:buFont typeface="Arial" panose="020B0604020202020204" pitchFamily="34" charset="0"/>
              <a:buChar char="•"/>
            </a:pPr>
            <a:r>
              <a:rPr lang="en-US" sz="2400" dirty="0"/>
              <a:t>The following code emulates searching the MRO:</a:t>
            </a:r>
          </a:p>
          <a:p>
            <a:pPr marL="342900" indent="-342900">
              <a:buFont typeface="Arial" panose="020B0604020202020204" pitchFamily="34" charset="0"/>
              <a:buChar char="•"/>
            </a:pPr>
            <a:endParaRPr lang="en-US" sz="2200" dirty="0"/>
          </a:p>
          <a:p>
            <a:pPr marL="361950" lvl="3" indent="0">
              <a:buNone/>
            </a:pPr>
            <a:r>
              <a:rPr lang="en-US" sz="2400" b="1" dirty="0">
                <a:latin typeface="Consolas" panose="020B0609020204030204" pitchFamily="49" charset="0"/>
              </a:rPr>
              <a:t>def </a:t>
            </a:r>
            <a:r>
              <a:rPr lang="en-US" sz="2400" b="1" dirty="0" err="1">
                <a:latin typeface="Consolas" panose="020B0609020204030204" pitchFamily="49" charset="0"/>
              </a:rPr>
              <a:t>find_name_in_mro</a:t>
            </a:r>
            <a:r>
              <a:rPr lang="en-US" sz="2400" b="1" dirty="0">
                <a:latin typeface="Consolas" panose="020B0609020204030204" pitchFamily="49" charset="0"/>
              </a:rPr>
              <a:t>(</a:t>
            </a:r>
            <a:r>
              <a:rPr lang="en-US" sz="2400" b="1" dirty="0" err="1">
                <a:latin typeface="Consolas" panose="020B0609020204030204" pitchFamily="49" charset="0"/>
              </a:rPr>
              <a:t>cls</a:t>
            </a:r>
            <a:r>
              <a:rPr lang="en-US" sz="2400" b="1" dirty="0">
                <a:latin typeface="Consolas" panose="020B0609020204030204" pitchFamily="49" charset="0"/>
              </a:rPr>
              <a:t>, name, default, </a:t>
            </a:r>
            <a:r>
              <a:rPr lang="en-US" sz="2400" b="1" dirty="0" err="1">
                <a:latin typeface="Consolas" panose="020B0609020204030204" pitchFamily="49" charset="0"/>
              </a:rPr>
              <a:t>start_after</a:t>
            </a:r>
            <a:r>
              <a:rPr lang="en-US" sz="2400" b="1" dirty="0">
                <a:latin typeface="Consolas" panose="020B0609020204030204" pitchFamily="49" charset="0"/>
              </a:rPr>
              <a:t>=None):</a:t>
            </a:r>
          </a:p>
          <a:p>
            <a:pPr marL="361950" lvl="3" indent="0">
              <a:buNone/>
            </a:pPr>
            <a:r>
              <a:rPr lang="en-US" sz="2400" b="1" dirty="0">
                <a:latin typeface="Consolas" panose="020B0609020204030204" pitchFamily="49" charset="0"/>
              </a:rPr>
              <a:t>    </a:t>
            </a:r>
            <a:r>
              <a:rPr lang="en-US" sz="2400" b="1" dirty="0" err="1">
                <a:latin typeface="Consolas" panose="020B0609020204030204" pitchFamily="49" charset="0"/>
              </a:rPr>
              <a:t>mro</a:t>
            </a:r>
            <a:r>
              <a:rPr lang="en-US" sz="2400" b="1" dirty="0">
                <a:latin typeface="Consolas" panose="020B0609020204030204" pitchFamily="49" charset="0"/>
              </a:rPr>
              <a:t> = </a:t>
            </a:r>
            <a:r>
              <a:rPr lang="en-US" sz="2400" b="1" dirty="0" err="1">
                <a:latin typeface="Consolas" panose="020B0609020204030204" pitchFamily="49" charset="0"/>
              </a:rPr>
              <a:t>iter</a:t>
            </a:r>
            <a:r>
              <a:rPr lang="en-US" sz="2400" b="1" dirty="0">
                <a:latin typeface="Consolas" panose="020B0609020204030204" pitchFamily="49" charset="0"/>
              </a:rPr>
              <a:t>(</a:t>
            </a:r>
            <a:r>
              <a:rPr lang="en-US" sz="2400" b="1" dirty="0" err="1">
                <a:latin typeface="Consolas" panose="020B0609020204030204" pitchFamily="49" charset="0"/>
              </a:rPr>
              <a:t>cls</a:t>
            </a:r>
            <a:r>
              <a:rPr lang="en-US" sz="2400" b="1" dirty="0">
                <a:latin typeface="Consolas" panose="020B0609020204030204" pitchFamily="49" charset="0"/>
              </a:rPr>
              <a:t>.__</a:t>
            </a:r>
            <a:r>
              <a:rPr lang="en-US" sz="2400" b="1" dirty="0" err="1">
                <a:latin typeface="Consolas" panose="020B0609020204030204" pitchFamily="49" charset="0"/>
              </a:rPr>
              <a:t>mro</a:t>
            </a:r>
            <a:r>
              <a:rPr lang="en-US" sz="2400" b="1" dirty="0">
                <a:latin typeface="Consolas" panose="020B0609020204030204" pitchFamily="49" charset="0"/>
              </a:rPr>
              <a:t>__)</a:t>
            </a:r>
          </a:p>
          <a:p>
            <a:pPr marL="361950" lvl="3" indent="0">
              <a:buNone/>
            </a:pPr>
            <a:r>
              <a:rPr lang="en-US" sz="2400" b="1" dirty="0">
                <a:latin typeface="Consolas" panose="020B0609020204030204" pitchFamily="49" charset="0"/>
              </a:rPr>
              <a:t>    if </a:t>
            </a:r>
            <a:r>
              <a:rPr lang="en-US" sz="2400" b="1" dirty="0" err="1">
                <a:latin typeface="Consolas" panose="020B0609020204030204" pitchFamily="49" charset="0"/>
              </a:rPr>
              <a:t>start_after</a:t>
            </a:r>
            <a:r>
              <a:rPr lang="en-US" sz="2400" b="1" dirty="0">
                <a:latin typeface="Consolas" panose="020B0609020204030204" pitchFamily="49" charset="0"/>
              </a:rPr>
              <a:t>:  # Only used for `super()` lookup</a:t>
            </a:r>
          </a:p>
          <a:p>
            <a:pPr marL="361950" lvl="3" indent="0">
              <a:buNone/>
            </a:pPr>
            <a:r>
              <a:rPr lang="en-US" sz="2400" b="1" dirty="0">
                <a:latin typeface="Consolas" panose="020B0609020204030204" pitchFamily="49" charset="0"/>
              </a:rPr>
              <a:t>        for base in </a:t>
            </a:r>
            <a:r>
              <a:rPr lang="en-US" sz="2400" b="1" dirty="0" err="1">
                <a:latin typeface="Consolas" panose="020B0609020204030204" pitchFamily="49" charset="0"/>
              </a:rPr>
              <a:t>mro</a:t>
            </a:r>
            <a:r>
              <a:rPr lang="en-US" sz="2400" b="1" dirty="0">
                <a:latin typeface="Consolas" panose="020B0609020204030204" pitchFamily="49" charset="0"/>
              </a:rPr>
              <a:t>:</a:t>
            </a:r>
          </a:p>
          <a:p>
            <a:pPr marL="361950" lvl="3" indent="0">
              <a:buNone/>
            </a:pPr>
            <a:r>
              <a:rPr lang="en-US" sz="2400" b="1" dirty="0">
                <a:latin typeface="Consolas" panose="020B0609020204030204" pitchFamily="49" charset="0"/>
              </a:rPr>
              <a:t>            if base is </a:t>
            </a:r>
            <a:r>
              <a:rPr lang="en-US" sz="2400" b="1" dirty="0" err="1">
                <a:latin typeface="Consolas" panose="020B0609020204030204" pitchFamily="49" charset="0"/>
              </a:rPr>
              <a:t>start_after</a:t>
            </a:r>
            <a:r>
              <a:rPr lang="en-US" sz="2400" b="1" dirty="0">
                <a:latin typeface="Consolas" panose="020B0609020204030204" pitchFamily="49" charset="0"/>
              </a:rPr>
              <a:t>:</a:t>
            </a:r>
          </a:p>
          <a:p>
            <a:pPr marL="361950" lvl="3" indent="0">
              <a:buNone/>
            </a:pPr>
            <a:r>
              <a:rPr lang="en-US" sz="2400" b="1" dirty="0">
                <a:latin typeface="Consolas" panose="020B0609020204030204" pitchFamily="49" charset="0"/>
              </a:rPr>
              <a:t>                break  # Start searching from the next base class</a:t>
            </a:r>
          </a:p>
          <a:p>
            <a:pPr marL="361950" lvl="3" indent="0">
              <a:buNone/>
            </a:pPr>
            <a:r>
              <a:rPr lang="en-US" sz="2400" b="1" dirty="0">
                <a:latin typeface="Consolas" panose="020B0609020204030204" pitchFamily="49" charset="0"/>
              </a:rPr>
              <a:t>    for base in </a:t>
            </a:r>
            <a:r>
              <a:rPr lang="en-US" sz="2400" b="1" dirty="0" err="1">
                <a:latin typeface="Consolas" panose="020B0609020204030204" pitchFamily="49" charset="0"/>
              </a:rPr>
              <a:t>mro</a:t>
            </a:r>
            <a:r>
              <a:rPr lang="en-US" sz="2400" b="1" dirty="0">
                <a:latin typeface="Consolas" panose="020B0609020204030204" pitchFamily="49" charset="0"/>
              </a:rPr>
              <a:t>:</a:t>
            </a:r>
          </a:p>
          <a:p>
            <a:pPr marL="361950" lvl="3" indent="0">
              <a:buNone/>
            </a:pPr>
            <a:r>
              <a:rPr lang="en-US" sz="2400" b="1" dirty="0">
                <a:latin typeface="Consolas" panose="020B0609020204030204" pitchFamily="49" charset="0"/>
              </a:rPr>
              <a:t>        if name in vars(base):</a:t>
            </a:r>
          </a:p>
          <a:p>
            <a:pPr marL="361950" lvl="3" indent="0">
              <a:buNone/>
            </a:pPr>
            <a:r>
              <a:rPr lang="en-US" sz="2400" b="1" dirty="0">
                <a:latin typeface="Consolas" panose="020B0609020204030204" pitchFamily="49" charset="0"/>
              </a:rPr>
              <a:t>            return vars(base)[name]</a:t>
            </a:r>
          </a:p>
          <a:p>
            <a:pPr marL="361950" lvl="3" indent="0">
              <a:buNone/>
            </a:pPr>
            <a:r>
              <a:rPr lang="en-US" sz="2400" b="1" dirty="0">
                <a:latin typeface="Consolas" panose="020B0609020204030204" pitchFamily="49" charset="0"/>
              </a:rPr>
              <a:t>    return default</a:t>
            </a:r>
          </a:p>
          <a:p>
            <a:endParaRPr lang="nl-NL" sz="2000" dirty="0"/>
          </a:p>
          <a:p>
            <a:pPr marL="0" lvl="1" indent="0">
              <a:buNone/>
            </a:pPr>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Searching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MRO</a:t>
            </a:r>
            <a:endParaRPr lang="en-US" sz="3000" cap="none" dirty="0">
              <a:solidFill>
                <a:schemeClr val="accent1"/>
              </a:solidFill>
            </a:endParaRPr>
          </a:p>
        </p:txBody>
      </p:sp>
    </p:spTree>
    <p:extLst>
      <p:ext uri="{BB962C8B-B14F-4D97-AF65-F5344CB8AC3E}">
        <p14:creationId xmlns:p14="http://schemas.microsoft.com/office/powerpoint/2010/main" val="29817639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a:bodyPr>
          <a:lstStyle/>
          <a:p>
            <a:r>
              <a:rPr lang="en-US" sz="2400" dirty="0">
                <a:latin typeface="Ubuntu" panose="020B0604020202020204" charset="0"/>
              </a:rPr>
              <a:t>The following applies both when </a:t>
            </a:r>
            <a:r>
              <a:rPr lang="en-US" sz="2400" b="1" dirty="0">
                <a:latin typeface="Consolas" panose="020B0609020204030204" pitchFamily="49" charset="0"/>
              </a:rPr>
              <a:t>a</a:t>
            </a:r>
            <a:r>
              <a:rPr lang="en-US" sz="2400" dirty="0">
                <a:latin typeface="Ubuntu" panose="020B0604020202020204" charset="0"/>
              </a:rPr>
              <a:t> is an instance or a class. When the name </a:t>
            </a:r>
            <a:r>
              <a:rPr lang="en-US" sz="2400" b="1" dirty="0">
                <a:latin typeface="Consolas" panose="020B0609020204030204" pitchFamily="49" charset="0"/>
              </a:rPr>
              <a:t>x</a:t>
            </a:r>
            <a:r>
              <a:rPr lang="en-US" sz="2400" dirty="0">
                <a:latin typeface="Ubuntu" panose="020B0604020202020204" charset="0"/>
              </a:rPr>
              <a:t> is found in the MRO, and it has a method </a:t>
            </a:r>
            <a:r>
              <a:rPr lang="en-US" sz="2400" b="1" dirty="0">
                <a:latin typeface="Consolas" panose="020B0609020204030204" pitchFamily="49" charset="0"/>
              </a:rPr>
              <a:t>__set__</a:t>
            </a:r>
            <a:r>
              <a:rPr lang="en-US" sz="2400" dirty="0">
                <a:latin typeface="Ubuntu" panose="020B0604020202020204" charset="0"/>
              </a:rPr>
              <a:t>, that method is called. Otherwise </a:t>
            </a:r>
            <a:r>
              <a:rPr lang="en-US" sz="2400" dirty="0">
                <a:latin typeface="Consolas" panose="020B0609020204030204" pitchFamily="49" charset="0"/>
              </a:rPr>
              <a:t>x</a:t>
            </a:r>
            <a:r>
              <a:rPr lang="en-US" sz="2400" dirty="0">
                <a:latin typeface="Ubuntu" panose="020B0604020202020204" charset="0"/>
              </a:rPr>
              <a:t> is assigned in </a:t>
            </a:r>
            <a:r>
              <a:rPr lang="en-US" sz="2400" b="1" dirty="0">
                <a:latin typeface="Consolas" panose="020B0609020204030204" pitchFamily="49" charset="0"/>
              </a:rPr>
              <a:t>a</a:t>
            </a:r>
            <a:r>
              <a:rPr lang="en-US" sz="2400" dirty="0">
                <a:latin typeface="Ubuntu" panose="020B0604020202020204" charset="0"/>
              </a:rPr>
              <a:t>'s local namespace.</a:t>
            </a:r>
          </a:p>
          <a:p>
            <a:endParaRPr lang="en-US" sz="2400" b="1" dirty="0">
              <a:latin typeface="Consolas" panose="020B0609020204030204" pitchFamily="49" charset="0"/>
            </a:endParaRPr>
          </a:p>
          <a:p>
            <a:r>
              <a:rPr lang="en-US" sz="2400" b="1" dirty="0">
                <a:latin typeface="Consolas" panose="020B0609020204030204" pitchFamily="49" charset="0"/>
              </a:rPr>
              <a:t>absent = object()</a:t>
            </a:r>
          </a:p>
          <a:p>
            <a:r>
              <a:rPr lang="en-US" sz="2400" b="1" dirty="0" err="1">
                <a:latin typeface="Consolas" panose="020B0609020204030204" pitchFamily="49" charset="0"/>
              </a:rPr>
              <a:t>mro_var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r>
              <a:rPr lang="en-US" sz="2400" b="1" dirty="0" err="1">
                <a:latin typeface="Consolas" panose="020B0609020204030204" pitchFamily="49" charset="0"/>
              </a:rPr>
              <a:t>set_method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"__set__", absent)</a:t>
            </a:r>
          </a:p>
          <a:p>
            <a:r>
              <a:rPr lang="en-US" sz="2400" b="1" dirty="0">
                <a:latin typeface="Consolas" panose="020B0609020204030204" pitchFamily="49" charset="0"/>
              </a:rPr>
              <a:t>if </a:t>
            </a:r>
            <a:r>
              <a:rPr lang="en-US" sz="2400" b="1" dirty="0" err="1">
                <a:latin typeface="Consolas" panose="020B0609020204030204" pitchFamily="49" charset="0"/>
              </a:rPr>
              <a:t>set_method</a:t>
            </a:r>
            <a:r>
              <a:rPr lang="en-US" sz="2400" b="1" dirty="0">
                <a:latin typeface="Consolas" panose="020B0609020204030204" pitchFamily="49" charset="0"/>
              </a:rPr>
              <a:t> is not absent:</a:t>
            </a:r>
          </a:p>
          <a:p>
            <a:r>
              <a:rPr lang="en-US" sz="2400" b="1" dirty="0">
                <a:latin typeface="Consolas" panose="020B0609020204030204" pitchFamily="49" charset="0"/>
              </a:rPr>
              <a:t>    </a:t>
            </a:r>
            <a:r>
              <a:rPr lang="en-US" sz="2400" b="1" dirty="0" err="1">
                <a:latin typeface="Consolas" panose="020B0609020204030204" pitchFamily="49" charset="0"/>
              </a:rPr>
              <a:t>set_method</a:t>
            </a:r>
            <a:r>
              <a:rPr lang="en-US" sz="2400" b="1" dirty="0">
                <a:latin typeface="Consolas" panose="020B0609020204030204" pitchFamily="49" charset="0"/>
              </a:rPr>
              <a:t>(a, v)</a:t>
            </a:r>
          </a:p>
          <a:p>
            <a:r>
              <a:rPr lang="en-US" sz="2400" b="1" dirty="0">
                <a:latin typeface="Consolas" panose="020B0609020204030204" pitchFamily="49" charset="0"/>
              </a:rPr>
              <a:t>else:</a:t>
            </a:r>
          </a:p>
          <a:p>
            <a:r>
              <a:rPr lang="en-US" sz="2400" b="1" dirty="0">
                <a:latin typeface="Consolas" panose="020B0609020204030204" pitchFamily="49" charset="0"/>
              </a:rPr>
              <a:t>    a.__</a:t>
            </a:r>
            <a:r>
              <a:rPr lang="en-US" sz="2400" b="1" dirty="0" err="1">
                <a:latin typeface="Consolas" panose="020B0609020204030204" pitchFamily="49" charset="0"/>
              </a:rPr>
              <a:t>dict</a:t>
            </a:r>
            <a:r>
              <a:rPr lang="en-US" sz="2400" b="1" dirty="0">
                <a:latin typeface="Consolas" panose="020B0609020204030204" pitchFamily="49" charset="0"/>
              </a:rPr>
              <a:t>__["x"] = v</a:t>
            </a:r>
          </a:p>
          <a:p>
            <a:r>
              <a:rPr lang="en-US" sz="2400" b="1" dirty="0">
                <a:latin typeface="Consolas" panose="020B0609020204030204" pitchFamily="49" charset="0"/>
              </a:rPr>
              <a:t>    </a:t>
            </a:r>
          </a:p>
          <a:p>
            <a:pPr marL="342900" indent="-342900">
              <a:buFont typeface="Arial" panose="020B0604020202020204" pitchFamily="34" charset="0"/>
              <a:buChar char="•"/>
            </a:pPr>
            <a:endParaRPr lang="en-US" sz="2400" dirty="0">
              <a:latin typeface="+mn-lt"/>
            </a:endParaRPr>
          </a:p>
          <a:p>
            <a:pPr marL="361950" lvl="3" indent="0">
              <a:buNone/>
            </a:pPr>
            <a:endParaRPr lang="nl-NL" sz="1800" dirty="0"/>
          </a:p>
          <a:p>
            <a:endParaRPr lang="nl-NL" sz="2400" dirty="0"/>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setting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a.x</a:t>
            </a:r>
            <a:r>
              <a:rPr lang="nl-NL" sz="3000" cap="none" dirty="0">
                <a:solidFill>
                  <a:schemeClr val="accent1"/>
                </a:solidFill>
              </a:rPr>
              <a:t> = v</a:t>
            </a:r>
            <a:endParaRPr lang="en-US" sz="3000" cap="none" dirty="0">
              <a:solidFill>
                <a:schemeClr val="accent1"/>
              </a:solidFill>
            </a:endParaRPr>
          </a:p>
        </p:txBody>
      </p:sp>
    </p:spTree>
    <p:extLst>
      <p:ext uri="{BB962C8B-B14F-4D97-AF65-F5344CB8AC3E}">
        <p14:creationId xmlns:p14="http://schemas.microsoft.com/office/powerpoint/2010/main" val="38920178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fontScale="85000" lnSpcReduction="20000"/>
          </a:bodyPr>
          <a:lstStyle/>
          <a:p>
            <a:pPr>
              <a:lnSpc>
                <a:spcPct val="120000"/>
              </a:lnSpc>
            </a:pPr>
            <a:r>
              <a:rPr lang="en-US" sz="2400" dirty="0">
                <a:latin typeface="Ubuntu" panose="020B0604020202020204" charset="0"/>
              </a:rPr>
              <a:t>The following applies when </a:t>
            </a:r>
            <a:r>
              <a:rPr lang="en-US" sz="2400" b="1" dirty="0">
                <a:latin typeface="Consolas" panose="020B0609020204030204" pitchFamily="49" charset="0"/>
              </a:rPr>
              <a:t>a</a:t>
            </a:r>
            <a:r>
              <a:rPr lang="en-US" sz="2400" dirty="0">
                <a:latin typeface="Ubuntu" panose="020B0604020202020204" charset="0"/>
              </a:rPr>
              <a:t> is an instance or a class. When the name </a:t>
            </a:r>
            <a:r>
              <a:rPr lang="en-US" sz="2400" b="1" dirty="0">
                <a:latin typeface="Consolas" panose="020B0609020204030204" pitchFamily="49" charset="0"/>
              </a:rPr>
              <a:t>x</a:t>
            </a:r>
            <a:r>
              <a:rPr lang="en-US" sz="2400" dirty="0">
                <a:latin typeface="Ubuntu" panose="020B0604020202020204" charset="0"/>
              </a:rPr>
              <a:t> is found in the MRO, and it has a method </a:t>
            </a:r>
            <a:r>
              <a:rPr lang="en-US" sz="2400" b="1" dirty="0">
                <a:latin typeface="Consolas" panose="020B0609020204030204" pitchFamily="49" charset="0"/>
              </a:rPr>
              <a:t>__delete__</a:t>
            </a:r>
            <a:r>
              <a:rPr lang="en-US" sz="2400" dirty="0">
                <a:latin typeface="Ubuntu" panose="020B0604020202020204" charset="0"/>
              </a:rPr>
              <a:t>, that method is called. Otherwise </a:t>
            </a:r>
            <a:r>
              <a:rPr lang="en-US" sz="2400" b="1" dirty="0">
                <a:latin typeface="Consolas" panose="020B0609020204030204" pitchFamily="49" charset="0"/>
              </a:rPr>
              <a:t>x</a:t>
            </a:r>
            <a:r>
              <a:rPr lang="en-US" sz="2400" dirty="0">
                <a:latin typeface="Ubuntu" panose="020B0604020202020204" charset="0"/>
              </a:rPr>
              <a:t> is deleted in </a:t>
            </a:r>
            <a:r>
              <a:rPr lang="en-US" sz="2400" b="1" dirty="0">
                <a:latin typeface="Consolas" panose="020B0609020204030204" pitchFamily="49" charset="0"/>
              </a:rPr>
              <a:t>a</a:t>
            </a:r>
            <a:r>
              <a:rPr lang="en-US" sz="2400" dirty="0">
                <a:latin typeface="Ubuntu" panose="020B0604020202020204" charset="0"/>
              </a:rPr>
              <a:t>'s local namespace. An </a:t>
            </a:r>
            <a:r>
              <a:rPr lang="en-US" sz="2400" b="1" dirty="0" err="1">
                <a:latin typeface="Consolas" panose="020B0609020204030204" pitchFamily="49" charset="0"/>
              </a:rPr>
              <a:t>AttibuteError</a:t>
            </a:r>
            <a:r>
              <a:rPr lang="en-US" sz="2400" dirty="0">
                <a:latin typeface="Ubuntu" panose="020B0604020202020204" charset="0"/>
              </a:rPr>
              <a:t> is raised if the attribute </a:t>
            </a:r>
            <a:r>
              <a:rPr lang="en-US" sz="2400" b="1" dirty="0">
                <a:latin typeface="Consolas" panose="020B0609020204030204" pitchFamily="49" charset="0"/>
              </a:rPr>
              <a:t>x</a:t>
            </a:r>
            <a:r>
              <a:rPr lang="en-US" sz="2400" dirty="0">
                <a:latin typeface="Ubuntu" panose="020B0604020202020204" charset="0"/>
              </a:rPr>
              <a:t> does not exist.</a:t>
            </a:r>
          </a:p>
          <a:p>
            <a:pPr>
              <a:lnSpc>
                <a:spcPct val="120000"/>
              </a:lnSpc>
            </a:pP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absent = object()</a:t>
            </a:r>
          </a:p>
          <a:p>
            <a:pPr>
              <a:lnSpc>
                <a:spcPct val="100000"/>
              </a:lnSpc>
            </a:pPr>
            <a:r>
              <a:rPr lang="en-US" sz="2400" b="1" dirty="0" err="1">
                <a:latin typeface="Consolas" panose="020B0609020204030204" pitchFamily="49" charset="0"/>
              </a:rPr>
              <a:t>mro_var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pPr>
              <a:lnSpc>
                <a:spcPct val="100000"/>
              </a:lnSpc>
            </a:pPr>
            <a:r>
              <a:rPr lang="en-US" sz="2400" b="1" dirty="0" err="1">
                <a:latin typeface="Consolas" panose="020B0609020204030204" pitchFamily="49" charset="0"/>
              </a:rPr>
              <a:t>del_method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"__delete__",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del_method</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a:t>
            </a:r>
            <a:r>
              <a:rPr lang="en-US" sz="2400" b="1" dirty="0" err="1">
                <a:latin typeface="Consolas" panose="020B0609020204030204" pitchFamily="49" charset="0"/>
              </a:rPr>
              <a:t>del_method</a:t>
            </a:r>
            <a:r>
              <a:rPr lang="en-US" sz="2400" b="1" dirty="0">
                <a:latin typeface="Consolas" panose="020B0609020204030204" pitchFamily="49" charset="0"/>
              </a:rPr>
              <a:t>(a)</a:t>
            </a:r>
          </a:p>
          <a:p>
            <a:pPr>
              <a:lnSpc>
                <a:spcPct val="100000"/>
              </a:lnSpc>
            </a:pPr>
            <a:r>
              <a:rPr lang="en-US" sz="2400" b="1" dirty="0">
                <a:latin typeface="Consolas" panose="020B0609020204030204" pitchFamily="49" charset="0"/>
              </a:rPr>
              <a:t>else:</a:t>
            </a:r>
          </a:p>
          <a:p>
            <a:pPr>
              <a:lnSpc>
                <a:spcPct val="100000"/>
              </a:lnSpc>
            </a:pPr>
            <a:r>
              <a:rPr lang="en-US" sz="2400" b="1" dirty="0">
                <a:latin typeface="Consolas" panose="020B0609020204030204" pitchFamily="49" charset="0"/>
              </a:rPr>
              <a:t>    if x in a.__</a:t>
            </a:r>
            <a:r>
              <a:rPr lang="en-US" sz="2400" b="1" dirty="0" err="1">
                <a:latin typeface="Consolas" panose="020B0609020204030204" pitchFamily="49" charset="0"/>
              </a:rPr>
              <a:t>dict</a:t>
            </a:r>
            <a:r>
              <a:rPr lang="en-US" sz="2400" b="1" dirty="0">
                <a:latin typeface="Consolas" panose="020B0609020204030204" pitchFamily="49" charset="0"/>
              </a:rPr>
              <a:t>__</a:t>
            </a:r>
          </a:p>
          <a:p>
            <a:pPr>
              <a:lnSpc>
                <a:spcPct val="100000"/>
              </a:lnSpc>
            </a:pPr>
            <a:r>
              <a:rPr lang="en-US" sz="2400" b="1" dirty="0">
                <a:latin typeface="Consolas" panose="020B0609020204030204" pitchFamily="49" charset="0"/>
              </a:rPr>
              <a:t>        del a.__</a:t>
            </a:r>
            <a:r>
              <a:rPr lang="en-US" sz="2400" b="1" dirty="0" err="1">
                <a:latin typeface="Consolas" panose="020B0609020204030204" pitchFamily="49" charset="0"/>
              </a:rPr>
              <a:t>dict</a:t>
            </a:r>
            <a:r>
              <a:rPr lang="en-US" sz="2400" b="1" dirty="0">
                <a:latin typeface="Consolas" panose="020B0609020204030204" pitchFamily="49" charset="0"/>
              </a:rPr>
              <a:t>__["x"]</a:t>
            </a:r>
          </a:p>
          <a:p>
            <a:pPr>
              <a:lnSpc>
                <a:spcPct val="100000"/>
              </a:lnSpc>
            </a:pPr>
            <a:r>
              <a:rPr lang="en-US" sz="2400" b="1" dirty="0">
                <a:latin typeface="Consolas" panose="020B0609020204030204" pitchFamily="49" charset="0"/>
              </a:rPr>
              <a:t>    else:</a:t>
            </a:r>
          </a:p>
          <a:p>
            <a:pPr>
              <a:lnSpc>
                <a:spcPct val="100000"/>
              </a:lnSpc>
            </a:pPr>
            <a:r>
              <a:rPr lang="en-US" sz="2400" b="1" dirty="0">
                <a:latin typeface="Consolas" panose="020B0609020204030204" pitchFamily="49" charset="0"/>
              </a:rPr>
              <a:t>        raise </a:t>
            </a:r>
            <a:r>
              <a:rPr lang="en-US" sz="2400" b="1" dirty="0" err="1">
                <a:latin typeface="Consolas" panose="020B0609020204030204" pitchFamily="49" charset="0"/>
              </a:rPr>
              <a:t>AttributeError</a:t>
            </a:r>
            <a:r>
              <a:rPr lang="en-US" sz="2400" b="1" dirty="0">
                <a:latin typeface="Consolas" panose="020B0609020204030204" pitchFamily="49" charset="0"/>
              </a:rPr>
              <a:t>(f"{type(a)} object has no attribute 'x'")</a:t>
            </a:r>
          </a:p>
          <a:p>
            <a:pPr>
              <a:lnSpc>
                <a:spcPct val="120000"/>
              </a:lnSpc>
            </a:pPr>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deleting</a:t>
            </a:r>
            <a:r>
              <a:rPr lang="nl-NL" sz="3000" cap="none" dirty="0">
                <a:solidFill>
                  <a:schemeClr val="accent1"/>
                </a:solidFill>
              </a:rPr>
              <a:t>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del </a:t>
            </a:r>
            <a:r>
              <a:rPr lang="nl-NL" sz="3000" cap="none" dirty="0" err="1">
                <a:solidFill>
                  <a:schemeClr val="accent1"/>
                </a:solidFill>
              </a:rPr>
              <a:t>a.x</a:t>
            </a:r>
            <a:endParaRPr lang="en-US" sz="3000" cap="none" dirty="0">
              <a:solidFill>
                <a:schemeClr val="accent1"/>
              </a:solidFill>
            </a:endParaRPr>
          </a:p>
        </p:txBody>
      </p:sp>
    </p:spTree>
    <p:extLst>
      <p:ext uri="{BB962C8B-B14F-4D97-AF65-F5344CB8AC3E}">
        <p14:creationId xmlns:p14="http://schemas.microsoft.com/office/powerpoint/2010/main" val="18261111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fontScale="70000" lnSpcReduction="20000"/>
          </a:bodyPr>
          <a:lstStyle/>
          <a:p>
            <a:pPr>
              <a:lnSpc>
                <a:spcPct val="120000"/>
              </a:lnSpc>
            </a:pPr>
            <a:r>
              <a:rPr lang="en-US" sz="2400" dirty="0">
                <a:latin typeface="Ubuntu" panose="020B0604020202020204" charset="0"/>
              </a:rPr>
              <a:t>The following applies when </a:t>
            </a:r>
            <a:r>
              <a:rPr lang="en-US" sz="2400" b="1" dirty="0">
                <a:latin typeface="Consolas" panose="020B0609020204030204" pitchFamily="49" charset="0"/>
              </a:rPr>
              <a:t>a</a:t>
            </a:r>
            <a:r>
              <a:rPr lang="en-US" sz="2400" dirty="0">
                <a:latin typeface="Ubuntu" panose="020B0604020202020204" charset="0"/>
              </a:rPr>
              <a:t> is an instance. When the name </a:t>
            </a:r>
            <a:r>
              <a:rPr lang="en-US" sz="2400" b="1" dirty="0">
                <a:latin typeface="Consolas" panose="020B0609020204030204" pitchFamily="49" charset="0"/>
              </a:rPr>
              <a:t>x</a:t>
            </a:r>
            <a:r>
              <a:rPr lang="en-US" sz="2400" dirty="0">
                <a:latin typeface="Ubuntu" panose="020B0604020202020204" charset="0"/>
              </a:rPr>
              <a:t> is found in the MRO, and it is a data descriptor with a </a:t>
            </a:r>
            <a:r>
              <a:rPr lang="en-US" sz="2400" b="1" dirty="0">
                <a:latin typeface="Consolas" panose="020B0609020204030204" pitchFamily="49" charset="0"/>
              </a:rPr>
              <a:t>__get__</a:t>
            </a:r>
            <a:r>
              <a:rPr lang="en-US" sz="2400" dirty="0">
                <a:latin typeface="Ubuntu" panose="020B0604020202020204" charset="0"/>
              </a:rPr>
              <a:t> method, that method is called. If it is a non-data descriptor, the </a:t>
            </a:r>
            <a:r>
              <a:rPr lang="en-US" sz="2400" b="1" dirty="0">
                <a:latin typeface="Consolas" panose="020B0609020204030204" pitchFamily="49" charset="0"/>
              </a:rPr>
              <a:t>__get__</a:t>
            </a:r>
            <a:r>
              <a:rPr lang="en-US" sz="2400" dirty="0">
                <a:latin typeface="Ubuntu" panose="020B0604020202020204" charset="0"/>
              </a:rPr>
              <a:t> method is only called when </a:t>
            </a:r>
            <a:r>
              <a:rPr lang="en-US" sz="2400" b="1" dirty="0">
                <a:latin typeface="Consolas" panose="020B0609020204030204" pitchFamily="49" charset="0"/>
              </a:rPr>
              <a:t>x</a:t>
            </a:r>
            <a:r>
              <a:rPr lang="en-US" sz="2400" dirty="0">
                <a:latin typeface="Ubuntu" panose="020B0604020202020204" charset="0"/>
              </a:rPr>
              <a:t> is not in </a:t>
            </a:r>
            <a:r>
              <a:rPr lang="en-US" sz="2400" b="1" dirty="0">
                <a:latin typeface="Consolas" panose="020B0609020204030204" pitchFamily="49" charset="0"/>
              </a:rPr>
              <a:t>a</a:t>
            </a:r>
            <a:r>
              <a:rPr lang="en-US" sz="2400" dirty="0">
                <a:latin typeface="Ubuntu" panose="020B0604020202020204" charset="0"/>
              </a:rPr>
              <a:t>'s local namespace.</a:t>
            </a:r>
          </a:p>
          <a:p>
            <a:pPr>
              <a:lnSpc>
                <a:spcPct val="120000"/>
              </a:lnSpc>
            </a:pP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absent = object()</a:t>
            </a:r>
          </a:p>
          <a:p>
            <a:pPr>
              <a:lnSpc>
                <a:spcPct val="100000"/>
              </a:lnSpc>
            </a:pPr>
            <a:r>
              <a:rPr lang="en-US" sz="2400" b="1" dirty="0" err="1">
                <a:latin typeface="Consolas" panose="020B0609020204030204" pitchFamily="49" charset="0"/>
              </a:rPr>
              <a:t>mro_var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pPr>
              <a:lnSpc>
                <a:spcPct val="100000"/>
              </a:lnSpc>
            </a:pPr>
            <a:r>
              <a:rPr lang="en-US" sz="2400" b="1" dirty="0" err="1">
                <a:latin typeface="Consolas" panose="020B0609020204030204" pitchFamily="49" charset="0"/>
              </a:rPr>
              <a:t>get_method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"__get__",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 and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"__set__") or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"__delete__")):</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a:latin typeface="Consolas" panose="020B0609020204030204" pitchFamily="49" charset="0"/>
              </a:rPr>
              <a:t>if "x" in a.__</a:t>
            </a:r>
            <a:r>
              <a:rPr lang="en-US" sz="2400" b="1" dirty="0" err="1">
                <a:latin typeface="Consolas" panose="020B0609020204030204" pitchFamily="49" charset="0"/>
              </a:rPr>
              <a:t>dict</a:t>
            </a:r>
            <a:r>
              <a:rPr lang="en-US" sz="2400" b="1" dirty="0">
                <a:latin typeface="Consolas" panose="020B0609020204030204" pitchFamily="49" charset="0"/>
              </a:rPr>
              <a:t>__:</a:t>
            </a:r>
          </a:p>
          <a:p>
            <a:pPr>
              <a:lnSpc>
                <a:spcPct val="100000"/>
              </a:lnSpc>
            </a:pPr>
            <a:r>
              <a:rPr lang="en-US" sz="2400" b="1" dirty="0">
                <a:latin typeface="Consolas" panose="020B0609020204030204" pitchFamily="49" charset="0"/>
              </a:rPr>
              <a:t>    return a.__</a:t>
            </a:r>
            <a:r>
              <a:rPr lang="en-US" sz="2400" b="1" dirty="0" err="1">
                <a:latin typeface="Consolas" panose="020B0609020204030204" pitchFamily="49" charset="0"/>
              </a:rPr>
              <a:t>dict</a:t>
            </a:r>
            <a:r>
              <a:rPr lang="en-US" sz="2400" b="1" dirty="0">
                <a:latin typeface="Consolas" panose="020B0609020204030204" pitchFamily="49" charset="0"/>
              </a:rPr>
              <a:t>__["x"]</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mro_var</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mro_var</a:t>
            </a: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raise </a:t>
            </a:r>
            <a:r>
              <a:rPr lang="en-US" sz="2400" b="1" dirty="0" err="1">
                <a:latin typeface="Consolas" panose="020B0609020204030204" pitchFamily="49" charset="0"/>
              </a:rPr>
              <a:t>AttributeError</a:t>
            </a:r>
            <a:r>
              <a:rPr lang="en-US" sz="2400" b="1" dirty="0">
                <a:latin typeface="Consolas" panose="020B0609020204030204" pitchFamily="49" charset="0"/>
              </a:rPr>
              <a:t>(f"'{type(a)}' object has no attribute 'x'")</a:t>
            </a:r>
          </a:p>
          <a:p>
            <a:pPr>
              <a:lnSpc>
                <a:spcPct val="120000"/>
              </a:lnSpc>
            </a:pPr>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getting</a:t>
            </a:r>
            <a:r>
              <a:rPr lang="nl-NL" sz="3000" cap="none" dirty="0">
                <a:solidFill>
                  <a:schemeClr val="accent1"/>
                </a:solidFill>
              </a:rPr>
              <a:t>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a.x</a:t>
            </a:r>
            <a:endParaRPr lang="en-US" sz="3000" cap="none" dirty="0">
              <a:solidFill>
                <a:schemeClr val="accent1"/>
              </a:solidFill>
            </a:endParaRPr>
          </a:p>
        </p:txBody>
      </p:sp>
    </p:spTree>
    <p:extLst>
      <p:ext uri="{BB962C8B-B14F-4D97-AF65-F5344CB8AC3E}">
        <p14:creationId xmlns:p14="http://schemas.microsoft.com/office/powerpoint/2010/main" val="38626775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fontScale="70000" lnSpcReduction="20000"/>
          </a:bodyPr>
          <a:lstStyle/>
          <a:p>
            <a:pPr>
              <a:lnSpc>
                <a:spcPct val="120000"/>
              </a:lnSpc>
            </a:pPr>
            <a:r>
              <a:rPr lang="en-US" sz="2400" dirty="0">
                <a:latin typeface="Ubuntu" panose="020B0604020202020204" charset="0"/>
              </a:rPr>
              <a:t>The following applies when </a:t>
            </a:r>
            <a:r>
              <a:rPr lang="en-US" sz="2400" b="1" dirty="0">
                <a:latin typeface="Consolas" panose="020B0609020204030204" pitchFamily="49" charset="0"/>
              </a:rPr>
              <a:t>A</a:t>
            </a:r>
            <a:r>
              <a:rPr lang="en-US" sz="2400" dirty="0">
                <a:latin typeface="Ubuntu" panose="020B0604020202020204" charset="0"/>
              </a:rPr>
              <a:t> is a class.</a:t>
            </a:r>
          </a:p>
          <a:p>
            <a:pPr>
              <a:lnSpc>
                <a:spcPct val="120000"/>
              </a:lnSpc>
            </a:pP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absent = object()</a:t>
            </a:r>
          </a:p>
          <a:p>
            <a:pPr>
              <a:lnSpc>
                <a:spcPct val="100000"/>
              </a:lnSpc>
            </a:pPr>
            <a:r>
              <a:rPr lang="en-US" sz="2400" b="1" dirty="0" err="1">
                <a:latin typeface="Consolas" panose="020B0609020204030204" pitchFamily="49" charset="0"/>
              </a:rPr>
              <a:t>meta_var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pPr>
              <a:lnSpc>
                <a:spcPct val="100000"/>
              </a:lnSpc>
            </a:pPr>
            <a:r>
              <a:rPr lang="en-US" sz="2400" b="1" dirty="0" err="1">
                <a:latin typeface="Consolas" panose="020B0609020204030204" pitchFamily="49" charset="0"/>
              </a:rPr>
              <a:t>get_method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meta_var</a:t>
            </a:r>
            <a:r>
              <a:rPr lang="en-US" sz="2400" b="1" dirty="0">
                <a:latin typeface="Consolas" panose="020B0609020204030204" pitchFamily="49" charset="0"/>
              </a:rPr>
              <a:t>, "__get__",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 and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meta_var</a:t>
            </a:r>
            <a:r>
              <a:rPr lang="en-US" sz="2400" b="1" dirty="0">
                <a:latin typeface="Consolas" panose="020B0609020204030204" pitchFamily="49" charset="0"/>
              </a:rPr>
              <a:t>, "__set__") or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meta_var</a:t>
            </a:r>
            <a:r>
              <a:rPr lang="en-US" sz="2400" b="1" dirty="0">
                <a:latin typeface="Consolas" panose="020B0609020204030204" pitchFamily="49" charset="0"/>
              </a:rPr>
              <a:t>, "__delete__")):</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err="1">
                <a:latin typeface="Consolas" panose="020B0609020204030204" pitchFamily="49" charset="0"/>
              </a:rPr>
              <a:t>cls_var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(A, "x",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cls_var</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cls_var.__get</a:t>
            </a:r>
            <a:r>
              <a:rPr lang="en-US" sz="2400" b="1" dirty="0">
                <a:latin typeface="Consolas" panose="020B0609020204030204" pitchFamily="49" charset="0"/>
              </a:rPr>
              <a:t>__(None, A) if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cls_var</a:t>
            </a:r>
            <a:r>
              <a:rPr lang="en-US" sz="2400" b="1" dirty="0">
                <a:latin typeface="Consolas" panose="020B0609020204030204" pitchFamily="49" charset="0"/>
              </a:rPr>
              <a:t>, "__get__") else </a:t>
            </a:r>
            <a:r>
              <a:rPr lang="en-US" sz="2400" b="1" dirty="0" err="1">
                <a:latin typeface="Consolas" panose="020B0609020204030204" pitchFamily="49" charset="0"/>
              </a:rPr>
              <a:t>cls_var</a:t>
            </a: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meta_var</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meta_var</a:t>
            </a: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raise </a:t>
            </a:r>
            <a:r>
              <a:rPr lang="en-US" sz="2400" b="1" dirty="0" err="1">
                <a:latin typeface="Consolas" panose="020B0609020204030204" pitchFamily="49" charset="0"/>
              </a:rPr>
              <a:t>AttributeError</a:t>
            </a:r>
            <a:r>
              <a:rPr lang="en-US" sz="2400" b="1" dirty="0">
                <a:latin typeface="Consolas" panose="020B0609020204030204" pitchFamily="49" charset="0"/>
              </a:rPr>
              <a:t>(</a:t>
            </a:r>
            <a:r>
              <a:rPr lang="en-US" sz="2400" b="1" dirty="0" err="1">
                <a:latin typeface="Consolas" panose="020B0609020204030204" pitchFamily="49" charset="0"/>
              </a:rPr>
              <a:t>f"type</a:t>
            </a:r>
            <a:r>
              <a:rPr lang="en-US" sz="2400" b="1" dirty="0">
                <a:latin typeface="Consolas" panose="020B0609020204030204" pitchFamily="49" charset="0"/>
              </a:rPr>
              <a:t> object '{type(a)}' has no attribute 'x'")</a:t>
            </a:r>
          </a:p>
          <a:p>
            <a:pPr>
              <a:lnSpc>
                <a:spcPct val="120000"/>
              </a:lnSpc>
            </a:pPr>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getting</a:t>
            </a:r>
            <a:r>
              <a:rPr lang="nl-NL" sz="3000" cap="none" dirty="0">
                <a:solidFill>
                  <a:schemeClr val="accent1"/>
                </a:solidFill>
              </a:rPr>
              <a:t> class </a:t>
            </a:r>
            <a:r>
              <a:rPr lang="nl-NL" sz="3000" cap="none" dirty="0" err="1">
                <a:solidFill>
                  <a:schemeClr val="accent1"/>
                </a:solidFill>
              </a:rPr>
              <a:t>attribute</a:t>
            </a:r>
            <a:r>
              <a:rPr lang="nl-NL" sz="3000" cap="none" dirty="0">
                <a:solidFill>
                  <a:schemeClr val="accent1"/>
                </a:solidFill>
              </a:rPr>
              <a:t>: </a:t>
            </a:r>
            <a:r>
              <a:rPr lang="nl-NL" dirty="0" err="1"/>
              <a:t>A</a:t>
            </a:r>
            <a:r>
              <a:rPr lang="nl-NL" sz="3000" cap="none" dirty="0" err="1">
                <a:solidFill>
                  <a:schemeClr val="accent1"/>
                </a:solidFill>
              </a:rPr>
              <a:t>.x</a:t>
            </a:r>
            <a:endParaRPr lang="en-US" sz="3000" cap="none" dirty="0">
              <a:solidFill>
                <a:schemeClr val="accent1"/>
              </a:solidFill>
            </a:endParaRPr>
          </a:p>
        </p:txBody>
      </p:sp>
    </p:spTree>
    <p:extLst>
      <p:ext uri="{BB962C8B-B14F-4D97-AF65-F5344CB8AC3E}">
        <p14:creationId xmlns:p14="http://schemas.microsoft.com/office/powerpoint/2010/main" val="37304469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42900" indent="-342900">
              <a:buFont typeface="Arial" panose="020B0604020202020204" pitchFamily="34" charset="0"/>
              <a:buChar char="•"/>
            </a:pPr>
            <a:r>
              <a:rPr lang="en-US" sz="2800" dirty="0"/>
              <a:t>When evaluating </a:t>
            </a:r>
            <a:r>
              <a:rPr lang="en-US" sz="2800" b="1" dirty="0">
                <a:latin typeface="Consolas" panose="020B0609020204030204" pitchFamily="49" charset="0"/>
              </a:rPr>
              <a:t>super(B, a).x</a:t>
            </a:r>
            <a:r>
              <a:rPr lang="en-US" sz="2800" dirty="0"/>
              <a:t>, the following happens:</a:t>
            </a:r>
          </a:p>
          <a:p>
            <a:endParaRPr lang="en-US" sz="2400" dirty="0"/>
          </a:p>
          <a:p>
            <a:pPr lvl="1" indent="0">
              <a:buNone/>
            </a:pPr>
            <a:r>
              <a:rPr lang="en-US" sz="2200" b="1" dirty="0">
                <a:latin typeface="Consolas" panose="020B0609020204030204" pitchFamily="49" charset="0"/>
              </a:rPr>
              <a:t>absent = object()</a:t>
            </a:r>
          </a:p>
          <a:p>
            <a:pPr lvl="1" indent="0">
              <a:buNone/>
            </a:pPr>
            <a:r>
              <a:rPr lang="en-US" sz="2200" b="1" dirty="0">
                <a:latin typeface="Consolas" panose="020B0609020204030204" pitchFamily="49" charset="0"/>
              </a:rPr>
              <a:t>x = </a:t>
            </a:r>
            <a:r>
              <a:rPr lang="en-US" sz="2200" b="1" dirty="0" err="1">
                <a:latin typeface="Consolas" panose="020B0609020204030204" pitchFamily="49" charset="0"/>
              </a:rPr>
              <a:t>find_name_in_mro</a:t>
            </a:r>
            <a:r>
              <a:rPr lang="en-US" sz="2200" b="1" dirty="0">
                <a:latin typeface="Consolas" panose="020B0609020204030204" pitchFamily="49" charset="0"/>
              </a:rPr>
              <a:t>(type(a), "x", absent, </a:t>
            </a:r>
            <a:r>
              <a:rPr lang="en-US" sz="2200" b="1" dirty="0" err="1">
                <a:latin typeface="Consolas" panose="020B0609020204030204" pitchFamily="49" charset="0"/>
              </a:rPr>
              <a:t>start_after</a:t>
            </a:r>
            <a:r>
              <a:rPr lang="en-US" sz="2200" b="1" dirty="0">
                <a:latin typeface="Consolas" panose="020B0609020204030204" pitchFamily="49" charset="0"/>
              </a:rPr>
              <a:t>=B)</a:t>
            </a:r>
          </a:p>
          <a:p>
            <a:pPr lvl="1" indent="0">
              <a:buNone/>
            </a:pPr>
            <a:r>
              <a:rPr lang="en-US" sz="2200" b="1" dirty="0">
                <a:latin typeface="Consolas" panose="020B0609020204030204" pitchFamily="49" charset="0"/>
              </a:rPr>
              <a:t>if x is not absent:</a:t>
            </a:r>
          </a:p>
          <a:p>
            <a:pPr lvl="1" indent="0">
              <a:buNone/>
            </a:pPr>
            <a:r>
              <a:rPr lang="en-US" sz="2200" b="1" dirty="0">
                <a:latin typeface="Consolas" panose="020B0609020204030204" pitchFamily="49" charset="0"/>
              </a:rPr>
              <a:t>    return </a:t>
            </a:r>
            <a:r>
              <a:rPr lang="en-US" sz="2200" b="1" dirty="0" err="1">
                <a:latin typeface="Consolas" panose="020B0609020204030204" pitchFamily="49" charset="0"/>
              </a:rPr>
              <a:t>x.__get</a:t>
            </a:r>
            <a:r>
              <a:rPr lang="en-US" sz="2200" b="1" dirty="0">
                <a:latin typeface="Consolas" panose="020B0609020204030204" pitchFamily="49" charset="0"/>
              </a:rPr>
              <a:t>__(a, type(a)) if </a:t>
            </a:r>
            <a:r>
              <a:rPr lang="en-US" sz="2200" b="1" dirty="0" err="1">
                <a:latin typeface="Consolas" panose="020B0609020204030204" pitchFamily="49" charset="0"/>
              </a:rPr>
              <a:t>hasattr</a:t>
            </a:r>
            <a:r>
              <a:rPr lang="en-US" sz="2200" b="1" dirty="0">
                <a:latin typeface="Consolas" panose="020B0609020204030204" pitchFamily="49" charset="0"/>
              </a:rPr>
              <a:t>(x, "__get__") else x</a:t>
            </a:r>
          </a:p>
          <a:p>
            <a:pPr lvl="1" indent="0">
              <a:buNone/>
            </a:pPr>
            <a:r>
              <a:rPr lang="en-US" sz="2200" b="1" dirty="0">
                <a:latin typeface="Consolas" panose="020B0609020204030204" pitchFamily="49" charset="0"/>
              </a:rPr>
              <a:t>raise </a:t>
            </a:r>
            <a:r>
              <a:rPr lang="en-US" sz="2200" b="1" dirty="0" err="1">
                <a:latin typeface="Consolas" panose="020B0609020204030204" pitchFamily="49" charset="0"/>
              </a:rPr>
              <a:t>AttributeError</a:t>
            </a:r>
            <a:r>
              <a:rPr lang="en-US" sz="2200" b="1" dirty="0">
                <a:latin typeface="Consolas" panose="020B0609020204030204" pitchFamily="49" charset="0"/>
              </a:rPr>
              <a:t>("'super' object has no attribute 'x'")</a:t>
            </a:r>
          </a:p>
          <a:p>
            <a:pPr marL="361950" lvl="3" indent="0">
              <a:lnSpc>
                <a:spcPct val="110000"/>
              </a:lnSpc>
              <a:buNone/>
            </a:pPr>
            <a:endParaRPr lang="nl-NL" sz="2400" dirty="0"/>
          </a:p>
          <a:p>
            <a:endParaRPr lang="nl-NL" sz="2400" dirty="0"/>
          </a:p>
        </p:txBody>
      </p:sp>
      <p:sp>
        <p:nvSpPr>
          <p:cNvPr id="2" name="Title 1"/>
          <p:cNvSpPr>
            <a:spLocks noGrp="1"/>
          </p:cNvSpPr>
          <p:nvPr>
            <p:ph type="title"/>
          </p:nvPr>
        </p:nvSpPr>
        <p:spPr/>
        <p:txBody>
          <a:bodyPr/>
          <a:lstStyle/>
          <a:p>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a:t>
            </a:r>
            <a:r>
              <a:rPr lang="nl-NL" sz="3000" cap="none" dirty="0" err="1">
                <a:solidFill>
                  <a:schemeClr val="accent1"/>
                </a:solidFill>
              </a:rPr>
              <a:t>from</a:t>
            </a:r>
            <a:r>
              <a:rPr lang="nl-NL" sz="3000" cap="none" dirty="0">
                <a:solidFill>
                  <a:schemeClr val="accent1"/>
                </a:solidFill>
              </a:rPr>
              <a:t> super()</a:t>
            </a:r>
            <a:endParaRPr lang="en-US" sz="3000" cap="none" dirty="0">
              <a:solidFill>
                <a:schemeClr val="accent1"/>
              </a:solidFill>
            </a:endParaRPr>
          </a:p>
        </p:txBody>
      </p:sp>
    </p:spTree>
    <p:extLst>
      <p:ext uri="{BB962C8B-B14F-4D97-AF65-F5344CB8AC3E}">
        <p14:creationId xmlns:p14="http://schemas.microsoft.com/office/powerpoint/2010/main" val="19650491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61950" lvl="3" indent="0">
              <a:lnSpc>
                <a:spcPct val="110000"/>
              </a:lnSpc>
              <a:buNone/>
            </a:pPr>
            <a:endParaRPr lang="nl-NL" sz="2400" dirty="0"/>
          </a:p>
          <a:p>
            <a:r>
              <a:rPr lang="nl-NL" sz="2400" dirty="0"/>
              <a:t>descriptor__get__.py</a:t>
            </a:r>
          </a:p>
          <a:p>
            <a:r>
              <a:rPr lang="nl-NL" sz="2400" dirty="0"/>
              <a:t>Lookup.py</a:t>
            </a:r>
          </a:p>
        </p:txBody>
      </p:sp>
      <p:sp>
        <p:nvSpPr>
          <p:cNvPr id="2" name="Title 1"/>
          <p:cNvSpPr>
            <a:spLocks noGrp="1"/>
          </p:cNvSpPr>
          <p:nvPr>
            <p:ph type="title"/>
          </p:nvPr>
        </p:nvSpPr>
        <p:spPr/>
        <p:txBody>
          <a:bodyPr/>
          <a:lstStyle/>
          <a:p>
            <a:r>
              <a:rPr lang="nl-NL" sz="3000" cap="none" dirty="0">
                <a:solidFill>
                  <a:schemeClr val="accent1"/>
                </a:solidFill>
              </a:rPr>
              <a:t>Demo descriptor __get__</a:t>
            </a:r>
            <a:endParaRPr lang="en-US" sz="3000" cap="none" dirty="0">
              <a:solidFill>
                <a:schemeClr val="accent1"/>
              </a:solidFill>
            </a:endParaRPr>
          </a:p>
        </p:txBody>
      </p:sp>
    </p:spTree>
    <p:extLst>
      <p:ext uri="{BB962C8B-B14F-4D97-AF65-F5344CB8AC3E}">
        <p14:creationId xmlns:p14="http://schemas.microsoft.com/office/powerpoint/2010/main" val="57741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08720"/>
            <a:ext cx="11700000" cy="5372833"/>
          </a:xfrm>
        </p:spPr>
        <p:txBody>
          <a:bodyPr>
            <a:normAutofit/>
          </a:bodyPr>
          <a:lstStyle/>
          <a:p>
            <a:pPr marL="342900" indent="-342900">
              <a:lnSpc>
                <a:spcPct val="100000"/>
              </a:lnSpc>
              <a:buFont typeface="Arial" panose="020B0604020202020204" pitchFamily="34" charset="0"/>
              <a:buChar char="•"/>
            </a:pPr>
            <a:r>
              <a:rPr lang="en-US" sz="2400" dirty="0">
                <a:latin typeface="Ubuntu" panose="020B0604020202020204" charset="0"/>
              </a:rPr>
              <a:t>The </a:t>
            </a:r>
            <a:r>
              <a:rPr lang="en-US" sz="2400" b="1" dirty="0">
                <a:latin typeface="Consolas" panose="020B0609020204030204" pitchFamily="49" charset="0"/>
              </a:rPr>
              <a:t>socket</a:t>
            </a:r>
            <a:r>
              <a:rPr lang="en-US" sz="2400" dirty="0">
                <a:latin typeface="Ubuntu" panose="020B0604020202020204" charset="0"/>
              </a:rPr>
              <a:t> package contains several classes and functions for working with TCP and UDP sockets.</a:t>
            </a:r>
          </a:p>
          <a:p>
            <a:pPr marL="342900" indent="-342900">
              <a:lnSpc>
                <a:spcPct val="100000"/>
              </a:lnSpc>
              <a:buFont typeface="Arial" panose="020B0604020202020204" pitchFamily="34" charset="0"/>
              <a:buChar char="•"/>
            </a:pPr>
            <a:r>
              <a:rPr lang="en-US" sz="2400" dirty="0">
                <a:latin typeface="Ubuntu" panose="020B0604020202020204" charset="0"/>
              </a:rPr>
              <a:t>The </a:t>
            </a:r>
            <a:r>
              <a:rPr lang="en-US" sz="2400" b="1" dirty="0" err="1">
                <a:latin typeface="Consolas" panose="020B0609020204030204" pitchFamily="49" charset="0"/>
              </a:rPr>
              <a:t>socketserver</a:t>
            </a:r>
            <a:r>
              <a:rPr lang="en-US" sz="2400" dirty="0">
                <a:latin typeface="Ubuntu" panose="020B0604020202020204" charset="0"/>
              </a:rPr>
              <a:t> module contains base classes that can be used to build server functionality.</a:t>
            </a:r>
          </a:p>
          <a:p>
            <a:pPr marL="342900" indent="-342900">
              <a:lnSpc>
                <a:spcPct val="100000"/>
              </a:lnSpc>
              <a:buFont typeface="Arial" panose="020B0604020202020204" pitchFamily="34" charset="0"/>
              <a:buChar char="•"/>
            </a:pPr>
            <a:r>
              <a:rPr lang="en-US" sz="2400" dirty="0">
                <a:latin typeface="Ubuntu" panose="020B0604020202020204" charset="0"/>
              </a:rPr>
              <a:t>Building a client with the </a:t>
            </a:r>
            <a:r>
              <a:rPr lang="en-US" sz="2400" b="1" dirty="0">
                <a:latin typeface="Consolas" panose="020B0609020204030204" pitchFamily="49" charset="0"/>
              </a:rPr>
              <a:t>socket</a:t>
            </a:r>
            <a:r>
              <a:rPr lang="en-US" sz="2400" dirty="0">
                <a:latin typeface="Ubuntu" panose="020B0604020202020204" charset="0"/>
              </a:rPr>
              <a:t> package is deceptively easy.</a:t>
            </a:r>
          </a:p>
          <a:p>
            <a:pPr marL="342900" indent="-342900">
              <a:lnSpc>
                <a:spcPct val="100000"/>
              </a:lnSpc>
              <a:buFont typeface="Arial" panose="020B0604020202020204" pitchFamily="34" charset="0"/>
              <a:buChar char="•"/>
            </a:pPr>
            <a:r>
              <a:rPr lang="en-US" sz="2400" dirty="0">
                <a:latin typeface="Ubuntu" panose="020B0604020202020204" charset="0"/>
              </a:rPr>
              <a:t>Building a (demo) server with classes from </a:t>
            </a:r>
            <a:r>
              <a:rPr lang="en-US" sz="2400" b="1" dirty="0" err="1">
                <a:latin typeface="Consolas" panose="020B0609020204030204" pitchFamily="49" charset="0"/>
              </a:rPr>
              <a:t>socketserver</a:t>
            </a:r>
            <a:r>
              <a:rPr lang="en-US" sz="2400" dirty="0">
                <a:latin typeface="Ubuntu" panose="020B0604020202020204" charset="0"/>
              </a:rPr>
              <a:t> is only marginally more work.</a:t>
            </a:r>
          </a:p>
          <a:p>
            <a:pPr marL="342900" indent="-342900">
              <a:lnSpc>
                <a:spcPct val="100000"/>
              </a:lnSpc>
              <a:buFont typeface="Arial" panose="020B0604020202020204" pitchFamily="34" charset="0"/>
              <a:buChar char="•"/>
            </a:pPr>
            <a:r>
              <a:rPr lang="en-US" sz="2400" dirty="0">
                <a:latin typeface="Ubuntu" panose="020B0604020202020204" charset="0"/>
              </a:rPr>
              <a:t>So why would we need anything else?</a:t>
            </a:r>
          </a:p>
        </p:txBody>
      </p:sp>
      <p:sp>
        <p:nvSpPr>
          <p:cNvPr id="2" name="Title 1"/>
          <p:cNvSpPr>
            <a:spLocks noGrp="1"/>
          </p:cNvSpPr>
          <p:nvPr>
            <p:ph type="title"/>
          </p:nvPr>
        </p:nvSpPr>
        <p:spPr/>
        <p:txBody>
          <a:bodyPr/>
          <a:lstStyle/>
          <a:p>
            <a:r>
              <a:rPr lang="nl-NL" dirty="0"/>
              <a:t>s</a:t>
            </a:r>
            <a:r>
              <a:rPr lang="nl-NL" sz="3000" cap="none" dirty="0">
                <a:solidFill>
                  <a:schemeClr val="accent1"/>
                </a:solidFill>
              </a:rPr>
              <a:t>ocket </a:t>
            </a:r>
            <a:r>
              <a:rPr lang="nl-NL" sz="3000" cap="none" dirty="0" err="1">
                <a:solidFill>
                  <a:schemeClr val="accent1"/>
                </a:solidFill>
              </a:rPr>
              <a:t>and</a:t>
            </a:r>
            <a:r>
              <a:rPr lang="nl-NL" sz="3000" cap="none" dirty="0">
                <a:solidFill>
                  <a:schemeClr val="accent1"/>
                </a:solidFill>
              </a:rPr>
              <a:t> socketserver</a:t>
            </a:r>
            <a:endParaRPr lang="en-US" sz="3000" cap="none" dirty="0">
              <a:solidFill>
                <a:schemeClr val="accent1"/>
              </a:solidFill>
            </a:endParaRPr>
          </a:p>
        </p:txBody>
      </p:sp>
    </p:spTree>
    <p:extLst>
      <p:ext uri="{BB962C8B-B14F-4D97-AF65-F5344CB8AC3E}">
        <p14:creationId xmlns:p14="http://schemas.microsoft.com/office/powerpoint/2010/main" val="7207587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Bonus: __</a:t>
            </a:r>
            <a:r>
              <a:rPr lang="en-US" dirty="0" err="1"/>
              <a:t>set_name</a:t>
            </a:r>
            <a:r>
              <a:rPr lang="en-US" dirty="0"/>
              <a:t>__</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5152644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42900" indent="-342900">
              <a:buFont typeface="Arial" panose="020B0604020202020204" pitchFamily="34" charset="0"/>
              <a:buChar char="•"/>
            </a:pPr>
            <a:r>
              <a:rPr lang="nl-NL" sz="2400" dirty="0" err="1"/>
              <a:t>When</a:t>
            </a:r>
            <a:r>
              <a:rPr lang="nl-NL" sz="2400" dirty="0"/>
              <a:t> a class </a:t>
            </a:r>
            <a:r>
              <a:rPr lang="nl-NL" sz="2400" dirty="0" err="1"/>
              <a:t>defines</a:t>
            </a:r>
            <a:r>
              <a:rPr lang="nl-NL" sz="2400" dirty="0"/>
              <a:t> </a:t>
            </a:r>
            <a:r>
              <a:rPr lang="nl-NL" sz="2400" b="1" dirty="0">
                <a:latin typeface="Consolas" panose="020B0609020204030204" pitchFamily="49" charset="0"/>
              </a:rPr>
              <a:t>__</a:t>
            </a:r>
            <a:r>
              <a:rPr lang="nl-NL" sz="2400" b="1" dirty="0" err="1">
                <a:latin typeface="Consolas" panose="020B0609020204030204" pitchFamily="49" charset="0"/>
              </a:rPr>
              <a:t>set_name</a:t>
            </a:r>
            <a:r>
              <a:rPr lang="nl-NL" sz="2400" b="1" dirty="0">
                <a:latin typeface="Consolas" panose="020B0609020204030204" pitchFamily="49" charset="0"/>
              </a:rPr>
              <a: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owner</a:t>
            </a:r>
            <a:r>
              <a:rPr lang="nl-NL" sz="2400" b="1" dirty="0">
                <a:latin typeface="Consolas" panose="020B0609020204030204" pitchFamily="49" charset="0"/>
              </a:rPr>
              <a:t>, name)</a:t>
            </a:r>
            <a:r>
              <a:rPr lang="nl-NL" sz="2400" dirty="0"/>
              <a:t>, </a:t>
            </a:r>
            <a:r>
              <a:rPr lang="nl-NL" sz="2400" dirty="0" err="1"/>
              <a:t>and</a:t>
            </a:r>
            <a:r>
              <a:rPr lang="nl-NL" sz="2400" dirty="0"/>
              <a:t> </a:t>
            </a:r>
            <a:r>
              <a:rPr lang="nl-NL" sz="2400" dirty="0" err="1"/>
              <a:t>it</a:t>
            </a:r>
            <a:r>
              <a:rPr lang="nl-NL" sz="2400" dirty="0"/>
              <a:t> is </a:t>
            </a:r>
            <a:r>
              <a:rPr lang="nl-NL" sz="2400" dirty="0" err="1"/>
              <a:t>assigned</a:t>
            </a:r>
            <a:r>
              <a:rPr lang="nl-NL" sz="2400" dirty="0"/>
              <a:t> as </a:t>
            </a:r>
            <a:r>
              <a:rPr lang="nl-NL" sz="2400" dirty="0" err="1"/>
              <a:t>an</a:t>
            </a:r>
            <a:r>
              <a:rPr lang="nl-NL" sz="2400" dirty="0"/>
              <a:t> </a:t>
            </a:r>
            <a:r>
              <a:rPr lang="nl-NL" sz="2400" dirty="0" err="1"/>
              <a:t>attribute</a:t>
            </a:r>
            <a:r>
              <a:rPr lang="nl-NL" sz="2400" dirty="0"/>
              <a:t> </a:t>
            </a:r>
            <a:r>
              <a:rPr lang="nl-NL" sz="2400" dirty="0" err="1"/>
              <a:t>to</a:t>
            </a:r>
            <a:r>
              <a:rPr lang="nl-NL" sz="2400" dirty="0"/>
              <a:t> a class, </a:t>
            </a:r>
            <a:r>
              <a:rPr lang="nl-NL" sz="2400" dirty="0" err="1"/>
              <a:t>that</a:t>
            </a:r>
            <a:r>
              <a:rPr lang="nl-NL" sz="2400" dirty="0"/>
              <a:t> </a:t>
            </a:r>
            <a:r>
              <a:rPr lang="nl-NL" sz="2400" dirty="0" err="1"/>
              <a:t>method</a:t>
            </a:r>
            <a:r>
              <a:rPr lang="nl-NL" sz="2400" dirty="0"/>
              <a:t> is </a:t>
            </a:r>
            <a:r>
              <a:rPr lang="nl-NL" sz="2400" dirty="0" err="1"/>
              <a:t>called</a:t>
            </a:r>
            <a:r>
              <a:rPr lang="nl-NL" sz="2400" dirty="0"/>
              <a:t> </a:t>
            </a:r>
            <a:r>
              <a:rPr lang="nl-NL" sz="2400" dirty="0" err="1"/>
              <a:t>during</a:t>
            </a:r>
            <a:r>
              <a:rPr lang="nl-NL" sz="2400" dirty="0"/>
              <a:t> class </a:t>
            </a:r>
            <a:r>
              <a:rPr lang="nl-NL" sz="2400" dirty="0" err="1"/>
              <a:t>creation</a:t>
            </a:r>
            <a:r>
              <a:rPr lang="nl-NL" sz="2400" dirty="0"/>
              <a:t>.</a:t>
            </a:r>
          </a:p>
          <a:p>
            <a:pPr marL="342900" indent="-342900">
              <a:buFont typeface="Arial" panose="020B0604020202020204" pitchFamily="34" charset="0"/>
              <a:buChar char="•"/>
            </a:pPr>
            <a:r>
              <a:rPr lang="nl-NL" sz="2400" dirty="0" err="1"/>
              <a:t>This</a:t>
            </a:r>
            <a:r>
              <a:rPr lang="nl-NL" sz="2400" dirty="0"/>
              <a:t> is </a:t>
            </a:r>
            <a:r>
              <a:rPr lang="nl-NL" sz="2400" dirty="0" err="1"/>
              <a:t>especially</a:t>
            </a:r>
            <a:r>
              <a:rPr lang="nl-NL" sz="2400" dirty="0"/>
              <a:t> </a:t>
            </a:r>
            <a:r>
              <a:rPr lang="nl-NL" sz="2400" dirty="0" err="1"/>
              <a:t>useful</a:t>
            </a:r>
            <a:r>
              <a:rPr lang="nl-NL" sz="2400" dirty="0"/>
              <a:t> </a:t>
            </a:r>
            <a:r>
              <a:rPr lang="nl-NL" sz="2400" dirty="0" err="1"/>
              <a:t>for</a:t>
            </a:r>
            <a:r>
              <a:rPr lang="nl-NL" sz="2400" dirty="0"/>
              <a:t> </a:t>
            </a:r>
            <a:r>
              <a:rPr lang="nl-NL" sz="2400" dirty="0" err="1"/>
              <a:t>descriptors</a:t>
            </a:r>
            <a:r>
              <a:rPr lang="nl-NL" sz="2400" dirty="0"/>
              <a:t> </a:t>
            </a:r>
            <a:r>
              <a:rPr lang="nl-NL" sz="2400" dirty="0" err="1"/>
              <a:t>that</a:t>
            </a:r>
            <a:r>
              <a:rPr lang="nl-NL" sz="2400" dirty="0"/>
              <a:t> </a:t>
            </a:r>
            <a:r>
              <a:rPr lang="nl-NL" sz="2400" dirty="0" err="1"/>
              <a:t>need</a:t>
            </a:r>
            <a:r>
              <a:rPr lang="nl-NL" sz="2400" dirty="0"/>
              <a:t> </a:t>
            </a:r>
            <a:r>
              <a:rPr lang="nl-NL" sz="2400" dirty="0" err="1"/>
              <a:t>to</a:t>
            </a:r>
            <a:r>
              <a:rPr lang="nl-NL" sz="2400" dirty="0"/>
              <a:t> </a:t>
            </a:r>
            <a:r>
              <a:rPr lang="nl-NL" sz="2400" dirty="0" err="1"/>
              <a:t>know</a:t>
            </a:r>
            <a:r>
              <a:rPr lang="nl-NL" sz="2400" dirty="0"/>
              <a:t> </a:t>
            </a:r>
            <a:r>
              <a:rPr lang="nl-NL" sz="2400" dirty="0" err="1"/>
              <a:t>the</a:t>
            </a:r>
            <a:r>
              <a:rPr lang="nl-NL" sz="2400" dirty="0"/>
              <a:t> </a:t>
            </a:r>
            <a:r>
              <a:rPr lang="nl-NL" sz="2400" dirty="0" err="1"/>
              <a:t>attribute</a:t>
            </a:r>
            <a:r>
              <a:rPr lang="nl-NL" sz="2400" dirty="0"/>
              <a:t> name </a:t>
            </a:r>
            <a:r>
              <a:rPr lang="nl-NL" sz="2400" dirty="0" err="1"/>
              <a:t>they</a:t>
            </a:r>
            <a:r>
              <a:rPr lang="nl-NL" sz="2400" dirty="0"/>
              <a:t> have been </a:t>
            </a:r>
            <a:r>
              <a:rPr lang="nl-NL" sz="2400" dirty="0" err="1"/>
              <a:t>assigned</a:t>
            </a:r>
            <a:r>
              <a:rPr lang="nl-NL" sz="2400" dirty="0"/>
              <a:t> </a:t>
            </a:r>
            <a:r>
              <a:rPr lang="nl-NL" sz="2400" dirty="0" err="1"/>
              <a:t>to</a:t>
            </a:r>
            <a:r>
              <a:rPr lang="nl-NL" sz="2400" dirty="0"/>
              <a:t>.</a:t>
            </a:r>
          </a:p>
          <a:p>
            <a:pPr marL="609600" lvl="1" indent="-342900">
              <a:buFont typeface="Arial" panose="020B0604020202020204" pitchFamily="34" charset="0"/>
              <a:buChar char="•"/>
            </a:pPr>
            <a:r>
              <a:rPr lang="nl-NL" sz="2200" dirty="0"/>
              <a:t>E.g. </a:t>
            </a:r>
            <a:r>
              <a:rPr lang="nl-NL" sz="2200" dirty="0" err="1"/>
              <a:t>to</a:t>
            </a:r>
            <a:r>
              <a:rPr lang="nl-NL" sz="2200" dirty="0"/>
              <a:t> store a </a:t>
            </a:r>
            <a:r>
              <a:rPr lang="nl-NL" sz="2200" dirty="0" err="1"/>
              <a:t>value</a:t>
            </a:r>
            <a:r>
              <a:rPr lang="nl-NL" sz="2200" dirty="0"/>
              <a:t> in </a:t>
            </a:r>
            <a:r>
              <a:rPr lang="nl-NL" sz="2200" dirty="0" err="1"/>
              <a:t>the</a:t>
            </a:r>
            <a:r>
              <a:rPr lang="nl-NL" sz="2200" dirty="0"/>
              <a:t> </a:t>
            </a:r>
            <a:r>
              <a:rPr lang="nl-NL" sz="2200" dirty="0" err="1"/>
              <a:t>instance</a:t>
            </a:r>
            <a:r>
              <a:rPr lang="nl-NL" sz="2200" dirty="0"/>
              <a:t>: </a:t>
            </a:r>
          </a:p>
          <a:p>
            <a:pPr marL="609600" lvl="1" indent="-342900">
              <a:buFont typeface="Arial" panose="020B0604020202020204" pitchFamily="34" charset="0"/>
              <a:buChar char="•"/>
            </a:pPr>
            <a:endParaRPr lang="nl-NL" sz="2200" dirty="0"/>
          </a:p>
          <a:p>
            <a:pPr lvl="4" indent="0">
              <a:buNone/>
            </a:pPr>
            <a:r>
              <a:rPr lang="nl-NL" sz="2400" b="1" dirty="0" err="1">
                <a:latin typeface="Consolas" panose="020B0609020204030204" pitchFamily="49" charset="0"/>
              </a:rPr>
              <a:t>def</a:t>
            </a:r>
            <a:r>
              <a:rPr lang="nl-NL" sz="2400" b="1" dirty="0">
                <a:latin typeface="Consolas" panose="020B0609020204030204" pitchFamily="49" charset="0"/>
              </a:rPr>
              <a:t> __</a:t>
            </a:r>
            <a:r>
              <a:rPr lang="nl-NL" sz="2400" b="1" dirty="0" err="1">
                <a:latin typeface="Consolas" panose="020B0609020204030204" pitchFamily="49" charset="0"/>
              </a:rPr>
              <a:t>set_name</a:t>
            </a:r>
            <a:r>
              <a:rPr lang="nl-NL" sz="2400" b="1" dirty="0">
                <a:latin typeface="Consolas" panose="020B0609020204030204" pitchFamily="49" charset="0"/>
              </a:rPr>
              <a: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owner</a:t>
            </a:r>
            <a:r>
              <a:rPr lang="nl-NL" sz="2400" b="1" dirty="0">
                <a:latin typeface="Consolas" panose="020B0609020204030204" pitchFamily="49" charset="0"/>
              </a:rPr>
              <a:t>, name):</a:t>
            </a:r>
          </a:p>
          <a:p>
            <a:pPr lvl="4" indent="0">
              <a:buNone/>
            </a:pPr>
            <a:r>
              <a:rPr lang="nl-NL" sz="2400" b="1" dirty="0">
                <a:latin typeface="Consolas" panose="020B0609020204030204" pitchFamily="49" charset="0"/>
              </a:rPr>
              <a:t>    </a:t>
            </a:r>
            <a:r>
              <a:rPr lang="nl-NL" sz="2400" b="1" dirty="0" err="1">
                <a:latin typeface="Consolas" panose="020B0609020204030204" pitchFamily="49" charset="0"/>
              </a:rPr>
              <a:t>self.owner</a:t>
            </a:r>
            <a:r>
              <a:rPr lang="nl-NL" sz="2400" b="1" dirty="0">
                <a:latin typeface="Consolas" panose="020B0609020204030204" pitchFamily="49" charset="0"/>
              </a:rPr>
              <a:t> = </a:t>
            </a:r>
            <a:r>
              <a:rPr lang="nl-NL" sz="2400" b="1" dirty="0" err="1">
                <a:latin typeface="Consolas" panose="020B0609020204030204" pitchFamily="49" charset="0"/>
              </a:rPr>
              <a:t>owner</a:t>
            </a:r>
            <a:endParaRPr lang="nl-NL" sz="2400" b="1" dirty="0">
              <a:latin typeface="Consolas" panose="020B0609020204030204" pitchFamily="49" charset="0"/>
            </a:endParaRPr>
          </a:p>
          <a:p>
            <a:pPr lvl="4" indent="0">
              <a:buNone/>
            </a:pPr>
            <a:r>
              <a:rPr lang="nl-NL" sz="2400" b="1" dirty="0">
                <a:latin typeface="Consolas" panose="020B0609020204030204" pitchFamily="49" charset="0"/>
              </a:rPr>
              <a:t>    self.name = name</a:t>
            </a:r>
          </a:p>
          <a:p>
            <a:pPr lvl="4" indent="0">
              <a:buNone/>
            </a:pPr>
            <a:endParaRPr lang="nl-NL" sz="2400" b="1" dirty="0">
              <a:latin typeface="Consolas" panose="020B0609020204030204" pitchFamily="49" charset="0"/>
            </a:endParaRPr>
          </a:p>
          <a:p>
            <a:pPr lvl="4" indent="0">
              <a:buNone/>
            </a:pPr>
            <a:r>
              <a:rPr lang="nl-NL" sz="2400" b="1" dirty="0" err="1">
                <a:latin typeface="Consolas" panose="020B0609020204030204" pitchFamily="49" charset="0"/>
              </a:rPr>
              <a:t>def</a:t>
            </a:r>
            <a:r>
              <a:rPr lang="nl-NL" sz="2400" b="1" dirty="0">
                <a:latin typeface="Consolas" panose="020B0609020204030204" pitchFamily="49" charset="0"/>
              </a:rPr>
              <a:t> __set__(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 </a:t>
            </a:r>
            <a:r>
              <a:rPr lang="nl-NL" sz="2400" b="1" dirty="0" err="1">
                <a:latin typeface="Consolas" panose="020B0609020204030204" pitchFamily="49" charset="0"/>
              </a:rPr>
              <a:t>value</a:t>
            </a:r>
            <a:r>
              <a:rPr lang="nl-NL" sz="2400" b="1" dirty="0">
                <a:latin typeface="Consolas" panose="020B0609020204030204" pitchFamily="49" charset="0"/>
              </a:rPr>
              <a:t>):</a:t>
            </a:r>
          </a:p>
          <a:p>
            <a:pPr lvl="4" indent="0">
              <a:buNone/>
            </a:pPr>
            <a:r>
              <a:rPr lang="nl-NL" sz="2400" b="1" dirty="0">
                <a:latin typeface="Consolas" panose="020B0609020204030204" pitchFamily="49" charset="0"/>
              </a:rPr>
              <a:t>    </a:t>
            </a:r>
            <a:r>
              <a:rPr lang="nl-NL" sz="2400" b="1" dirty="0" err="1">
                <a:latin typeface="Consolas" panose="020B0609020204030204" pitchFamily="49" charset="0"/>
              </a:rPr>
              <a:t>setattr</a:t>
            </a:r>
            <a:r>
              <a:rPr lang="nl-NL" sz="2400" b="1" dirty="0">
                <a:latin typeface="Consolas" panose="020B0609020204030204" pitchFamily="49" charset="0"/>
              </a:rPr>
              <a:t>(</a:t>
            </a:r>
            <a:r>
              <a:rPr lang="nl-NL" sz="2400" b="1" dirty="0" err="1">
                <a:latin typeface="Consolas" panose="020B0609020204030204" pitchFamily="49" charset="0"/>
              </a:rPr>
              <a:t>instance</a:t>
            </a:r>
            <a:r>
              <a:rPr lang="nl-NL" sz="2400" b="1" dirty="0">
                <a:latin typeface="Consolas" panose="020B0609020204030204" pitchFamily="49" charset="0"/>
              </a:rPr>
              <a:t>, "_" + self.name, </a:t>
            </a:r>
            <a:r>
              <a:rPr lang="nl-NL" sz="2400" b="1" dirty="0" err="1">
                <a:latin typeface="Consolas" panose="020B0609020204030204" pitchFamily="49" charset="0"/>
              </a:rPr>
              <a:t>value</a:t>
            </a:r>
            <a:r>
              <a:rPr lang="nl-NL" sz="2400" b="1" dirty="0">
                <a:latin typeface="Consolas" panose="020B0609020204030204" pitchFamily="49" charset="0"/>
              </a:rPr>
              <a:t>)</a:t>
            </a:r>
          </a:p>
          <a:p>
            <a:endParaRPr lang="nl-NL" sz="2400" dirty="0"/>
          </a:p>
        </p:txBody>
      </p:sp>
      <p:sp>
        <p:nvSpPr>
          <p:cNvPr id="2" name="Title 1"/>
          <p:cNvSpPr>
            <a:spLocks noGrp="1"/>
          </p:cNvSpPr>
          <p:nvPr>
            <p:ph type="title"/>
          </p:nvPr>
        </p:nvSpPr>
        <p:spPr/>
        <p:txBody>
          <a:bodyPr/>
          <a:lstStyle/>
          <a:p>
            <a:r>
              <a:rPr lang="nl-NL" dirty="0"/>
              <a:t>Special </a:t>
            </a:r>
            <a:r>
              <a:rPr lang="nl-NL" dirty="0" err="1"/>
              <a:t>method</a:t>
            </a:r>
            <a:r>
              <a:rPr lang="nl-NL" dirty="0"/>
              <a:t> </a:t>
            </a:r>
            <a:r>
              <a:rPr lang="nl-NL" dirty="0">
                <a:latin typeface="Consolas" panose="020B0609020204030204" pitchFamily="49" charset="0"/>
              </a:rPr>
              <a:t>__</a:t>
            </a:r>
            <a:r>
              <a:rPr lang="nl-NL" dirty="0" err="1">
                <a:latin typeface="Consolas" panose="020B0609020204030204" pitchFamily="49" charset="0"/>
              </a:rPr>
              <a:t>set_name</a:t>
            </a:r>
            <a:r>
              <a:rPr lang="nl-NL" dirty="0">
                <a:latin typeface="Consolas" panose="020B0609020204030204" pitchFamily="49" charset="0"/>
              </a:rPr>
              <a:t>__()</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3489034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endParaRPr lang="nl-NL" sz="2400" dirty="0"/>
          </a:p>
        </p:txBody>
      </p:sp>
      <p:sp>
        <p:nvSpPr>
          <p:cNvPr id="2" name="Title 1"/>
          <p:cNvSpPr>
            <a:spLocks noGrp="1"/>
          </p:cNvSpPr>
          <p:nvPr>
            <p:ph type="title"/>
          </p:nvPr>
        </p:nvSpPr>
        <p:spPr/>
        <p:txBody>
          <a:bodyPr/>
          <a:lstStyle/>
          <a:p>
            <a:r>
              <a:rPr lang="nl-NL" dirty="0"/>
              <a:t>Demo </a:t>
            </a:r>
            <a:r>
              <a:rPr lang="nl-NL" dirty="0">
                <a:latin typeface="Consolas" panose="020B0609020204030204" pitchFamily="49" charset="0"/>
              </a:rPr>
              <a:t>__</a:t>
            </a:r>
            <a:r>
              <a:rPr lang="nl-NL" dirty="0" err="1">
                <a:latin typeface="Consolas" panose="020B0609020204030204" pitchFamily="49" charset="0"/>
              </a:rPr>
              <a:t>set_name</a:t>
            </a:r>
            <a:r>
              <a:rPr lang="nl-NL" dirty="0">
                <a:latin typeface="Consolas" panose="020B0609020204030204" pitchFamily="49" charset="0"/>
              </a:rPr>
              <a:t>__()</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3423508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Some historic notes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35737784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42900" indent="-342900">
              <a:buFont typeface="Arial" panose="020B0604020202020204" pitchFamily="34" charset="0"/>
              <a:buChar char="•"/>
            </a:pPr>
            <a:r>
              <a:rPr lang="nl-NL" sz="2400" dirty="0" err="1">
                <a:latin typeface="+mn-lt"/>
              </a:rPr>
              <a:t>Descriptors</a:t>
            </a:r>
            <a:r>
              <a:rPr lang="nl-NL" sz="2400" dirty="0">
                <a:latin typeface="+mn-lt"/>
              </a:rPr>
              <a:t> </a:t>
            </a:r>
            <a:r>
              <a:rPr lang="nl-NL" sz="2400" dirty="0" err="1">
                <a:latin typeface="+mn-lt"/>
              </a:rPr>
              <a:t>and</a:t>
            </a:r>
            <a:r>
              <a:rPr lang="nl-NL" sz="2400" dirty="0">
                <a:latin typeface="+mn-lt"/>
              </a:rPr>
              <a:t> </a:t>
            </a:r>
            <a:r>
              <a:rPr lang="nl-NL" sz="2400" dirty="0" err="1">
                <a:latin typeface="+mn-lt"/>
              </a:rPr>
              <a:t>their</a:t>
            </a:r>
            <a:r>
              <a:rPr lang="nl-NL" sz="2400" dirty="0">
                <a:latin typeface="+mn-lt"/>
              </a:rPr>
              <a:t> </a:t>
            </a:r>
            <a:r>
              <a:rPr lang="nl-NL" sz="2400" dirty="0" err="1">
                <a:latin typeface="+mn-lt"/>
              </a:rPr>
              <a:t>rules</a:t>
            </a:r>
            <a:r>
              <a:rPr lang="nl-NL" sz="2400" dirty="0">
                <a:latin typeface="+mn-lt"/>
              </a:rPr>
              <a:t> </a:t>
            </a:r>
            <a:r>
              <a:rPr lang="nl-NL" sz="2400" dirty="0" err="1">
                <a:latin typeface="+mn-lt"/>
              </a:rPr>
              <a:t>come</a:t>
            </a:r>
            <a:r>
              <a:rPr lang="nl-NL" sz="2400" dirty="0">
                <a:latin typeface="+mn-lt"/>
              </a:rPr>
              <a:t> </a:t>
            </a:r>
            <a:r>
              <a:rPr lang="nl-NL" sz="2400" dirty="0" err="1">
                <a:latin typeface="+mn-lt"/>
              </a:rPr>
              <a:t>from</a:t>
            </a:r>
            <a:r>
              <a:rPr lang="nl-NL" sz="2400" dirty="0">
                <a:latin typeface="+mn-lt"/>
              </a:rPr>
              <a:t> </a:t>
            </a:r>
            <a:r>
              <a:rPr lang="nl-NL" sz="2400" dirty="0" err="1">
                <a:latin typeface="+mn-lt"/>
              </a:rPr>
              <a:t>the</a:t>
            </a:r>
            <a:r>
              <a:rPr lang="nl-NL" sz="2400" dirty="0">
                <a:latin typeface="+mn-lt"/>
              </a:rPr>
              <a:t> Python type / class </a:t>
            </a:r>
            <a:r>
              <a:rPr lang="nl-NL" sz="2400" dirty="0" err="1">
                <a:latin typeface="+mn-lt"/>
              </a:rPr>
              <a:t>unification</a:t>
            </a:r>
            <a:r>
              <a:rPr lang="nl-NL" sz="2400" dirty="0">
                <a:latin typeface="+mn-lt"/>
              </a:rPr>
              <a:t> in Python 2.2 (</a:t>
            </a:r>
            <a:r>
              <a:rPr lang="nl-NL" sz="2400" dirty="0" err="1">
                <a:latin typeface="+mn-lt"/>
              </a:rPr>
              <a:t>around</a:t>
            </a:r>
            <a:r>
              <a:rPr lang="nl-NL" sz="2400" dirty="0">
                <a:latin typeface="+mn-lt"/>
              </a:rPr>
              <a:t> 2002).</a:t>
            </a:r>
          </a:p>
          <a:p>
            <a:pPr marL="342900" indent="-342900">
              <a:buFont typeface="Arial" panose="020B0604020202020204" pitchFamily="34" charset="0"/>
              <a:buChar char="•"/>
            </a:pPr>
            <a:r>
              <a:rPr lang="nl-NL" sz="2400" dirty="0" err="1">
                <a:latin typeface="+mn-lt"/>
              </a:rPr>
              <a:t>Before</a:t>
            </a:r>
            <a:r>
              <a:rPr lang="nl-NL" sz="2400" dirty="0">
                <a:latin typeface="+mn-lt"/>
              </a:rPr>
              <a:t> </a:t>
            </a:r>
            <a:r>
              <a:rPr lang="nl-NL" sz="2400" dirty="0" err="1">
                <a:latin typeface="+mn-lt"/>
              </a:rPr>
              <a:t>that</a:t>
            </a:r>
            <a:r>
              <a:rPr lang="nl-NL" sz="2400" dirty="0">
                <a:latin typeface="+mn-lt"/>
              </a:rPr>
              <a:t> time </a:t>
            </a:r>
            <a:r>
              <a:rPr lang="nl-NL" sz="2400" b="1" dirty="0">
                <a:latin typeface="Consolas" panose="020B0609020204030204" pitchFamily="49" charset="0"/>
              </a:rPr>
              <a:t>type</a:t>
            </a:r>
            <a:r>
              <a:rPr lang="nl-NL" sz="2400" dirty="0">
                <a:latin typeface="+mn-lt"/>
              </a:rPr>
              <a:t> </a:t>
            </a:r>
            <a:r>
              <a:rPr lang="nl-NL" sz="2400" dirty="0" err="1">
                <a:latin typeface="+mn-lt"/>
              </a:rPr>
              <a:t>and</a:t>
            </a:r>
            <a:r>
              <a:rPr lang="nl-NL" sz="2400" dirty="0">
                <a:latin typeface="+mn-lt"/>
              </a:rPr>
              <a:t> </a:t>
            </a:r>
            <a:r>
              <a:rPr lang="nl-NL" sz="2400" b="1" dirty="0">
                <a:latin typeface="Consolas" panose="020B0609020204030204" pitchFamily="49" charset="0"/>
              </a:rPr>
              <a:t>object</a:t>
            </a:r>
            <a:r>
              <a:rPr lang="nl-NL" sz="2400" dirty="0">
                <a:latin typeface="+mn-lt"/>
              </a:rPr>
              <a:t> </a:t>
            </a:r>
            <a:r>
              <a:rPr lang="nl-NL" sz="2400" dirty="0" err="1">
                <a:latin typeface="+mn-lt"/>
              </a:rPr>
              <a:t>were</a:t>
            </a:r>
            <a:r>
              <a:rPr lang="nl-NL" sz="2400" dirty="0">
                <a:latin typeface="+mn-lt"/>
              </a:rPr>
              <a:t> </a:t>
            </a:r>
            <a:r>
              <a:rPr lang="nl-NL" sz="2400" dirty="0" err="1">
                <a:latin typeface="+mn-lt"/>
              </a:rPr>
              <a:t>unrelated</a:t>
            </a:r>
            <a:r>
              <a:rPr lang="nl-NL" sz="2400" dirty="0">
                <a:latin typeface="+mn-lt"/>
              </a:rPr>
              <a:t> </a:t>
            </a:r>
            <a:r>
              <a:rPr lang="nl-NL" sz="2400" dirty="0" err="1">
                <a:latin typeface="+mn-lt"/>
              </a:rPr>
              <a:t>concepts</a:t>
            </a:r>
            <a:r>
              <a:rPr lang="nl-NL" sz="2400" dirty="0">
                <a:latin typeface="+mn-lt"/>
              </a:rPr>
              <a:t>.</a:t>
            </a:r>
          </a:p>
          <a:p>
            <a:pPr marL="342900" indent="-342900">
              <a:buFont typeface="Arial" panose="020B0604020202020204" pitchFamily="34" charset="0"/>
              <a:buChar char="•"/>
            </a:pPr>
            <a:r>
              <a:rPr lang="nl-NL" sz="2400" dirty="0" err="1">
                <a:latin typeface="+mn-lt"/>
              </a:rPr>
              <a:t>With</a:t>
            </a:r>
            <a:r>
              <a:rPr lang="nl-NL" sz="2400" dirty="0">
                <a:latin typeface="+mn-lt"/>
              </a:rPr>
              <a:t> PEP-252, these </a:t>
            </a:r>
            <a:r>
              <a:rPr lang="nl-NL" sz="2400" dirty="0" err="1">
                <a:latin typeface="+mn-lt"/>
              </a:rPr>
              <a:t>were</a:t>
            </a:r>
            <a:r>
              <a:rPr lang="nl-NL" sz="2400" dirty="0">
                <a:latin typeface="+mn-lt"/>
              </a:rPr>
              <a:t> </a:t>
            </a:r>
            <a:r>
              <a:rPr lang="nl-NL" sz="2400" dirty="0" err="1">
                <a:latin typeface="+mn-lt"/>
              </a:rPr>
              <a:t>unified</a:t>
            </a:r>
            <a:r>
              <a:rPr lang="nl-NL" sz="2400" dirty="0">
                <a:latin typeface="+mn-lt"/>
              </a:rPr>
              <a:t>.</a:t>
            </a:r>
          </a:p>
          <a:p>
            <a:pPr marL="342900" indent="-342900">
              <a:buFont typeface="Arial" panose="020B0604020202020204" pitchFamily="34" charset="0"/>
              <a:buChar char="•"/>
            </a:pPr>
            <a:r>
              <a:rPr lang="nl-NL" sz="2400" dirty="0">
                <a:latin typeface="+mn-lt"/>
              </a:rPr>
              <a:t>But </a:t>
            </a:r>
            <a:r>
              <a:rPr lang="nl-NL" sz="2400" dirty="0" err="1">
                <a:latin typeface="+mn-lt"/>
              </a:rPr>
              <a:t>there</a:t>
            </a:r>
            <a:r>
              <a:rPr lang="nl-NL" sz="2400" dirty="0">
                <a:latin typeface="+mn-lt"/>
              </a:rPr>
              <a:t> </a:t>
            </a:r>
            <a:r>
              <a:rPr lang="nl-NL" sz="2400" dirty="0" err="1">
                <a:latin typeface="+mn-lt"/>
              </a:rPr>
              <a:t>were</a:t>
            </a:r>
            <a:r>
              <a:rPr lang="nl-NL" sz="2400" dirty="0">
                <a:latin typeface="+mn-lt"/>
              </a:rPr>
              <a:t> </a:t>
            </a:r>
            <a:r>
              <a:rPr lang="nl-NL" sz="2400" dirty="0" err="1">
                <a:latin typeface="+mn-lt"/>
              </a:rPr>
              <a:t>established</a:t>
            </a:r>
            <a:r>
              <a:rPr lang="nl-NL" sz="2400" dirty="0">
                <a:latin typeface="+mn-lt"/>
              </a:rPr>
              <a:t> </a:t>
            </a:r>
            <a:r>
              <a:rPr lang="nl-NL" sz="2400" dirty="0" err="1">
                <a:latin typeface="+mn-lt"/>
              </a:rPr>
              <a:t>rules</a:t>
            </a:r>
            <a:r>
              <a:rPr lang="nl-NL" sz="2400" dirty="0">
                <a:latin typeface="+mn-lt"/>
              </a:rPr>
              <a:t> </a:t>
            </a:r>
            <a:r>
              <a:rPr lang="nl-NL" sz="2400" dirty="0" err="1">
                <a:latin typeface="+mn-lt"/>
              </a:rPr>
              <a:t>about</a:t>
            </a:r>
            <a:r>
              <a:rPr lang="nl-NL" sz="2400" dirty="0">
                <a:latin typeface="+mn-lt"/>
              </a:rPr>
              <a:t> </a:t>
            </a:r>
            <a:r>
              <a:rPr lang="nl-NL" sz="2400" dirty="0" err="1">
                <a:latin typeface="+mn-lt"/>
              </a:rPr>
              <a:t>lookup</a:t>
            </a:r>
            <a:r>
              <a:rPr lang="nl-NL" sz="2400" dirty="0">
                <a:latin typeface="+mn-lt"/>
              </a:rPr>
              <a:t> </a:t>
            </a:r>
            <a:r>
              <a:rPr lang="nl-NL" sz="2400" dirty="0" err="1">
                <a:latin typeface="+mn-lt"/>
              </a:rPr>
              <a:t>and</a:t>
            </a:r>
            <a:r>
              <a:rPr lang="nl-NL" sz="2400" dirty="0">
                <a:latin typeface="+mn-lt"/>
              </a:rPr>
              <a:t> </a:t>
            </a:r>
            <a:r>
              <a:rPr lang="nl-NL" sz="2400" dirty="0" err="1">
                <a:latin typeface="+mn-lt"/>
              </a:rPr>
              <a:t>when</a:t>
            </a:r>
            <a:r>
              <a:rPr lang="nl-NL" sz="2400" dirty="0">
                <a:latin typeface="+mn-lt"/>
              </a:rPr>
              <a:t> </a:t>
            </a:r>
            <a:r>
              <a:rPr lang="nl-NL" sz="2400" dirty="0" err="1">
                <a:latin typeface="+mn-lt"/>
              </a:rPr>
              <a:t>attributes</a:t>
            </a:r>
            <a:r>
              <a:rPr lang="nl-NL" sz="2400" dirty="0">
                <a:latin typeface="+mn-lt"/>
              </a:rPr>
              <a:t> </a:t>
            </a:r>
            <a:r>
              <a:rPr lang="nl-NL" sz="2400" dirty="0" err="1">
                <a:latin typeface="+mn-lt"/>
              </a:rPr>
              <a:t>would</a:t>
            </a:r>
            <a:r>
              <a:rPr lang="nl-NL" sz="2400" dirty="0">
                <a:latin typeface="+mn-lt"/>
              </a:rPr>
              <a:t> </a:t>
            </a:r>
            <a:r>
              <a:rPr lang="nl-NL" sz="2400" dirty="0" err="1">
                <a:latin typeface="+mn-lt"/>
              </a:rPr>
              <a:t>be</a:t>
            </a:r>
            <a:r>
              <a:rPr lang="nl-NL" sz="2400" dirty="0">
                <a:latin typeface="+mn-lt"/>
              </a:rPr>
              <a:t> </a:t>
            </a:r>
            <a:r>
              <a:rPr lang="nl-NL" sz="2400" dirty="0" err="1">
                <a:latin typeface="+mn-lt"/>
              </a:rPr>
              <a:t>shadowed</a:t>
            </a:r>
            <a:r>
              <a:rPr lang="nl-NL" sz="2400" dirty="0">
                <a:latin typeface="+mn-lt"/>
              </a:rPr>
              <a:t>.</a:t>
            </a:r>
          </a:p>
          <a:p>
            <a:pPr marL="342900" indent="-342900">
              <a:buFont typeface="Arial" panose="020B0604020202020204" pitchFamily="34" charset="0"/>
              <a:buChar char="•"/>
            </a:pPr>
            <a:r>
              <a:rPr lang="nl-NL" sz="2400" dirty="0" err="1">
                <a:latin typeface="+mn-lt"/>
              </a:rPr>
              <a:t>To</a:t>
            </a:r>
            <a:r>
              <a:rPr lang="nl-NL" sz="2400" dirty="0">
                <a:latin typeface="+mn-lt"/>
              </a:rPr>
              <a:t> </a:t>
            </a:r>
            <a:r>
              <a:rPr lang="nl-NL" sz="2400" dirty="0" err="1">
                <a:latin typeface="+mn-lt"/>
              </a:rPr>
              <a:t>minimize</a:t>
            </a:r>
            <a:r>
              <a:rPr lang="nl-NL" sz="2400" dirty="0">
                <a:latin typeface="+mn-lt"/>
              </a:rPr>
              <a:t> backward </a:t>
            </a:r>
            <a:r>
              <a:rPr lang="nl-NL" sz="2400" dirty="0" err="1">
                <a:latin typeface="+mn-lt"/>
              </a:rPr>
              <a:t>incompatibility</a:t>
            </a:r>
            <a:r>
              <a:rPr lang="nl-NL" sz="2400" dirty="0">
                <a:latin typeface="+mn-lt"/>
              </a:rPr>
              <a:t> </a:t>
            </a:r>
            <a:r>
              <a:rPr lang="nl-NL" sz="2400" dirty="0" err="1">
                <a:latin typeface="+mn-lt"/>
              </a:rPr>
              <a:t>the</a:t>
            </a:r>
            <a:r>
              <a:rPr lang="nl-NL" sz="2400" dirty="0">
                <a:latin typeface="+mn-lt"/>
              </a:rPr>
              <a:t> </a:t>
            </a:r>
            <a:r>
              <a:rPr lang="nl-NL" sz="2400" dirty="0" err="1">
                <a:latin typeface="+mn-lt"/>
              </a:rPr>
              <a:t>current</a:t>
            </a:r>
            <a:r>
              <a:rPr lang="nl-NL" sz="2400" dirty="0">
                <a:latin typeface="+mn-lt"/>
              </a:rPr>
              <a:t> </a:t>
            </a:r>
            <a:r>
              <a:rPr lang="nl-NL" sz="2400" dirty="0" err="1">
                <a:latin typeface="+mn-lt"/>
              </a:rPr>
              <a:t>rules</a:t>
            </a:r>
            <a:r>
              <a:rPr lang="nl-NL" sz="2400" dirty="0">
                <a:latin typeface="+mn-lt"/>
              </a:rPr>
              <a:t> </a:t>
            </a:r>
            <a:r>
              <a:rPr lang="nl-NL" sz="2400" dirty="0" err="1">
                <a:latin typeface="+mn-lt"/>
              </a:rPr>
              <a:t>were</a:t>
            </a:r>
            <a:r>
              <a:rPr lang="nl-NL" sz="2400" dirty="0">
                <a:latin typeface="+mn-lt"/>
              </a:rPr>
              <a:t> </a:t>
            </a:r>
            <a:r>
              <a:rPr lang="nl-NL" sz="2400" dirty="0" err="1">
                <a:latin typeface="+mn-lt"/>
              </a:rPr>
              <a:t>defined</a:t>
            </a:r>
            <a:r>
              <a:rPr lang="nl-NL" sz="2400" dirty="0">
                <a:latin typeface="+mn-lt"/>
              </a:rPr>
              <a:t>.</a:t>
            </a:r>
          </a:p>
          <a:p>
            <a:pPr marL="609600" lvl="1" indent="-342900">
              <a:buFont typeface="Arial" panose="020B0604020202020204" pitchFamily="34" charset="0"/>
              <a:buChar char="•"/>
            </a:pPr>
            <a:r>
              <a:rPr lang="nl-NL" sz="2200" dirty="0">
                <a:latin typeface="+mn-lt"/>
              </a:rPr>
              <a:t>It </a:t>
            </a:r>
            <a:r>
              <a:rPr lang="nl-NL" sz="2200" dirty="0" err="1">
                <a:latin typeface="+mn-lt"/>
              </a:rPr>
              <a:t>also</a:t>
            </a:r>
            <a:r>
              <a:rPr lang="nl-NL" sz="2200" dirty="0">
                <a:latin typeface="+mn-lt"/>
              </a:rPr>
              <a:t> </a:t>
            </a:r>
            <a:r>
              <a:rPr lang="nl-NL" sz="2200" dirty="0" err="1">
                <a:latin typeface="+mn-lt"/>
              </a:rPr>
              <a:t>makes</a:t>
            </a:r>
            <a:r>
              <a:rPr lang="nl-NL" sz="2200" dirty="0">
                <a:latin typeface="+mn-lt"/>
              </a:rPr>
              <a:t> sense: </a:t>
            </a:r>
            <a:r>
              <a:rPr lang="nl-NL" sz="2200" dirty="0" err="1">
                <a:latin typeface="+mn-lt"/>
              </a:rPr>
              <a:t>if</a:t>
            </a:r>
            <a:r>
              <a:rPr lang="nl-NL" sz="2200" dirty="0">
                <a:latin typeface="+mn-lt"/>
              </a:rPr>
              <a:t> a descriptor does </a:t>
            </a:r>
            <a:r>
              <a:rPr lang="nl-NL" sz="2200" dirty="0" err="1">
                <a:latin typeface="+mn-lt"/>
              </a:rPr>
              <a:t>not</a:t>
            </a:r>
            <a:r>
              <a:rPr lang="nl-NL" sz="2200" dirty="0">
                <a:latin typeface="+mn-lt"/>
              </a:rPr>
              <a:t> have a </a:t>
            </a:r>
            <a:r>
              <a:rPr lang="nl-NL" sz="2400" b="1" dirty="0">
                <a:latin typeface="Consolas" panose="020B0609020204030204" pitchFamily="49" charset="0"/>
              </a:rPr>
              <a:t>__set__ </a:t>
            </a:r>
            <a:r>
              <a:rPr lang="nl-NL" sz="2200" dirty="0" err="1">
                <a:latin typeface="+mn-lt"/>
              </a:rPr>
              <a:t>method</a:t>
            </a:r>
            <a:r>
              <a:rPr lang="nl-NL" sz="2200" dirty="0">
                <a:latin typeface="+mn-lt"/>
              </a:rPr>
              <a:t>, </a:t>
            </a:r>
            <a:r>
              <a:rPr lang="nl-NL" sz="2200" dirty="0" err="1">
                <a:latin typeface="+mn-lt"/>
              </a:rPr>
              <a:t>the</a:t>
            </a:r>
            <a:r>
              <a:rPr lang="nl-NL" sz="2200" dirty="0">
                <a:latin typeface="+mn-lt"/>
              </a:rPr>
              <a:t> </a:t>
            </a:r>
            <a:r>
              <a:rPr lang="nl-NL" sz="2200" dirty="0" err="1">
                <a:latin typeface="+mn-lt"/>
              </a:rPr>
              <a:t>only</a:t>
            </a:r>
            <a:r>
              <a:rPr lang="nl-NL" sz="2200" dirty="0">
                <a:latin typeface="+mn-lt"/>
              </a:rPr>
              <a:t> </a:t>
            </a:r>
            <a:r>
              <a:rPr lang="nl-NL" sz="2200" dirty="0" err="1">
                <a:latin typeface="+mn-lt"/>
              </a:rPr>
              <a:t>thing</a:t>
            </a:r>
            <a:r>
              <a:rPr lang="nl-NL" sz="2200" dirty="0">
                <a:latin typeface="+mn-lt"/>
              </a:rPr>
              <a:t> </a:t>
            </a:r>
            <a:r>
              <a:rPr lang="nl-NL" sz="2200" dirty="0" err="1">
                <a:latin typeface="+mn-lt"/>
              </a:rPr>
              <a:t>left</a:t>
            </a:r>
            <a:r>
              <a:rPr lang="nl-NL" sz="2200" dirty="0">
                <a:latin typeface="+mn-lt"/>
              </a:rPr>
              <a:t> </a:t>
            </a:r>
            <a:r>
              <a:rPr lang="nl-NL" sz="2200" dirty="0" err="1">
                <a:latin typeface="+mn-lt"/>
              </a:rPr>
              <a:t>to</a:t>
            </a:r>
            <a:r>
              <a:rPr lang="nl-NL" sz="2200" dirty="0">
                <a:latin typeface="+mn-lt"/>
              </a:rPr>
              <a:t> do is </a:t>
            </a:r>
            <a:r>
              <a:rPr lang="nl-NL" sz="2200" dirty="0" err="1">
                <a:latin typeface="+mn-lt"/>
              </a:rPr>
              <a:t>to</a:t>
            </a:r>
            <a:r>
              <a:rPr lang="nl-NL" sz="2200" dirty="0">
                <a:latin typeface="+mn-lt"/>
              </a:rPr>
              <a:t> </a:t>
            </a:r>
            <a:r>
              <a:rPr lang="nl-NL" sz="2200" dirty="0" err="1">
                <a:latin typeface="+mn-lt"/>
              </a:rPr>
              <a:t>create</a:t>
            </a:r>
            <a:r>
              <a:rPr lang="nl-NL" sz="2200" dirty="0">
                <a:latin typeface="+mn-lt"/>
              </a:rPr>
              <a:t> </a:t>
            </a:r>
            <a:r>
              <a:rPr lang="nl-NL" sz="2200" dirty="0" err="1">
                <a:latin typeface="+mn-lt"/>
              </a:rPr>
              <a:t>it</a:t>
            </a:r>
            <a:r>
              <a:rPr lang="nl-NL" sz="2200" dirty="0">
                <a:latin typeface="+mn-lt"/>
              </a:rPr>
              <a:t> in </a:t>
            </a:r>
            <a:r>
              <a:rPr lang="nl-NL" sz="2200" dirty="0" err="1">
                <a:latin typeface="+mn-lt"/>
              </a:rPr>
              <a:t>the</a:t>
            </a:r>
            <a:r>
              <a:rPr lang="nl-NL" sz="2200" dirty="0">
                <a:latin typeface="+mn-lt"/>
              </a:rPr>
              <a:t> </a:t>
            </a:r>
            <a:r>
              <a:rPr lang="nl-NL" sz="2200" dirty="0" err="1">
                <a:latin typeface="+mn-lt"/>
              </a:rPr>
              <a:t>instance's</a:t>
            </a:r>
            <a:r>
              <a:rPr lang="nl-NL" sz="2200" dirty="0">
                <a:latin typeface="+mn-lt"/>
              </a:rPr>
              <a:t> </a:t>
            </a:r>
            <a:r>
              <a:rPr lang="nl-NL" sz="2400" b="1" dirty="0">
                <a:latin typeface="Consolas" panose="020B0609020204030204" pitchFamily="49" charset="0"/>
              </a:rPr>
              <a:t>__</a:t>
            </a:r>
            <a:r>
              <a:rPr lang="nl-NL" sz="2400" b="1" dirty="0" err="1">
                <a:latin typeface="Consolas" panose="020B0609020204030204" pitchFamily="49" charset="0"/>
              </a:rPr>
              <a:t>dict</a:t>
            </a:r>
            <a:r>
              <a:rPr lang="nl-NL" sz="2400" b="1" dirty="0">
                <a:latin typeface="Consolas" panose="020B0609020204030204" pitchFamily="49" charset="0"/>
              </a:rPr>
              <a:t>__</a:t>
            </a:r>
            <a:r>
              <a:rPr lang="nl-NL" sz="2400" dirty="0">
                <a:latin typeface="+mn-lt"/>
              </a:rPr>
              <a:t>.</a:t>
            </a:r>
            <a:endParaRPr lang="nl-NL" sz="2400" dirty="0">
              <a:latin typeface="Consolas" panose="020B0609020204030204" pitchFamily="49" charset="0"/>
            </a:endParaRPr>
          </a:p>
          <a:p>
            <a:pPr marL="609600" lvl="1" indent="-342900">
              <a:buFont typeface="Arial" panose="020B0604020202020204" pitchFamily="34" charset="0"/>
              <a:buChar char="•"/>
            </a:pPr>
            <a:r>
              <a:rPr lang="nl-NL" sz="2200" dirty="0">
                <a:latin typeface="+mn-lt"/>
              </a:rPr>
              <a:t>But </a:t>
            </a:r>
            <a:r>
              <a:rPr lang="nl-NL" sz="2200" dirty="0" err="1">
                <a:latin typeface="+mn-lt"/>
              </a:rPr>
              <a:t>if</a:t>
            </a:r>
            <a:r>
              <a:rPr lang="nl-NL" sz="2200" dirty="0">
                <a:latin typeface="+mn-lt"/>
              </a:rPr>
              <a:t> </a:t>
            </a:r>
            <a:r>
              <a:rPr lang="nl-NL" sz="2200" dirty="0" err="1">
                <a:latin typeface="+mn-lt"/>
              </a:rPr>
              <a:t>the</a:t>
            </a:r>
            <a:r>
              <a:rPr lang="nl-NL" sz="2200" dirty="0">
                <a:latin typeface="+mn-lt"/>
              </a:rPr>
              <a:t> descriptor has a </a:t>
            </a:r>
            <a:r>
              <a:rPr lang="nl-NL" sz="2200" b="1" dirty="0">
                <a:latin typeface="Consolas" panose="020B0609020204030204" pitchFamily="49" charset="0"/>
              </a:rPr>
              <a:t>__get__</a:t>
            </a:r>
            <a:r>
              <a:rPr lang="nl-NL" sz="2200" dirty="0">
                <a:latin typeface="+mn-lt"/>
              </a:rPr>
              <a:t> </a:t>
            </a:r>
            <a:r>
              <a:rPr lang="nl-NL" sz="2200" dirty="0" err="1">
                <a:latin typeface="+mn-lt"/>
              </a:rPr>
              <a:t>method</a:t>
            </a:r>
            <a:r>
              <a:rPr lang="nl-NL" sz="2200" dirty="0">
                <a:latin typeface="+mn-lt"/>
              </a:rPr>
              <a:t>, </a:t>
            </a:r>
            <a:r>
              <a:rPr lang="nl-NL" sz="2200" dirty="0" err="1">
                <a:latin typeface="+mn-lt"/>
              </a:rPr>
              <a:t>then</a:t>
            </a:r>
            <a:r>
              <a:rPr lang="nl-NL" sz="2200" dirty="0">
                <a:latin typeface="+mn-lt"/>
              </a:rPr>
              <a:t> </a:t>
            </a:r>
            <a:r>
              <a:rPr lang="nl-NL" sz="2200" dirty="0" err="1">
                <a:latin typeface="+mn-lt"/>
              </a:rPr>
              <a:t>it</a:t>
            </a:r>
            <a:r>
              <a:rPr lang="nl-NL" sz="2200" dirty="0">
                <a:latin typeface="+mn-lt"/>
              </a:rPr>
              <a:t> </a:t>
            </a:r>
            <a:r>
              <a:rPr lang="nl-NL" sz="2200" dirty="0" err="1">
                <a:latin typeface="+mn-lt"/>
              </a:rPr>
              <a:t>would</a:t>
            </a:r>
            <a:r>
              <a:rPr lang="nl-NL" sz="2200" dirty="0">
                <a:latin typeface="+mn-lt"/>
              </a:rPr>
              <a:t> </a:t>
            </a:r>
            <a:r>
              <a:rPr lang="nl-NL" sz="2200" dirty="0" err="1">
                <a:latin typeface="+mn-lt"/>
              </a:rPr>
              <a:t>be</a:t>
            </a:r>
            <a:r>
              <a:rPr lang="nl-NL" sz="2200" dirty="0">
                <a:latin typeface="+mn-lt"/>
              </a:rPr>
              <a:t> </a:t>
            </a:r>
            <a:r>
              <a:rPr lang="nl-NL" sz="2200" dirty="0" err="1">
                <a:latin typeface="+mn-lt"/>
              </a:rPr>
              <a:t>impossible</a:t>
            </a:r>
            <a:r>
              <a:rPr lang="nl-NL" sz="2200" dirty="0">
                <a:latin typeface="+mn-lt"/>
              </a:rPr>
              <a:t> </a:t>
            </a:r>
            <a:r>
              <a:rPr lang="nl-NL" sz="2200" dirty="0" err="1">
                <a:latin typeface="+mn-lt"/>
              </a:rPr>
              <a:t>to</a:t>
            </a:r>
            <a:r>
              <a:rPr lang="nl-NL" sz="2200" dirty="0">
                <a:latin typeface="+mn-lt"/>
              </a:rPr>
              <a:t> </a:t>
            </a:r>
            <a:r>
              <a:rPr lang="nl-NL" sz="2200" dirty="0" err="1">
                <a:latin typeface="+mn-lt"/>
              </a:rPr>
              <a:t>read</a:t>
            </a:r>
            <a:r>
              <a:rPr lang="nl-NL" sz="2200" dirty="0">
                <a:latin typeface="+mn-lt"/>
              </a:rPr>
              <a:t> </a:t>
            </a:r>
            <a:r>
              <a:rPr lang="nl-NL" sz="2200" dirty="0" err="1">
                <a:latin typeface="+mn-lt"/>
              </a:rPr>
              <a:t>that</a:t>
            </a:r>
            <a:r>
              <a:rPr lang="nl-NL" sz="2200" dirty="0">
                <a:latin typeface="+mn-lt"/>
              </a:rPr>
              <a:t> </a:t>
            </a:r>
            <a:r>
              <a:rPr lang="nl-NL" sz="2200" dirty="0" err="1">
                <a:latin typeface="+mn-lt"/>
              </a:rPr>
              <a:t>value</a:t>
            </a:r>
            <a:r>
              <a:rPr lang="nl-NL" sz="2200" dirty="0">
                <a:latin typeface="+mn-lt"/>
              </a:rPr>
              <a:t> back </a:t>
            </a:r>
            <a:r>
              <a:rPr lang="nl-NL" sz="2200" dirty="0" err="1">
                <a:latin typeface="+mn-lt"/>
              </a:rPr>
              <a:t>if</a:t>
            </a:r>
            <a:r>
              <a:rPr lang="nl-NL" sz="2200" dirty="0">
                <a:latin typeface="+mn-lt"/>
              </a:rPr>
              <a:t> </a:t>
            </a:r>
            <a:r>
              <a:rPr lang="nl-NL" sz="2200" dirty="0" err="1">
                <a:latin typeface="+mn-lt"/>
              </a:rPr>
              <a:t>it</a:t>
            </a:r>
            <a:r>
              <a:rPr lang="nl-NL" sz="2200" dirty="0">
                <a:latin typeface="+mn-lt"/>
              </a:rPr>
              <a:t> had </a:t>
            </a:r>
            <a:r>
              <a:rPr lang="nl-NL" sz="2200" dirty="0" err="1">
                <a:latin typeface="+mn-lt"/>
              </a:rPr>
              <a:t>precedence</a:t>
            </a:r>
            <a:r>
              <a:rPr lang="nl-NL" sz="2200" dirty="0">
                <a:latin typeface="+mn-lt"/>
              </a:rPr>
              <a:t> over </a:t>
            </a:r>
            <a:r>
              <a:rPr lang="nl-NL" sz="2200" dirty="0" err="1">
                <a:latin typeface="+mn-lt"/>
              </a:rPr>
              <a:t>the</a:t>
            </a:r>
            <a:r>
              <a:rPr lang="nl-NL" sz="2200" dirty="0">
                <a:latin typeface="+mn-lt"/>
              </a:rPr>
              <a:t> </a:t>
            </a:r>
            <a:r>
              <a:rPr lang="nl-NL" sz="2200" dirty="0" err="1">
                <a:latin typeface="+mn-lt"/>
              </a:rPr>
              <a:t>value</a:t>
            </a:r>
            <a:r>
              <a:rPr lang="nl-NL" sz="2200" dirty="0">
                <a:latin typeface="+mn-lt"/>
              </a:rPr>
              <a:t> in </a:t>
            </a:r>
            <a:r>
              <a:rPr lang="nl-NL" sz="2200" dirty="0" err="1">
                <a:latin typeface="+mn-lt"/>
              </a:rPr>
              <a:t>the</a:t>
            </a:r>
            <a:r>
              <a:rPr lang="nl-NL" sz="2200" dirty="0">
                <a:latin typeface="+mn-lt"/>
              </a:rPr>
              <a:t> </a:t>
            </a:r>
            <a:r>
              <a:rPr lang="nl-NL" sz="2200" dirty="0" err="1">
                <a:latin typeface="+mn-lt"/>
              </a:rPr>
              <a:t>instance's</a:t>
            </a:r>
            <a:r>
              <a:rPr lang="nl-NL" sz="2200" dirty="0">
                <a:latin typeface="+mn-lt"/>
              </a:rPr>
              <a:t> </a:t>
            </a:r>
            <a:r>
              <a:rPr lang="nl-NL" sz="2200" b="1" dirty="0">
                <a:latin typeface="Consolas" panose="020B0609020204030204" pitchFamily="49" charset="0"/>
              </a:rPr>
              <a:t>__</a:t>
            </a:r>
            <a:r>
              <a:rPr lang="nl-NL" sz="2200" b="1" dirty="0" err="1">
                <a:latin typeface="Consolas" panose="020B0609020204030204" pitchFamily="49" charset="0"/>
              </a:rPr>
              <a:t>dict</a:t>
            </a:r>
            <a:r>
              <a:rPr lang="nl-NL" sz="2200" b="1" dirty="0">
                <a:latin typeface="Consolas" panose="020B0609020204030204" pitchFamily="49" charset="0"/>
              </a:rPr>
              <a:t>__</a:t>
            </a:r>
            <a:r>
              <a:rPr lang="nl-NL" sz="2200" dirty="0">
                <a:latin typeface="+mn-lt"/>
              </a:rPr>
              <a:t>.</a:t>
            </a:r>
          </a:p>
          <a:p>
            <a:endParaRPr lang="nl-NL" sz="2400" dirty="0"/>
          </a:p>
        </p:txBody>
      </p:sp>
      <p:sp>
        <p:nvSpPr>
          <p:cNvPr id="2" name="Title 1"/>
          <p:cNvSpPr>
            <a:spLocks noGrp="1"/>
          </p:cNvSpPr>
          <p:nvPr>
            <p:ph type="title"/>
          </p:nvPr>
        </p:nvSpPr>
        <p:spPr/>
        <p:txBody>
          <a:bodyPr/>
          <a:lstStyle/>
          <a:p>
            <a:r>
              <a:rPr lang="nl-NL" dirty="0" err="1"/>
              <a:t>Why</a:t>
            </a:r>
            <a:r>
              <a:rPr lang="nl-NL" dirty="0"/>
              <a:t> </a:t>
            </a:r>
            <a:r>
              <a:rPr lang="nl-NL" dirty="0" err="1"/>
              <a:t>the</a:t>
            </a:r>
            <a:r>
              <a:rPr lang="nl-NL" dirty="0"/>
              <a:t> </a:t>
            </a:r>
            <a:r>
              <a:rPr lang="nl-NL" dirty="0" err="1"/>
              <a:t>complexity</a:t>
            </a:r>
            <a:r>
              <a:rPr lang="nl-NL" dirty="0"/>
              <a:t> </a:t>
            </a:r>
            <a:r>
              <a:rPr lang="nl-NL" dirty="0" err="1"/>
              <a:t>with</a:t>
            </a:r>
            <a:r>
              <a:rPr lang="nl-NL" dirty="0"/>
              <a:t> __get__?</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6353644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Properties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3</a:t>
            </a:r>
          </a:p>
        </p:txBody>
      </p:sp>
    </p:spTree>
    <p:extLst>
      <p:ext uri="{BB962C8B-B14F-4D97-AF65-F5344CB8AC3E}">
        <p14:creationId xmlns:p14="http://schemas.microsoft.com/office/powerpoint/2010/main" val="4193543530"/>
      </p:ext>
    </p:extLst>
  </p:cSld>
  <p:clrMapOvr>
    <a:masterClrMapping/>
  </p:clrMapOvr>
  <p:transition spd="slow">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ballon: rechthoek 3">
            <a:extLst>
              <a:ext uri="{FF2B5EF4-FFF2-40B4-BE49-F238E27FC236}">
                <a16:creationId xmlns:a16="http://schemas.microsoft.com/office/drawing/2014/main" id="{92075952-EEFE-4E4F-B587-73557783ADC1}"/>
              </a:ext>
            </a:extLst>
          </p:cNvPr>
          <p:cNvSpPr/>
          <p:nvPr/>
        </p:nvSpPr>
        <p:spPr>
          <a:xfrm>
            <a:off x="191344" y="4437113"/>
            <a:ext cx="2160240" cy="360040"/>
          </a:xfrm>
          <a:prstGeom prst="wedgeRectCallout">
            <a:avLst>
              <a:gd name="adj1" fmla="val 59651"/>
              <a:gd name="adj2" fmla="val 472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Descriptor </a:t>
            </a:r>
            <a:r>
              <a:rPr lang="nl-NL" sz="1600" dirty="0" err="1"/>
              <a:t>instance</a:t>
            </a:r>
            <a:endParaRPr lang="nl-NL" sz="1600" dirty="0"/>
          </a:p>
        </p:txBody>
      </p:sp>
      <p:sp>
        <p:nvSpPr>
          <p:cNvPr id="3" name="Text Placeholder 2"/>
          <p:cNvSpPr>
            <a:spLocks noGrp="1"/>
          </p:cNvSpPr>
          <p:nvPr>
            <p:ph type="body" sz="quarter" idx="10"/>
          </p:nvPr>
        </p:nvSpPr>
        <p:spPr/>
        <p:txBody>
          <a:bodyPr>
            <a:normAutofit lnSpcReduction="10000"/>
          </a:bodyPr>
          <a:lstStyle/>
          <a:p>
            <a:r>
              <a:rPr lang="en-US" sz="2400" dirty="0"/>
              <a:t>When you have code like:</a:t>
            </a:r>
          </a:p>
          <a:p>
            <a:endParaRPr lang="en-US" sz="2400" i="1" dirty="0"/>
          </a:p>
          <a:p>
            <a:pPr>
              <a:lnSpc>
                <a:spcPts val="2200"/>
              </a:lnSpc>
            </a:pPr>
            <a:r>
              <a:rPr lang="en-US" sz="2400" b="1" dirty="0">
                <a:latin typeface="Consolas" panose="020B0609020204030204" pitchFamily="49" charset="0"/>
              </a:rPr>
              <a:t>class A:</a:t>
            </a:r>
          </a:p>
          <a:p>
            <a:pPr>
              <a:lnSpc>
                <a:spcPts val="2200"/>
              </a:lnSpc>
            </a:pPr>
            <a:r>
              <a:rPr lang="en-US" sz="2400" b="1" dirty="0">
                <a:latin typeface="Consolas" panose="020B0609020204030204" pitchFamily="49" charset="0"/>
              </a:rPr>
              <a:t>    @property</a:t>
            </a:r>
          </a:p>
          <a:p>
            <a:pPr>
              <a:lnSpc>
                <a:spcPts val="2200"/>
              </a:lnSpc>
            </a:pPr>
            <a:r>
              <a:rPr lang="en-US" sz="2400" b="1" dirty="0">
                <a:latin typeface="Consolas" panose="020B0609020204030204" pitchFamily="49" charset="0"/>
              </a:rPr>
              <a:t>    def x(self):</a:t>
            </a:r>
          </a:p>
          <a:p>
            <a:pPr>
              <a:lnSpc>
                <a:spcPts val="2200"/>
              </a:lnSpc>
            </a:pPr>
            <a:r>
              <a:rPr lang="en-US" sz="2400" b="1" dirty="0">
                <a:latin typeface="Consolas" panose="020B0609020204030204" pitchFamily="49" charset="0"/>
              </a:rPr>
              <a:t>        return </a:t>
            </a:r>
            <a:r>
              <a:rPr lang="en-US" sz="2400" b="1" dirty="0" err="1">
                <a:latin typeface="Consolas" panose="020B0609020204030204" pitchFamily="49" charset="0"/>
              </a:rPr>
              <a:t>self._x</a:t>
            </a:r>
            <a:endParaRPr lang="en-US" sz="2400" b="1" dirty="0">
              <a:latin typeface="Consolas" panose="020B0609020204030204" pitchFamily="49" charset="0"/>
            </a:endParaRPr>
          </a:p>
          <a:p>
            <a:endParaRPr lang="nl-NL" sz="2400" dirty="0"/>
          </a:p>
          <a:p>
            <a:r>
              <a:rPr lang="nl-NL" sz="2400" dirty="0" err="1"/>
              <a:t>then</a:t>
            </a:r>
            <a:r>
              <a:rPr lang="nl-NL" sz="2400" dirty="0"/>
              <a:t> </a:t>
            </a:r>
            <a:r>
              <a:rPr lang="nl-NL" sz="2400" b="1" dirty="0">
                <a:latin typeface="Consolas" panose="020B0609020204030204" pitchFamily="49" charset="0"/>
              </a:rPr>
              <a:t>x</a:t>
            </a:r>
            <a:r>
              <a:rPr lang="nl-NL" sz="2400" dirty="0"/>
              <a:t> is </a:t>
            </a:r>
            <a:r>
              <a:rPr lang="nl-NL" sz="2400" dirty="0" err="1"/>
              <a:t>an</a:t>
            </a:r>
            <a:r>
              <a:rPr lang="nl-NL" sz="2400" dirty="0"/>
              <a:t> </a:t>
            </a:r>
            <a:r>
              <a:rPr lang="nl-NL" sz="2400" dirty="0" err="1"/>
              <a:t>instance</a:t>
            </a:r>
            <a:r>
              <a:rPr lang="nl-NL" sz="2400" dirty="0"/>
              <a:t> of a descriptor </a:t>
            </a:r>
            <a:r>
              <a:rPr lang="nl-NL" sz="2400" dirty="0" err="1"/>
              <a:t>with</a:t>
            </a:r>
            <a:r>
              <a:rPr lang="nl-NL" sz="2400" dirty="0"/>
              <a:t> a </a:t>
            </a:r>
            <a:r>
              <a:rPr lang="nl-NL" sz="2400" b="1" dirty="0">
                <a:latin typeface="Consolas" panose="020B0609020204030204" pitchFamily="49" charset="0"/>
              </a:rPr>
              <a:t>__get__</a:t>
            </a:r>
            <a:r>
              <a:rPr lang="nl-NL" sz="2400" dirty="0"/>
              <a:t> </a:t>
            </a:r>
            <a:r>
              <a:rPr lang="nl-NL" sz="2400" dirty="0" err="1"/>
              <a:t>method</a:t>
            </a:r>
            <a:r>
              <a:rPr lang="nl-NL" sz="2400" dirty="0"/>
              <a:t> </a:t>
            </a:r>
            <a:r>
              <a:rPr lang="nl-NL" sz="2400" dirty="0" err="1"/>
              <a:t>that</a:t>
            </a:r>
            <a:r>
              <a:rPr lang="nl-NL" sz="2400" dirty="0"/>
              <a:t> looks like:</a:t>
            </a:r>
          </a:p>
          <a:p>
            <a:endParaRPr lang="nl-NL" sz="2400" dirty="0"/>
          </a:p>
          <a:p>
            <a:pPr>
              <a:lnSpc>
                <a:spcPts val="2200"/>
              </a:lnSpc>
            </a:pPr>
            <a:r>
              <a:rPr lang="nl-NL" sz="2400" b="1" dirty="0" err="1">
                <a:latin typeface="Consolas" panose="020B0609020204030204" pitchFamily="49" charset="0"/>
              </a:rPr>
              <a:t>def</a:t>
            </a:r>
            <a:r>
              <a:rPr lang="nl-NL" sz="2400" b="1" dirty="0">
                <a:latin typeface="Consolas" panose="020B0609020204030204" pitchFamily="49" charset="0"/>
              </a:rPr>
              <a:t> __get__(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obj</a:t>
            </a:r>
            <a:r>
              <a:rPr lang="nl-NL" sz="2400" b="1" dirty="0">
                <a:latin typeface="Consolas" panose="020B0609020204030204" pitchFamily="49" charset="0"/>
              </a:rPr>
              <a:t>, </a:t>
            </a:r>
            <a:r>
              <a:rPr lang="nl-NL" sz="2400" b="1" dirty="0" err="1">
                <a:latin typeface="Consolas" panose="020B0609020204030204" pitchFamily="49" charset="0"/>
              </a:rPr>
              <a:t>objtype</a:t>
            </a:r>
            <a:r>
              <a:rPr lang="nl-NL" sz="2400" b="1" dirty="0">
                <a:latin typeface="Consolas" panose="020B0609020204030204" pitchFamily="49" charset="0"/>
              </a:rPr>
              <a:t>=None):</a:t>
            </a:r>
          </a:p>
          <a:p>
            <a:pPr>
              <a:lnSpc>
                <a:spcPts val="2200"/>
              </a:lnSpc>
            </a:pPr>
            <a:r>
              <a:rPr lang="nl-NL" sz="2400" b="1" dirty="0">
                <a:latin typeface="Consolas" panose="020B0609020204030204" pitchFamily="49" charset="0"/>
              </a:rPr>
              <a:t>    return </a:t>
            </a:r>
            <a:r>
              <a:rPr lang="nl-NL" sz="2400" b="1" dirty="0" err="1">
                <a:latin typeface="Consolas" panose="020B0609020204030204" pitchFamily="49" charset="0"/>
              </a:rPr>
              <a:t>self.fget</a:t>
            </a:r>
            <a:r>
              <a:rPr lang="nl-NL" sz="2400" b="1" dirty="0">
                <a:latin typeface="Consolas" panose="020B0609020204030204" pitchFamily="49" charset="0"/>
              </a:rPr>
              <a:t>(</a:t>
            </a:r>
            <a:r>
              <a:rPr lang="nl-NL" sz="2400" b="1" dirty="0" err="1">
                <a:latin typeface="Consolas" panose="020B0609020204030204" pitchFamily="49" charset="0"/>
              </a:rPr>
              <a:t>obj</a:t>
            </a:r>
            <a:r>
              <a:rPr lang="nl-NL" sz="2400" b="1" dirty="0">
                <a:latin typeface="Consolas" panose="020B0609020204030204" pitchFamily="49" charset="0"/>
              </a:rPr>
              <a:t>)</a:t>
            </a:r>
          </a:p>
          <a:p>
            <a:endParaRPr lang="nl-NL" sz="2400" dirty="0"/>
          </a:p>
          <a:p>
            <a:r>
              <a:rPr lang="nl-NL" sz="2400" dirty="0"/>
              <a:t>Here </a:t>
            </a:r>
            <a:r>
              <a:rPr lang="nl-NL" sz="2400" b="1" dirty="0" err="1">
                <a:latin typeface="Consolas" panose="020B0609020204030204" pitchFamily="49" charset="0"/>
              </a:rPr>
              <a:t>self.fget</a:t>
            </a:r>
            <a:r>
              <a:rPr lang="nl-NL" sz="2400" dirty="0"/>
              <a:t> is </a:t>
            </a:r>
            <a:r>
              <a:rPr lang="nl-NL" sz="2400" dirty="0" err="1"/>
              <a:t>the</a:t>
            </a:r>
            <a:r>
              <a:rPr lang="nl-NL" sz="2400" dirty="0"/>
              <a:t> </a:t>
            </a:r>
            <a:r>
              <a:rPr lang="nl-NL" sz="2400" dirty="0" err="1"/>
              <a:t>original</a:t>
            </a:r>
            <a:r>
              <a:rPr lang="nl-NL" sz="2400" dirty="0"/>
              <a:t> </a:t>
            </a:r>
            <a:r>
              <a:rPr lang="nl-NL" sz="2400" dirty="0" err="1"/>
              <a:t>function</a:t>
            </a:r>
            <a:r>
              <a:rPr lang="nl-NL" sz="2400" dirty="0"/>
              <a:t> </a:t>
            </a:r>
            <a:r>
              <a:rPr lang="nl-NL" sz="2400" b="1" dirty="0">
                <a:latin typeface="Consolas" panose="020B0609020204030204" pitchFamily="49" charset="0"/>
              </a:rPr>
              <a:t>x()</a:t>
            </a:r>
            <a:r>
              <a:rPr lang="nl-NL" sz="2400" dirty="0">
                <a:latin typeface="+mn-lt"/>
              </a:rPr>
              <a:t>, </a:t>
            </a:r>
            <a:r>
              <a:rPr lang="nl-NL" sz="2400" dirty="0" err="1">
                <a:latin typeface="+mn-lt"/>
              </a:rPr>
              <a:t>saved</a:t>
            </a:r>
            <a:r>
              <a:rPr lang="nl-NL" sz="2400" dirty="0">
                <a:latin typeface="+mn-lt"/>
              </a:rPr>
              <a:t> in </a:t>
            </a:r>
            <a:r>
              <a:rPr lang="nl-NL" sz="2400" dirty="0" err="1">
                <a:latin typeface="+mn-lt"/>
              </a:rPr>
              <a:t>the</a:t>
            </a:r>
            <a:r>
              <a:rPr lang="nl-NL" sz="2400" dirty="0">
                <a:latin typeface="+mn-lt"/>
              </a:rPr>
              <a:t> descriptor </a:t>
            </a:r>
            <a:r>
              <a:rPr lang="nl-NL" sz="2400" dirty="0" err="1">
                <a:latin typeface="+mn-lt"/>
              </a:rPr>
              <a:t>instance</a:t>
            </a:r>
            <a:r>
              <a:rPr lang="nl-NL" sz="2400" dirty="0">
                <a:latin typeface="+mn-lt"/>
              </a:rPr>
              <a:t>.</a:t>
            </a:r>
          </a:p>
        </p:txBody>
      </p:sp>
      <p:sp>
        <p:nvSpPr>
          <p:cNvPr id="2" name="Title 1"/>
          <p:cNvSpPr>
            <a:spLocks noGrp="1"/>
          </p:cNvSpPr>
          <p:nvPr>
            <p:ph type="title"/>
          </p:nvPr>
        </p:nvSpPr>
        <p:spPr/>
        <p:txBody>
          <a:bodyPr/>
          <a:lstStyle/>
          <a:p>
            <a:r>
              <a:rPr lang="nl-NL" sz="3000" cap="none" dirty="0" err="1">
                <a:solidFill>
                  <a:schemeClr val="accent1"/>
                </a:solidFill>
              </a:rPr>
              <a:t>Properties</a:t>
            </a:r>
            <a:endParaRPr lang="en-US" sz="3000" cap="none" dirty="0">
              <a:solidFill>
                <a:schemeClr val="accent1"/>
              </a:solidFill>
            </a:endParaRPr>
          </a:p>
        </p:txBody>
      </p:sp>
      <p:sp>
        <p:nvSpPr>
          <p:cNvPr id="5" name="Tekstballon: rechthoek 4">
            <a:extLst>
              <a:ext uri="{FF2B5EF4-FFF2-40B4-BE49-F238E27FC236}">
                <a16:creationId xmlns:a16="http://schemas.microsoft.com/office/drawing/2014/main" id="{F0EEC7CD-45D6-ADE2-FC2F-55DCEED1E986}"/>
              </a:ext>
            </a:extLst>
          </p:cNvPr>
          <p:cNvSpPr/>
          <p:nvPr/>
        </p:nvSpPr>
        <p:spPr>
          <a:xfrm>
            <a:off x="4798579" y="4437113"/>
            <a:ext cx="2160240" cy="360040"/>
          </a:xfrm>
          <a:prstGeom prst="wedgeRectCallout">
            <a:avLst>
              <a:gd name="adj1" fmla="val -97740"/>
              <a:gd name="adj2" fmla="val 687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Class A </a:t>
            </a:r>
            <a:r>
              <a:rPr lang="nl-NL" sz="1600" dirty="0" err="1"/>
              <a:t>instance</a:t>
            </a:r>
            <a:endParaRPr lang="nl-NL" sz="1600" dirty="0"/>
          </a:p>
        </p:txBody>
      </p:sp>
      <p:sp>
        <p:nvSpPr>
          <p:cNvPr id="6" name="Tekstballon: rechthoek 5">
            <a:extLst>
              <a:ext uri="{FF2B5EF4-FFF2-40B4-BE49-F238E27FC236}">
                <a16:creationId xmlns:a16="http://schemas.microsoft.com/office/drawing/2014/main" id="{BFD47DAB-30E4-8BC1-5052-CBE905A5C27D}"/>
              </a:ext>
            </a:extLst>
          </p:cNvPr>
          <p:cNvSpPr/>
          <p:nvPr/>
        </p:nvSpPr>
        <p:spPr>
          <a:xfrm>
            <a:off x="6312024" y="1518092"/>
            <a:ext cx="4536504" cy="2054924"/>
          </a:xfrm>
          <a:prstGeom prst="wedgeRectCallout">
            <a:avLst>
              <a:gd name="adj1" fmla="val -114206"/>
              <a:gd name="adj2" fmla="val 2357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2400" dirty="0" err="1"/>
              <a:t>This</a:t>
            </a:r>
            <a:r>
              <a:rPr lang="nl-NL" sz="2400" dirty="0"/>
              <a:t> is equivalent </a:t>
            </a:r>
            <a:r>
              <a:rPr lang="nl-NL" sz="2400" dirty="0" err="1"/>
              <a:t>to</a:t>
            </a:r>
            <a:endParaRPr lang="nl-NL" sz="2400" dirty="0"/>
          </a:p>
          <a:p>
            <a:endParaRPr lang="nl-NL" sz="2400" dirty="0"/>
          </a:p>
          <a:p>
            <a:r>
              <a:rPr lang="nl-NL" sz="2400" b="1" dirty="0" err="1">
                <a:latin typeface="Consolas" panose="020B0609020204030204" pitchFamily="49" charset="0"/>
              </a:rPr>
              <a:t>def</a:t>
            </a:r>
            <a:r>
              <a:rPr lang="nl-NL" sz="2400" b="1" dirty="0">
                <a:latin typeface="Consolas" panose="020B0609020204030204" pitchFamily="49" charset="0"/>
              </a:rPr>
              <a:t> x(</a:t>
            </a:r>
            <a:r>
              <a:rPr lang="nl-NL" sz="2400" b="1" dirty="0" err="1">
                <a:latin typeface="Consolas" panose="020B0609020204030204" pitchFamily="49" charset="0"/>
              </a:rPr>
              <a:t>self</a:t>
            </a:r>
            <a:r>
              <a:rPr lang="nl-NL" sz="2400" b="1" dirty="0">
                <a:latin typeface="Consolas" panose="020B0609020204030204" pitchFamily="49" charset="0"/>
              </a:rPr>
              <a:t>):</a:t>
            </a:r>
          </a:p>
          <a:p>
            <a:r>
              <a:rPr lang="nl-NL" sz="2400" b="1" dirty="0">
                <a:latin typeface="Consolas" panose="020B0609020204030204" pitchFamily="49" charset="0"/>
              </a:rPr>
              <a:t>    return </a:t>
            </a:r>
            <a:r>
              <a:rPr lang="nl-NL" sz="2400" b="1" dirty="0" err="1">
                <a:latin typeface="Consolas" panose="020B0609020204030204" pitchFamily="49" charset="0"/>
              </a:rPr>
              <a:t>self</a:t>
            </a:r>
            <a:r>
              <a:rPr lang="nl-NL" sz="2400" b="1" dirty="0">
                <a:latin typeface="Consolas" panose="020B0609020204030204" pitchFamily="49" charset="0"/>
              </a:rPr>
              <a:t>._x</a:t>
            </a:r>
          </a:p>
          <a:p>
            <a:r>
              <a:rPr lang="nl-NL" sz="2400" b="1" dirty="0">
                <a:latin typeface="Consolas" panose="020B0609020204030204" pitchFamily="49" charset="0"/>
              </a:rPr>
              <a:t>x = property(</a:t>
            </a:r>
            <a:r>
              <a:rPr lang="nl-NL" sz="2400" b="1" dirty="0" err="1">
                <a:latin typeface="Consolas" panose="020B0609020204030204" pitchFamily="49" charset="0"/>
              </a:rPr>
              <a:t>fget</a:t>
            </a:r>
            <a:r>
              <a:rPr lang="nl-NL" sz="2400" b="1" dirty="0">
                <a:latin typeface="Consolas" panose="020B0609020204030204" pitchFamily="49" charset="0"/>
              </a:rPr>
              <a:t>=x)</a:t>
            </a:r>
          </a:p>
        </p:txBody>
      </p:sp>
    </p:spTree>
    <p:extLst>
      <p:ext uri="{BB962C8B-B14F-4D97-AF65-F5344CB8AC3E}">
        <p14:creationId xmlns:p14="http://schemas.microsoft.com/office/powerpoint/2010/main" val="6896889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04812" y="1447201"/>
            <a:ext cx="11523836" cy="5022612"/>
          </a:xfrm>
        </p:spPr>
        <p:txBody>
          <a:bodyPr>
            <a:normAutofit/>
          </a:bodyPr>
          <a:lstStyle/>
          <a:p>
            <a:r>
              <a:rPr lang="en-US" sz="2400" dirty="0">
                <a:latin typeface="+mn-lt"/>
              </a:rPr>
              <a:t>The full signature of the property function is</a:t>
            </a:r>
          </a:p>
          <a:p>
            <a:endParaRPr lang="en-US" sz="2400" dirty="0">
              <a:latin typeface="Consolas" panose="020B0609020204030204" pitchFamily="49" charset="0"/>
            </a:endParaRPr>
          </a:p>
          <a:p>
            <a:r>
              <a:rPr lang="en-US" sz="2200" b="1" dirty="0">
                <a:latin typeface="Consolas" panose="020B0609020204030204" pitchFamily="49" charset="0"/>
              </a:rPr>
              <a:t>property(</a:t>
            </a:r>
            <a:r>
              <a:rPr lang="en-US" sz="2200" b="1" dirty="0" err="1">
                <a:latin typeface="Consolas" panose="020B0609020204030204" pitchFamily="49" charset="0"/>
              </a:rPr>
              <a:t>fget</a:t>
            </a:r>
            <a:r>
              <a:rPr lang="en-US" sz="2200" b="1" dirty="0">
                <a:latin typeface="Consolas" panose="020B0609020204030204" pitchFamily="49" charset="0"/>
              </a:rPr>
              <a:t>=None, </a:t>
            </a:r>
            <a:r>
              <a:rPr lang="en-US" sz="2200" b="1" dirty="0" err="1">
                <a:latin typeface="Consolas" panose="020B0609020204030204" pitchFamily="49" charset="0"/>
              </a:rPr>
              <a:t>fset</a:t>
            </a:r>
            <a:r>
              <a:rPr lang="en-US" sz="2200" b="1" dirty="0">
                <a:latin typeface="Consolas" panose="020B0609020204030204" pitchFamily="49" charset="0"/>
              </a:rPr>
              <a:t>=None, </a:t>
            </a:r>
            <a:r>
              <a:rPr lang="en-US" sz="2200" b="1" dirty="0" err="1">
                <a:latin typeface="Consolas" panose="020B0609020204030204" pitchFamily="49" charset="0"/>
              </a:rPr>
              <a:t>fdel</a:t>
            </a:r>
            <a:r>
              <a:rPr lang="en-US" sz="2200" b="1" dirty="0">
                <a:latin typeface="Consolas" panose="020B0609020204030204" pitchFamily="49" charset="0"/>
              </a:rPr>
              <a:t>=None, doc=None) -&gt; property descriptor</a:t>
            </a:r>
          </a:p>
          <a:p>
            <a:endParaRPr lang="en-US" sz="2400" dirty="0">
              <a:latin typeface="+mn-lt"/>
            </a:endParaRPr>
          </a:p>
          <a:p>
            <a:r>
              <a:rPr lang="en-US" sz="2400" b="1" dirty="0" err="1">
                <a:latin typeface="Consolas" panose="020B0609020204030204" pitchFamily="49" charset="0"/>
              </a:rPr>
              <a:t>fget</a:t>
            </a:r>
            <a:r>
              <a:rPr lang="en-US" sz="2400" dirty="0">
                <a:latin typeface="+mn-lt"/>
              </a:rPr>
              <a:t>, </a:t>
            </a:r>
            <a:r>
              <a:rPr lang="en-US" sz="2400" b="1" dirty="0" err="1">
                <a:latin typeface="Consolas" panose="020B0609020204030204" pitchFamily="49" charset="0"/>
              </a:rPr>
              <a:t>fset</a:t>
            </a:r>
            <a:r>
              <a:rPr lang="en-US" sz="2400" dirty="0">
                <a:latin typeface="+mn-lt"/>
              </a:rPr>
              <a:t>, and </a:t>
            </a:r>
            <a:r>
              <a:rPr lang="en-US" sz="2400" b="1" dirty="0" err="1">
                <a:latin typeface="Consolas" panose="020B0609020204030204" pitchFamily="49" charset="0"/>
              </a:rPr>
              <a:t>fdel</a:t>
            </a:r>
            <a:r>
              <a:rPr lang="en-US" sz="2400" dirty="0">
                <a:latin typeface="+mn-lt"/>
              </a:rPr>
              <a:t> are methods defined by the user:</a:t>
            </a:r>
          </a:p>
          <a:p>
            <a:endParaRPr lang="en-US" sz="2400" dirty="0">
              <a:latin typeface="+mn-lt"/>
            </a:endParaRPr>
          </a:p>
          <a:p>
            <a:r>
              <a:rPr lang="en-US" sz="2200" b="1" dirty="0">
                <a:latin typeface="Consolas" panose="020B0609020204030204" pitchFamily="49" charset="0"/>
              </a:rPr>
              <a:t>class C:</a:t>
            </a:r>
          </a:p>
          <a:p>
            <a:r>
              <a:rPr lang="en-US" sz="2200" b="1" dirty="0">
                <a:latin typeface="Consolas" panose="020B0609020204030204" pitchFamily="49" charset="0"/>
              </a:rPr>
              <a:t>    def </a:t>
            </a:r>
            <a:r>
              <a:rPr lang="en-US" sz="2200" b="1" dirty="0" err="1">
                <a:latin typeface="Consolas" panose="020B0609020204030204" pitchFamily="49" charset="0"/>
              </a:rPr>
              <a:t>fget</a:t>
            </a:r>
            <a:r>
              <a:rPr lang="en-US" sz="2200" b="1" dirty="0">
                <a:latin typeface="Consolas" panose="020B0609020204030204" pitchFamily="49" charset="0"/>
              </a:rPr>
              <a:t>(self): </a:t>
            </a:r>
            <a:r>
              <a:rPr lang="en-US" sz="2200" b="1" i="1" dirty="0">
                <a:latin typeface="Consolas" panose="020B0609020204030204" pitchFamily="49" charset="0"/>
              </a:rPr>
              <a:t>&lt;return something&gt;</a:t>
            </a:r>
          </a:p>
          <a:p>
            <a:r>
              <a:rPr lang="en-US" sz="2200" b="1" dirty="0">
                <a:latin typeface="Consolas" panose="020B0609020204030204" pitchFamily="49" charset="0"/>
              </a:rPr>
              <a:t>    def </a:t>
            </a:r>
            <a:r>
              <a:rPr lang="en-US" sz="2200" b="1" dirty="0" err="1">
                <a:latin typeface="Consolas" panose="020B0609020204030204" pitchFamily="49" charset="0"/>
              </a:rPr>
              <a:t>fset</a:t>
            </a:r>
            <a:r>
              <a:rPr lang="en-US" sz="2200" b="1" dirty="0">
                <a:latin typeface="Consolas" panose="020B0609020204030204" pitchFamily="49" charset="0"/>
              </a:rPr>
              <a:t>(self, value): </a:t>
            </a:r>
            <a:r>
              <a:rPr lang="en-US" sz="2200" b="1" i="1" dirty="0">
                <a:latin typeface="Consolas" panose="020B0609020204030204" pitchFamily="49" charset="0"/>
              </a:rPr>
              <a:t>&lt;set some value&gt;</a:t>
            </a:r>
          </a:p>
          <a:p>
            <a:r>
              <a:rPr lang="en-US" sz="2200" b="1" dirty="0">
                <a:latin typeface="Consolas" panose="020B0609020204030204" pitchFamily="49" charset="0"/>
              </a:rPr>
              <a:t>    def </a:t>
            </a:r>
            <a:r>
              <a:rPr lang="en-US" sz="2200" b="1" dirty="0" err="1">
                <a:latin typeface="Consolas" panose="020B0609020204030204" pitchFamily="49" charset="0"/>
              </a:rPr>
              <a:t>fdel</a:t>
            </a:r>
            <a:r>
              <a:rPr lang="en-US" sz="2200" b="1" dirty="0">
                <a:latin typeface="Consolas" panose="020B0609020204030204" pitchFamily="49" charset="0"/>
              </a:rPr>
              <a:t>(self): </a:t>
            </a:r>
            <a:r>
              <a:rPr lang="en-US" sz="2200" b="1" i="1" dirty="0">
                <a:latin typeface="Consolas" panose="020B0609020204030204" pitchFamily="49" charset="0"/>
              </a:rPr>
              <a:t>&lt;delete something&gt;</a:t>
            </a:r>
          </a:p>
          <a:p>
            <a:r>
              <a:rPr lang="en-US" sz="2200" b="1" i="1" dirty="0">
                <a:latin typeface="Consolas" panose="020B0609020204030204" pitchFamily="49" charset="0"/>
              </a:rPr>
              <a:t>    </a:t>
            </a:r>
            <a:r>
              <a:rPr lang="en-US" sz="2200" b="1" dirty="0">
                <a:latin typeface="Consolas" panose="020B0609020204030204" pitchFamily="49" charset="0"/>
              </a:rPr>
              <a:t>x = property(</a:t>
            </a:r>
            <a:r>
              <a:rPr lang="en-US" sz="2200" b="1" dirty="0" err="1">
                <a:latin typeface="Consolas" panose="020B0609020204030204" pitchFamily="49" charset="0"/>
              </a:rPr>
              <a:t>fget</a:t>
            </a:r>
            <a:r>
              <a:rPr lang="en-US" sz="2200" b="1" dirty="0">
                <a:latin typeface="Consolas" panose="020B0609020204030204" pitchFamily="49" charset="0"/>
              </a:rPr>
              <a:t>, </a:t>
            </a:r>
            <a:r>
              <a:rPr lang="en-US" sz="2200" b="1" dirty="0" err="1">
                <a:latin typeface="Consolas" panose="020B0609020204030204" pitchFamily="49" charset="0"/>
              </a:rPr>
              <a:t>fset</a:t>
            </a:r>
            <a:r>
              <a:rPr lang="en-US" sz="2200" b="1" dirty="0">
                <a:latin typeface="Consolas" panose="020B0609020204030204" pitchFamily="49" charset="0"/>
              </a:rPr>
              <a:t>, </a:t>
            </a:r>
            <a:r>
              <a:rPr lang="en-US" sz="2200" b="1" dirty="0" err="1">
                <a:latin typeface="Consolas" panose="020B0609020204030204" pitchFamily="49" charset="0"/>
              </a:rPr>
              <a:t>fdel</a:t>
            </a:r>
            <a:r>
              <a:rPr lang="en-US" sz="2200" b="1" dirty="0">
                <a:latin typeface="Consolas" panose="020B0609020204030204" pitchFamily="49" charset="0"/>
              </a:rPr>
              <a:t>)</a:t>
            </a:r>
          </a:p>
          <a:p>
            <a:pPr lvl="1" indent="0">
              <a:buNone/>
            </a:pPr>
            <a:endParaRPr lang="en-US" sz="2000" b="1" i="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The property </a:t>
            </a:r>
            <a:r>
              <a:rPr lang="nl-NL" sz="3000" cap="none" dirty="0" err="1">
                <a:solidFill>
                  <a:schemeClr val="accent1"/>
                </a:solidFill>
              </a:rPr>
              <a:t>function</a:t>
            </a:r>
            <a:endParaRPr lang="en-US" sz="3000" cap="none" dirty="0">
              <a:solidFill>
                <a:schemeClr val="accent1"/>
              </a:solidFill>
            </a:endParaRPr>
          </a:p>
        </p:txBody>
      </p:sp>
    </p:spTree>
    <p:extLst>
      <p:ext uri="{BB962C8B-B14F-4D97-AF65-F5344CB8AC3E}">
        <p14:creationId xmlns:p14="http://schemas.microsoft.com/office/powerpoint/2010/main" val="40526166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lnSpcReduction="10000"/>
          </a:bodyPr>
          <a:lstStyle/>
          <a:p>
            <a:pPr>
              <a:lnSpc>
                <a:spcPct val="110000"/>
              </a:lnSpc>
            </a:pPr>
            <a:r>
              <a:rPr lang="en-US" sz="2400" dirty="0">
                <a:latin typeface="+mn-lt"/>
              </a:rPr>
              <a:t>A common practice is to use decorators to define properties. That avoids cluttering the namespace of the class with functions that are not used directly.</a:t>
            </a:r>
          </a:p>
          <a:p>
            <a:endParaRPr lang="en-US" sz="2400" dirty="0">
              <a:latin typeface="+mn-lt"/>
            </a:endParaRPr>
          </a:p>
          <a:p>
            <a:r>
              <a:rPr lang="en-US" sz="2400" b="1" dirty="0">
                <a:latin typeface="Consolas" panose="020B0609020204030204" pitchFamily="49" charset="0"/>
              </a:rPr>
              <a:t>class C: </a:t>
            </a:r>
          </a:p>
          <a:p>
            <a:r>
              <a:rPr lang="en-US" sz="2400" b="1" dirty="0">
                <a:latin typeface="Consolas" panose="020B0609020204030204" pitchFamily="49" charset="0"/>
              </a:rPr>
              <a:t>    @property</a:t>
            </a:r>
          </a:p>
          <a:p>
            <a:r>
              <a:rPr lang="en-US" sz="2400" b="1" dirty="0">
                <a:latin typeface="Consolas" panose="020B0609020204030204" pitchFamily="49" charset="0"/>
              </a:rPr>
              <a:t>    def x(self): </a:t>
            </a:r>
            <a:r>
              <a:rPr lang="en-US" sz="2400" b="1" i="1" dirty="0">
                <a:latin typeface="Consolas" panose="020B0609020204030204" pitchFamily="49" charset="0"/>
              </a:rPr>
              <a:t>&lt;return something&gt;</a:t>
            </a:r>
          </a:p>
          <a:p>
            <a:endParaRPr lang="en-US" sz="2400" b="1" dirty="0">
              <a:latin typeface="Consolas" panose="020B0609020204030204" pitchFamily="49" charset="0"/>
            </a:endParaRPr>
          </a:p>
          <a:p>
            <a:r>
              <a:rPr lang="en-US" sz="2400" b="1" dirty="0">
                <a:latin typeface="Consolas" panose="020B0609020204030204" pitchFamily="49" charset="0"/>
              </a:rPr>
              <a:t>    @x.setter</a:t>
            </a:r>
          </a:p>
          <a:p>
            <a:r>
              <a:rPr lang="en-US" sz="2400" b="1" dirty="0">
                <a:latin typeface="Consolas" panose="020B0609020204030204" pitchFamily="49" charset="0"/>
              </a:rPr>
              <a:t>    def x(self, value): </a:t>
            </a:r>
            <a:r>
              <a:rPr lang="en-US" sz="2400" b="1" i="1" dirty="0">
                <a:latin typeface="Consolas" panose="020B0609020204030204" pitchFamily="49" charset="0"/>
              </a:rPr>
              <a:t>&lt;set some value&gt;</a:t>
            </a:r>
          </a:p>
          <a:p>
            <a:endParaRPr lang="en-US" sz="2400" b="1" dirty="0">
              <a:latin typeface="Consolas" panose="020B0609020204030204" pitchFamily="49" charset="0"/>
            </a:endParaRPr>
          </a:p>
          <a:p>
            <a:r>
              <a:rPr lang="en-US" sz="2400" b="1" dirty="0">
                <a:latin typeface="Consolas" panose="020B0609020204030204" pitchFamily="49" charset="0"/>
              </a:rPr>
              <a:t>    @x.delete</a:t>
            </a:r>
          </a:p>
          <a:p>
            <a:r>
              <a:rPr lang="en-US" sz="2400" b="1" dirty="0">
                <a:latin typeface="Consolas" panose="020B0609020204030204" pitchFamily="49" charset="0"/>
              </a:rPr>
              <a:t>    def x(self): </a:t>
            </a:r>
            <a:r>
              <a:rPr lang="en-US" sz="2400" b="1" i="1" dirty="0">
                <a:latin typeface="Consolas" panose="020B0609020204030204" pitchFamily="49" charset="0"/>
              </a:rPr>
              <a:t>&lt;delete something&gt;</a:t>
            </a:r>
            <a:endParaRPr lang="en-US" sz="2000" b="1" i="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Property </a:t>
            </a:r>
            <a:r>
              <a:rPr lang="nl-NL" sz="3000" cap="none" dirty="0" err="1">
                <a:solidFill>
                  <a:schemeClr val="accent1"/>
                </a:solidFill>
              </a:rPr>
              <a:t>decorators</a:t>
            </a:r>
            <a:endParaRPr lang="en-US" sz="3000" cap="none" dirty="0">
              <a:solidFill>
                <a:schemeClr val="accent1"/>
              </a:solidFill>
            </a:endParaRPr>
          </a:p>
        </p:txBody>
      </p:sp>
    </p:spTree>
    <p:extLst>
      <p:ext uri="{BB962C8B-B14F-4D97-AF65-F5344CB8AC3E}">
        <p14:creationId xmlns:p14="http://schemas.microsoft.com/office/powerpoint/2010/main" val="11570920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lnSpcReduction="10000"/>
          </a:bodyPr>
          <a:lstStyle/>
          <a:p>
            <a:r>
              <a:rPr lang="en-US" sz="2400" b="1" dirty="0">
                <a:latin typeface="Consolas" panose="020B0609020204030204" pitchFamily="49" charset="0"/>
              </a:rPr>
              <a:t>class Property: </a:t>
            </a:r>
          </a:p>
          <a:p>
            <a:r>
              <a:rPr lang="en-US" sz="2400" b="1" dirty="0">
                <a:latin typeface="Consolas" panose="020B0609020204030204" pitchFamily="49" charset="0"/>
              </a:rPr>
              <a:t>    def __</a:t>
            </a:r>
            <a:r>
              <a:rPr lang="en-US" sz="2400" b="1" dirty="0" err="1">
                <a:latin typeface="Consolas" panose="020B0609020204030204" pitchFamily="49" charset="0"/>
              </a:rPr>
              <a:t>init</a:t>
            </a:r>
            <a:r>
              <a:rPr lang="en-US" sz="2400" b="1" dirty="0">
                <a:latin typeface="Consolas" panose="020B0609020204030204" pitchFamily="49" charset="0"/>
              </a:rPr>
              <a:t>__(self, </a:t>
            </a:r>
            <a:r>
              <a:rPr lang="en-US" sz="2400" b="1" dirty="0" err="1">
                <a:latin typeface="Consolas" panose="020B0609020204030204" pitchFamily="49" charset="0"/>
              </a:rPr>
              <a:t>fget</a:t>
            </a:r>
            <a:r>
              <a:rPr lang="en-US" sz="2400" b="1" dirty="0">
                <a:latin typeface="Consolas" panose="020B0609020204030204" pitchFamily="49" charset="0"/>
              </a:rPr>
              <a:t>=None, </a:t>
            </a:r>
            <a:r>
              <a:rPr lang="en-US" sz="2400" b="1" dirty="0" err="1">
                <a:latin typeface="Consolas" panose="020B0609020204030204" pitchFamily="49" charset="0"/>
              </a:rPr>
              <a:t>fset</a:t>
            </a:r>
            <a:r>
              <a:rPr lang="en-US" sz="2400" b="1" dirty="0">
                <a:latin typeface="Consolas" panose="020B0609020204030204" pitchFamily="49" charset="0"/>
              </a:rPr>
              <a:t>=None, </a:t>
            </a:r>
            <a:r>
              <a:rPr lang="en-US" sz="2400" b="1" dirty="0" err="1">
                <a:latin typeface="Consolas" panose="020B0609020204030204" pitchFamily="49" charset="0"/>
              </a:rPr>
              <a:t>fdel</a:t>
            </a:r>
            <a:r>
              <a:rPr lang="en-US" sz="2400" b="1" dirty="0">
                <a:latin typeface="Consolas" panose="020B0609020204030204" pitchFamily="49" charset="0"/>
              </a:rPr>
              <a:t>=None, doc=None):</a:t>
            </a:r>
          </a:p>
          <a:p>
            <a:r>
              <a:rPr lang="en-US" sz="2400" b="1" i="1" dirty="0">
                <a:latin typeface="Consolas" panose="020B0609020204030204" pitchFamily="49" charset="0"/>
              </a:rPr>
              <a:t>        </a:t>
            </a:r>
            <a:r>
              <a:rPr lang="en-US" sz="2400" b="1" dirty="0" err="1">
                <a:latin typeface="Consolas" panose="020B0609020204030204" pitchFamily="49" charset="0"/>
              </a:rPr>
              <a:t>self.fget</a:t>
            </a:r>
            <a:r>
              <a:rPr lang="en-US" sz="2400" b="1" dirty="0">
                <a:latin typeface="Consolas" panose="020B0609020204030204" pitchFamily="49" charset="0"/>
              </a:rPr>
              <a:t> = </a:t>
            </a:r>
            <a:r>
              <a:rPr lang="en-US" sz="2400" b="1" dirty="0" err="1">
                <a:latin typeface="Consolas" panose="020B0609020204030204" pitchFamily="49" charset="0"/>
              </a:rPr>
              <a:t>fget</a:t>
            </a:r>
            <a:endParaRPr lang="en-US" b="1" dirty="0">
              <a:latin typeface="Consolas" panose="020B0609020204030204" pitchFamily="49" charset="0"/>
            </a:endParaRPr>
          </a:p>
          <a:p>
            <a:r>
              <a:rPr lang="en-US" sz="2400" b="1" dirty="0">
                <a:latin typeface="Consolas" panose="020B0609020204030204" pitchFamily="49" charset="0"/>
              </a:rPr>
              <a:t>        </a:t>
            </a:r>
            <a:r>
              <a:rPr lang="en-US" sz="2400" b="1" dirty="0" err="1">
                <a:latin typeface="Consolas" panose="020B0609020204030204" pitchFamily="49" charset="0"/>
              </a:rPr>
              <a:t>self.fset</a:t>
            </a:r>
            <a:r>
              <a:rPr lang="en-US" sz="2400" b="1" dirty="0">
                <a:latin typeface="Consolas" panose="020B0609020204030204" pitchFamily="49" charset="0"/>
              </a:rPr>
              <a:t> = </a:t>
            </a:r>
            <a:r>
              <a:rPr lang="en-US" sz="2400" b="1" dirty="0" err="1">
                <a:latin typeface="Consolas" panose="020B0609020204030204" pitchFamily="49" charset="0"/>
              </a:rPr>
              <a:t>fset</a:t>
            </a:r>
            <a:endParaRPr lang="en-US" sz="2400" b="1" dirty="0">
              <a:latin typeface="Consolas" panose="020B0609020204030204" pitchFamily="49" charset="0"/>
            </a:endParaRPr>
          </a:p>
          <a:p>
            <a:r>
              <a:rPr lang="en-US" sz="2400" b="1" dirty="0">
                <a:latin typeface="Consolas" panose="020B0609020204030204" pitchFamily="49" charset="0"/>
              </a:rPr>
              <a:t>        </a:t>
            </a:r>
            <a:r>
              <a:rPr lang="en-US" sz="2400" b="1" dirty="0" err="1">
                <a:latin typeface="Consolas" panose="020B0609020204030204" pitchFamily="49" charset="0"/>
              </a:rPr>
              <a:t>self.fdel</a:t>
            </a:r>
            <a:r>
              <a:rPr lang="en-US" sz="2400" b="1" dirty="0">
                <a:latin typeface="Consolas" panose="020B0609020204030204" pitchFamily="49" charset="0"/>
              </a:rPr>
              <a:t> = </a:t>
            </a:r>
            <a:r>
              <a:rPr lang="en-US" sz="2400" b="1" dirty="0" err="1">
                <a:latin typeface="Consolas" panose="020B0609020204030204" pitchFamily="49" charset="0"/>
              </a:rPr>
              <a:t>fdel</a:t>
            </a:r>
            <a:endParaRPr lang="en-US" sz="2400" b="1" dirty="0">
              <a:latin typeface="Consolas" panose="020B0609020204030204" pitchFamily="49" charset="0"/>
            </a:endParaRPr>
          </a:p>
          <a:p>
            <a:endParaRPr lang="en-US" sz="2400" b="1" dirty="0">
              <a:latin typeface="Consolas" panose="020B0609020204030204" pitchFamily="49" charset="0"/>
            </a:endParaRPr>
          </a:p>
          <a:p>
            <a:r>
              <a:rPr lang="en-US" sz="2400" b="1" dirty="0">
                <a:latin typeface="Consolas" panose="020B0609020204030204" pitchFamily="49" charset="0"/>
              </a:rPr>
              <a:t>    def __get__(self, obj, </a:t>
            </a:r>
            <a:r>
              <a:rPr lang="en-US" sz="2400" b="1" dirty="0" err="1">
                <a:latin typeface="Consolas" panose="020B0609020204030204" pitchFamily="49" charset="0"/>
              </a:rPr>
              <a:t>owner_class</a:t>
            </a:r>
            <a:r>
              <a:rPr lang="en-US" sz="2400" b="1" dirty="0">
                <a:latin typeface="Consolas" panose="020B0609020204030204" pitchFamily="49" charset="0"/>
              </a:rPr>
              <a:t>=None):</a:t>
            </a:r>
          </a:p>
          <a:p>
            <a:r>
              <a:rPr lang="en-US" sz="2400" b="1" dirty="0">
                <a:latin typeface="Consolas" panose="020B0609020204030204" pitchFamily="49" charset="0"/>
              </a:rPr>
              <a:t>        if </a:t>
            </a:r>
            <a:r>
              <a:rPr lang="en-US" sz="2400" b="1" dirty="0" err="1">
                <a:latin typeface="Consolas" panose="020B0609020204030204" pitchFamily="49" charset="0"/>
              </a:rPr>
              <a:t>self.fget</a:t>
            </a:r>
            <a:r>
              <a:rPr lang="en-US" sz="2400" b="1" dirty="0">
                <a:latin typeface="Consolas" panose="020B0609020204030204" pitchFamily="49" charset="0"/>
              </a:rPr>
              <a:t> is None:</a:t>
            </a:r>
          </a:p>
          <a:p>
            <a:r>
              <a:rPr lang="en-US" sz="2400" b="1" dirty="0">
                <a:latin typeface="Consolas" panose="020B0609020204030204" pitchFamily="49" charset="0"/>
              </a:rPr>
              <a:t>            raise </a:t>
            </a:r>
            <a:r>
              <a:rPr lang="en-US" sz="2400" b="1" dirty="0" err="1">
                <a:latin typeface="Consolas" panose="020B0609020204030204" pitchFamily="49" charset="0"/>
              </a:rPr>
              <a:t>AttributeError</a:t>
            </a:r>
            <a:r>
              <a:rPr lang="en-US" sz="2400" b="1" dirty="0">
                <a:latin typeface="Consolas" panose="020B0609020204030204" pitchFamily="49" charset="0"/>
              </a:rPr>
              <a:t>(...)</a:t>
            </a:r>
          </a:p>
          <a:p>
            <a:r>
              <a:rPr lang="en-US" sz="2400" b="1" dirty="0">
                <a:latin typeface="Consolas" panose="020B0609020204030204" pitchFamily="49" charset="0"/>
              </a:rPr>
              <a:t>        return </a:t>
            </a:r>
            <a:r>
              <a:rPr lang="en-US" sz="2400" b="1" dirty="0" err="1">
                <a:latin typeface="Consolas" panose="020B0609020204030204" pitchFamily="49" charset="0"/>
              </a:rPr>
              <a:t>self.fget</a:t>
            </a:r>
            <a:r>
              <a:rPr lang="en-US" sz="2400" b="1" dirty="0">
                <a:latin typeface="Consolas" panose="020B0609020204030204" pitchFamily="49" charset="0"/>
              </a:rPr>
              <a:t>(obj)</a:t>
            </a:r>
          </a:p>
          <a:p>
            <a:endParaRPr lang="en-US" sz="2400" b="1" dirty="0">
              <a:latin typeface="Consolas" panose="020B0609020204030204" pitchFamily="49" charset="0"/>
            </a:endParaRPr>
          </a:p>
          <a:p>
            <a:r>
              <a:rPr lang="en-US" sz="2400" b="1" dirty="0">
                <a:latin typeface="Consolas" panose="020B0609020204030204" pitchFamily="49" charset="0"/>
              </a:rPr>
              <a:t>    # Similar for __set__ and __delete__</a:t>
            </a:r>
          </a:p>
        </p:txBody>
      </p:sp>
      <p:sp>
        <p:nvSpPr>
          <p:cNvPr id="2" name="Title 1"/>
          <p:cNvSpPr>
            <a:spLocks noGrp="1"/>
          </p:cNvSpPr>
          <p:nvPr>
            <p:ph type="title"/>
          </p:nvPr>
        </p:nvSpPr>
        <p:spPr/>
        <p:txBody>
          <a:bodyPr/>
          <a:lstStyle/>
          <a:p>
            <a:r>
              <a:rPr lang="nl-NL" sz="3000" cap="none" dirty="0" err="1">
                <a:solidFill>
                  <a:schemeClr val="accent1"/>
                </a:solidFill>
              </a:rPr>
              <a:t>Barebones</a:t>
            </a:r>
            <a:r>
              <a:rPr lang="nl-NL" sz="3000" cap="none" dirty="0">
                <a:solidFill>
                  <a:schemeClr val="accent1"/>
                </a:solidFill>
              </a:rPr>
              <a:t> property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17359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The </a:t>
            </a:r>
            <a:r>
              <a:rPr lang="nl-NL" sz="2400" b="1" dirty="0">
                <a:latin typeface="Consolas" panose="020B0609020204030204" pitchFamily="49" charset="0"/>
              </a:rPr>
              <a:t>socket</a:t>
            </a:r>
            <a:r>
              <a:rPr lang="nl-NL" sz="2400" dirty="0"/>
              <a:t> package is built on </a:t>
            </a:r>
            <a:r>
              <a:rPr lang="nl-NL" sz="2400" dirty="0" err="1"/>
              <a:t>the</a:t>
            </a:r>
            <a:r>
              <a:rPr lang="nl-NL" sz="2400" dirty="0"/>
              <a:t> </a:t>
            </a:r>
            <a:r>
              <a:rPr lang="nl-NL" sz="2400" dirty="0" err="1"/>
              <a:t>assumption</a:t>
            </a:r>
            <a:r>
              <a:rPr lang="nl-NL" sz="2400" dirty="0"/>
              <a:t> </a:t>
            </a:r>
            <a:r>
              <a:rPr lang="nl-NL" sz="2400" dirty="0" err="1"/>
              <a:t>that</a:t>
            </a:r>
            <a:r>
              <a:rPr lang="nl-NL" sz="2400" dirty="0"/>
              <a:t> </a:t>
            </a:r>
            <a:r>
              <a:rPr lang="nl-NL" sz="2400" dirty="0" err="1"/>
              <a:t>you</a:t>
            </a:r>
            <a:r>
              <a:rPr lang="nl-NL" sz="2400" dirty="0"/>
              <a:t> </a:t>
            </a:r>
            <a:r>
              <a:rPr lang="nl-NL" sz="2400" dirty="0" err="1"/>
              <a:t>can</a:t>
            </a:r>
            <a:r>
              <a:rPr lang="nl-NL" sz="2400" dirty="0"/>
              <a:t> </a:t>
            </a:r>
            <a:r>
              <a:rPr lang="nl-NL" sz="2400" dirty="0" err="1"/>
              <a:t>use</a:t>
            </a:r>
            <a:r>
              <a:rPr lang="nl-NL" sz="2400" dirty="0"/>
              <a:t> </a:t>
            </a:r>
            <a:r>
              <a:rPr lang="nl-NL" sz="2400" dirty="0" err="1"/>
              <a:t>blocking</a:t>
            </a:r>
            <a:r>
              <a:rPr lang="nl-NL" sz="2400" dirty="0"/>
              <a:t> calls.</a:t>
            </a:r>
          </a:p>
          <a:p>
            <a:pPr marL="342900" indent="-342900">
              <a:lnSpc>
                <a:spcPct val="100000"/>
              </a:lnSpc>
              <a:buFont typeface="Arial" panose="020B0604020202020204" pitchFamily="34" charset="0"/>
              <a:buChar char="•"/>
            </a:pPr>
            <a:r>
              <a:rPr lang="nl-NL" sz="2400" dirty="0"/>
              <a:t>The </a:t>
            </a:r>
            <a:r>
              <a:rPr lang="nl-NL" sz="2400" b="1" dirty="0">
                <a:latin typeface="Consolas" panose="020B0609020204030204" pitchFamily="49" charset="0"/>
              </a:rPr>
              <a:t>socketserver</a:t>
            </a:r>
            <a:r>
              <a:rPr lang="nl-NL" sz="2400" dirty="0"/>
              <a:t> module is </a:t>
            </a:r>
            <a:r>
              <a:rPr lang="nl-NL" sz="2400" dirty="0" err="1"/>
              <a:t>also</a:t>
            </a:r>
            <a:r>
              <a:rPr lang="nl-NL" sz="2400" dirty="0"/>
              <a:t> built on </a:t>
            </a:r>
            <a:r>
              <a:rPr lang="nl-NL" sz="2400" dirty="0" err="1"/>
              <a:t>that</a:t>
            </a:r>
            <a:r>
              <a:rPr lang="nl-NL" sz="2400" dirty="0"/>
              <a:t> </a:t>
            </a:r>
            <a:r>
              <a:rPr lang="nl-NL" sz="2400" dirty="0" err="1"/>
              <a:t>assumption</a:t>
            </a:r>
            <a:r>
              <a:rPr lang="nl-NL" sz="2400" dirty="0"/>
              <a:t>.</a:t>
            </a:r>
          </a:p>
          <a:p>
            <a:pPr marL="342900" indent="-342900">
              <a:lnSpc>
                <a:spcPct val="100000"/>
              </a:lnSpc>
              <a:buFont typeface="Arial" panose="020B0604020202020204" pitchFamily="34" charset="0"/>
              <a:buChar char="•"/>
            </a:pPr>
            <a:r>
              <a:rPr lang="nl-NL" sz="2400" dirty="0" err="1"/>
              <a:t>If</a:t>
            </a:r>
            <a:r>
              <a:rPr lang="nl-NL" sz="2400" dirty="0"/>
              <a:t> </a:t>
            </a:r>
            <a:r>
              <a:rPr lang="nl-NL" sz="2400" dirty="0" err="1"/>
              <a:t>you</a:t>
            </a:r>
            <a:r>
              <a:rPr lang="nl-NL" sz="2400" dirty="0"/>
              <a:t> want </a:t>
            </a:r>
            <a:r>
              <a:rPr lang="nl-NL" sz="2400" dirty="0" err="1"/>
              <a:t>to</a:t>
            </a:r>
            <a:r>
              <a:rPr lang="nl-NL" sz="2400" dirty="0"/>
              <a:t> </a:t>
            </a:r>
            <a:r>
              <a:rPr lang="nl-NL" sz="2400" dirty="0" err="1"/>
              <a:t>use</a:t>
            </a:r>
            <a:r>
              <a:rPr lang="nl-NL" sz="2400" dirty="0"/>
              <a:t> non-</a:t>
            </a:r>
            <a:r>
              <a:rPr lang="nl-NL" sz="2400" dirty="0" err="1"/>
              <a:t>blocking</a:t>
            </a:r>
            <a:r>
              <a:rPr lang="nl-NL" sz="2400" dirty="0"/>
              <a:t> calls (e.g. </a:t>
            </a:r>
            <a:r>
              <a:rPr lang="nl-NL" sz="2400" dirty="0" err="1"/>
              <a:t>because</a:t>
            </a:r>
            <a:r>
              <a:rPr lang="nl-NL" sz="2400" dirty="0"/>
              <a:t> </a:t>
            </a:r>
            <a:r>
              <a:rPr lang="nl-NL" sz="2400" dirty="0" err="1"/>
              <a:t>you</a:t>
            </a:r>
            <a:r>
              <a:rPr lang="nl-NL" sz="2400" dirty="0"/>
              <a:t> want </a:t>
            </a:r>
            <a:r>
              <a:rPr lang="nl-NL" sz="2400" dirty="0" err="1"/>
              <a:t>to</a:t>
            </a:r>
            <a:r>
              <a:rPr lang="nl-NL" sz="2400" dirty="0"/>
              <a:t> </a:t>
            </a:r>
            <a:r>
              <a:rPr lang="nl-NL" sz="2400" dirty="0" err="1"/>
              <a:t>use</a:t>
            </a:r>
            <a:r>
              <a:rPr lang="nl-NL" sz="2400" dirty="0"/>
              <a:t> </a:t>
            </a:r>
            <a:r>
              <a:rPr lang="nl-NL" sz="2400" b="1" dirty="0" err="1">
                <a:latin typeface="Consolas" panose="020B0609020204030204" pitchFamily="49" charset="0"/>
              </a:rPr>
              <a:t>asyncio</a:t>
            </a:r>
            <a:r>
              <a:rPr lang="nl-NL" sz="2400" dirty="0"/>
              <a:t>), </a:t>
            </a:r>
            <a:r>
              <a:rPr lang="nl-NL" sz="2400" dirty="0" err="1"/>
              <a:t>things</a:t>
            </a:r>
            <a:r>
              <a:rPr lang="nl-NL" sz="2400" dirty="0"/>
              <a:t> </a:t>
            </a:r>
            <a:r>
              <a:rPr lang="nl-NL" sz="2400" dirty="0" err="1"/>
              <a:t>become</a:t>
            </a:r>
            <a:r>
              <a:rPr lang="nl-NL" sz="2400" dirty="0"/>
              <a:t> way more </a:t>
            </a:r>
            <a:r>
              <a:rPr lang="nl-NL" sz="2400" dirty="0" err="1"/>
              <a:t>difficult</a:t>
            </a:r>
            <a:r>
              <a:rPr lang="nl-NL" sz="2400" dirty="0"/>
              <a:t>.</a:t>
            </a:r>
          </a:p>
          <a:p>
            <a:pPr marL="342900" indent="-342900">
              <a:lnSpc>
                <a:spcPct val="100000"/>
              </a:lnSpc>
              <a:buFont typeface="Arial" panose="020B0604020202020204" pitchFamily="34" charset="0"/>
              <a:buChar char="•"/>
            </a:pPr>
            <a:r>
              <a:rPr lang="nl-NL" sz="2400" dirty="0"/>
              <a:t>The look-</a:t>
            </a:r>
            <a:r>
              <a:rPr lang="nl-NL" sz="2400" dirty="0" err="1"/>
              <a:t>and</a:t>
            </a:r>
            <a:r>
              <a:rPr lang="nl-NL" sz="2400" dirty="0"/>
              <a:t>-feel of </a:t>
            </a:r>
            <a:r>
              <a:rPr lang="nl-NL" sz="2400" dirty="0" err="1"/>
              <a:t>synchronous</a:t>
            </a:r>
            <a:r>
              <a:rPr lang="nl-NL" sz="2400" dirty="0"/>
              <a:t> (</a:t>
            </a:r>
            <a:r>
              <a:rPr lang="nl-NL" sz="2400" dirty="0" err="1"/>
              <a:t>blocking</a:t>
            </a:r>
            <a:r>
              <a:rPr lang="nl-NL" sz="2400" dirty="0"/>
              <a:t>) </a:t>
            </a:r>
            <a:r>
              <a:rPr lang="nl-NL" sz="2400" dirty="0" err="1"/>
              <a:t>networking</a:t>
            </a:r>
            <a:r>
              <a:rPr lang="nl-NL" sz="2400" dirty="0"/>
              <a:t> is </a:t>
            </a:r>
            <a:r>
              <a:rPr lang="nl-NL" sz="2400" dirty="0" err="1"/>
              <a:t>very</a:t>
            </a:r>
            <a:r>
              <a:rPr lang="nl-NL" sz="2400" dirty="0"/>
              <a:t> different </a:t>
            </a:r>
            <a:r>
              <a:rPr lang="nl-NL" sz="2400" dirty="0" err="1"/>
              <a:t>from</a:t>
            </a:r>
            <a:r>
              <a:rPr lang="nl-NL" sz="2400" dirty="0"/>
              <a:t> </a:t>
            </a:r>
            <a:r>
              <a:rPr lang="nl-NL" sz="2400" dirty="0" err="1"/>
              <a:t>asynchronous</a:t>
            </a:r>
            <a:r>
              <a:rPr lang="nl-NL" sz="2400" dirty="0"/>
              <a:t> (non-</a:t>
            </a:r>
            <a:r>
              <a:rPr lang="nl-NL" sz="2400" dirty="0" err="1"/>
              <a:t>blocking</a:t>
            </a:r>
            <a:r>
              <a:rPr lang="nl-NL" sz="2400" dirty="0"/>
              <a:t>) </a:t>
            </a:r>
            <a:r>
              <a:rPr lang="nl-NL" sz="2400" dirty="0" err="1"/>
              <a:t>networking</a:t>
            </a:r>
            <a:r>
              <a:rPr lang="nl-NL" sz="2400" dirty="0"/>
              <a:t>.</a:t>
            </a:r>
          </a:p>
          <a:p>
            <a:pPr marL="342900" indent="-342900">
              <a:lnSpc>
                <a:spcPct val="100000"/>
              </a:lnSpc>
              <a:buFont typeface="Arial" panose="020B0604020202020204" pitchFamily="34" charset="0"/>
              <a:buChar char="•"/>
            </a:pPr>
            <a:r>
              <a:rPr lang="nl-NL" sz="2400" dirty="0"/>
              <a:t>We </a:t>
            </a:r>
            <a:r>
              <a:rPr lang="nl-NL" sz="2400" dirty="0" err="1"/>
              <a:t>saw</a:t>
            </a:r>
            <a:r>
              <a:rPr lang="nl-NL" sz="2400" dirty="0"/>
              <a:t> </a:t>
            </a:r>
            <a:r>
              <a:rPr lang="nl-NL" sz="2400" dirty="0" err="1"/>
              <a:t>an</a:t>
            </a:r>
            <a:r>
              <a:rPr lang="nl-NL" sz="2400" dirty="0"/>
              <a:t> </a:t>
            </a:r>
            <a:r>
              <a:rPr lang="nl-NL" sz="2400" dirty="0" err="1"/>
              <a:t>example</a:t>
            </a:r>
            <a:r>
              <a:rPr lang="nl-NL" sz="2400" dirty="0"/>
              <a:t> of </a:t>
            </a:r>
            <a:r>
              <a:rPr lang="nl-NL" sz="2400" dirty="0" err="1"/>
              <a:t>this</a:t>
            </a:r>
            <a:r>
              <a:rPr lang="nl-NL" sz="2400" dirty="0"/>
              <a:t> in </a:t>
            </a:r>
            <a:r>
              <a:rPr lang="nl-NL" sz="2400" dirty="0" err="1"/>
              <a:t>the</a:t>
            </a:r>
            <a:r>
              <a:rPr lang="nl-NL" sz="2400" dirty="0"/>
              <a:t> masterclass on </a:t>
            </a:r>
            <a:r>
              <a:rPr lang="nl-NL" sz="2400" dirty="0" err="1"/>
              <a:t>asyncio</a:t>
            </a:r>
            <a:r>
              <a:rPr lang="nl-NL" sz="2400" dirty="0"/>
              <a:t>.</a:t>
            </a:r>
          </a:p>
          <a:p>
            <a:pPr>
              <a:lnSpc>
                <a:spcPct val="100000"/>
              </a:lnSpc>
            </a:pPr>
            <a:endParaRPr lang="nl-NL" sz="2400" dirty="0"/>
          </a:p>
        </p:txBody>
      </p:sp>
      <p:sp>
        <p:nvSpPr>
          <p:cNvPr id="2" name="Title 1"/>
          <p:cNvSpPr>
            <a:spLocks noGrp="1"/>
          </p:cNvSpPr>
          <p:nvPr>
            <p:ph type="title"/>
          </p:nvPr>
        </p:nvSpPr>
        <p:spPr/>
        <p:txBody>
          <a:bodyPr/>
          <a:lstStyle/>
          <a:p>
            <a:r>
              <a:rPr lang="nl-NL" dirty="0" err="1"/>
              <a:t>Problems</a:t>
            </a:r>
            <a:r>
              <a:rPr lang="nl-NL" dirty="0"/>
              <a:t> </a:t>
            </a:r>
            <a:r>
              <a:rPr lang="nl-NL" dirty="0" err="1"/>
              <a:t>with</a:t>
            </a:r>
            <a:r>
              <a:rPr lang="nl-NL" dirty="0"/>
              <a:t> standard </a:t>
            </a:r>
            <a:r>
              <a:rPr lang="nl-NL" dirty="0" err="1"/>
              <a:t>library</a:t>
            </a:r>
            <a:r>
              <a:rPr lang="nl-NL" dirty="0"/>
              <a:t> </a:t>
            </a:r>
            <a:r>
              <a:rPr lang="nl-NL" dirty="0" err="1"/>
              <a:t>networking</a:t>
            </a:r>
            <a:endParaRPr lang="en-US" sz="3000" cap="none" dirty="0">
              <a:solidFill>
                <a:schemeClr val="accent1"/>
              </a:solidFill>
            </a:endParaRPr>
          </a:p>
        </p:txBody>
      </p:sp>
    </p:spTree>
    <p:extLst>
      <p:ext uri="{BB962C8B-B14F-4D97-AF65-F5344CB8AC3E}">
        <p14:creationId xmlns:p14="http://schemas.microsoft.com/office/powerpoint/2010/main" val="9889453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Functions, methods, </a:t>
            </a:r>
            <a:r>
              <a:rPr lang="en-GB" dirty="0" err="1"/>
              <a:t>classmethods</a:t>
            </a:r>
            <a:r>
              <a:rPr lang="en-GB" dirty="0"/>
              <a:t>, </a:t>
            </a:r>
            <a:r>
              <a:rPr lang="en-GB" dirty="0" err="1"/>
              <a:t>staticmethods</a:t>
            </a:r>
            <a:endParaRPr lang="en-GB" dirty="0"/>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187696428"/>
      </p:ext>
    </p:extLst>
  </p:cSld>
  <p:clrMapOvr>
    <a:masterClrMapping/>
  </p:clrMapOvr>
  <p:transition spd="slow">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Functions and methods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37593089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110000"/>
              </a:lnSpc>
            </a:pPr>
            <a:r>
              <a:rPr lang="en-US" sz="2000" dirty="0">
                <a:latin typeface="+mn-lt"/>
              </a:rPr>
              <a:t>What not every Python programmer is aware of, is that user-defined functions are descriptors.</a:t>
            </a:r>
          </a:p>
          <a:p>
            <a:pPr>
              <a:lnSpc>
                <a:spcPct val="110000"/>
              </a:lnSpc>
            </a:pPr>
            <a:endParaRPr lang="en-US" dirty="0">
              <a:latin typeface="+mn-lt"/>
            </a:endParaRPr>
          </a:p>
          <a:p>
            <a:r>
              <a:rPr lang="en-US" sz="2000" b="1" dirty="0">
                <a:latin typeface="Consolas" panose="020B0609020204030204" pitchFamily="49" charset="0"/>
              </a:rPr>
              <a:t>&gt;&gt;&gt; def f(x, y):</a:t>
            </a:r>
          </a:p>
          <a:p>
            <a:r>
              <a:rPr lang="en-US" b="1" dirty="0">
                <a:latin typeface="Consolas" panose="020B0609020204030204" pitchFamily="49" charset="0"/>
              </a:rPr>
              <a:t>...     print(f"{x=}, {y=}")</a:t>
            </a:r>
          </a:p>
          <a:p>
            <a:r>
              <a:rPr lang="en-US" sz="2000" b="1" dirty="0">
                <a:latin typeface="Consolas" panose="020B0609020204030204" pitchFamily="49" charset="0"/>
              </a:rPr>
              <a:t>... </a:t>
            </a:r>
          </a:p>
          <a:p>
            <a:r>
              <a:rPr lang="en-US" b="1" dirty="0">
                <a:latin typeface="Consolas" panose="020B0609020204030204" pitchFamily="49" charset="0"/>
              </a:rPr>
              <a:t>&gt;&gt;&gt; </a:t>
            </a:r>
            <a:r>
              <a:rPr lang="en-US" b="1" dirty="0" err="1">
                <a:latin typeface="Consolas" panose="020B0609020204030204" pitchFamily="49" charset="0"/>
              </a:rPr>
              <a:t>f.__get</a:t>
            </a:r>
            <a:r>
              <a:rPr lang="en-US" b="1" dirty="0">
                <a:latin typeface="Consolas" panose="020B0609020204030204" pitchFamily="49" charset="0"/>
              </a:rPr>
              <a:t>__</a:t>
            </a:r>
          </a:p>
          <a:p>
            <a:r>
              <a:rPr lang="en-US" sz="2000" b="1" dirty="0">
                <a:latin typeface="Consolas" panose="020B0609020204030204" pitchFamily="49" charset="0"/>
              </a:rPr>
              <a:t>&lt;method-wrapper '__get__' of function object at 0x...&gt;</a:t>
            </a:r>
          </a:p>
          <a:p>
            <a:endParaRPr lang="en-US" b="1" dirty="0">
              <a:latin typeface="Consolas" panose="020B0609020204030204" pitchFamily="49" charset="0"/>
            </a:endParaRPr>
          </a:p>
          <a:p>
            <a:r>
              <a:rPr lang="en-US" dirty="0">
                <a:latin typeface="+mn-lt"/>
              </a:rPr>
              <a:t>You can call </a:t>
            </a:r>
            <a:r>
              <a:rPr lang="en-US" b="1" dirty="0" err="1">
                <a:latin typeface="Consolas" panose="020B0609020204030204" pitchFamily="49" charset="0"/>
              </a:rPr>
              <a:t>f.__get</a:t>
            </a:r>
            <a:r>
              <a:rPr lang="en-US" b="1" dirty="0">
                <a:latin typeface="Consolas" panose="020B0609020204030204" pitchFamily="49" charset="0"/>
              </a:rPr>
              <a:t>__()</a:t>
            </a:r>
            <a:r>
              <a:rPr lang="en-US" dirty="0">
                <a:latin typeface="+mn-lt"/>
              </a:rPr>
              <a:t> with any value. It will be filled in as the first argument of </a:t>
            </a:r>
            <a:r>
              <a:rPr lang="en-US" b="1" dirty="0">
                <a:latin typeface="Consolas" panose="020B0609020204030204" pitchFamily="49" charset="0"/>
              </a:rPr>
              <a:t>f</a:t>
            </a:r>
            <a:r>
              <a:rPr lang="en-US" dirty="0">
                <a:latin typeface="+mn-lt"/>
              </a:rPr>
              <a:t>:</a:t>
            </a:r>
          </a:p>
          <a:p>
            <a:endParaRPr lang="en-US" b="1" dirty="0">
              <a:latin typeface="Consolas" panose="020B0609020204030204" pitchFamily="49" charset="0"/>
            </a:endParaRPr>
          </a:p>
          <a:p>
            <a:r>
              <a:rPr lang="en-US" sz="2000" b="1" dirty="0">
                <a:latin typeface="Consolas" panose="020B0609020204030204" pitchFamily="49" charset="0"/>
              </a:rPr>
              <a:t>&gt;&gt;&gt; p = </a:t>
            </a:r>
            <a:r>
              <a:rPr lang="en-US" sz="2000" b="1" dirty="0" err="1">
                <a:latin typeface="Consolas" panose="020B0609020204030204" pitchFamily="49" charset="0"/>
              </a:rPr>
              <a:t>f.__get</a:t>
            </a:r>
            <a:r>
              <a:rPr lang="en-US" sz="2000" b="1" dirty="0">
                <a:latin typeface="Consolas" panose="020B0609020204030204" pitchFamily="49" charset="0"/>
              </a:rPr>
              <a:t>__(1)</a:t>
            </a:r>
          </a:p>
          <a:p>
            <a:r>
              <a:rPr lang="en-US" b="1" dirty="0">
                <a:latin typeface="Consolas" panose="020B0609020204030204" pitchFamily="49" charset="0"/>
              </a:rPr>
              <a:t>&gt;&gt;&gt; p(3)</a:t>
            </a:r>
          </a:p>
          <a:p>
            <a:r>
              <a:rPr lang="en-US" b="1" dirty="0">
                <a:latin typeface="Consolas" panose="020B0609020204030204" pitchFamily="49" charset="0"/>
              </a:rPr>
              <a:t>x</a:t>
            </a:r>
            <a:r>
              <a:rPr lang="en-US" sz="2000" b="1" dirty="0">
                <a:latin typeface="Consolas" panose="020B0609020204030204" pitchFamily="49" charset="0"/>
              </a:rPr>
              <a:t>=1, y=3</a:t>
            </a:r>
          </a:p>
        </p:txBody>
      </p:sp>
      <p:sp>
        <p:nvSpPr>
          <p:cNvPr id="2" name="Title 1"/>
          <p:cNvSpPr>
            <a:spLocks noGrp="1"/>
          </p:cNvSpPr>
          <p:nvPr>
            <p:ph type="title"/>
          </p:nvPr>
        </p:nvSpPr>
        <p:spPr/>
        <p:txBody>
          <a:bodyPr/>
          <a:lstStyle/>
          <a:p>
            <a:r>
              <a:rPr lang="nl-NL" sz="3000" cap="none" dirty="0" err="1">
                <a:solidFill>
                  <a:schemeClr val="accent1"/>
                </a:solidFill>
              </a:rPr>
              <a:t>Functions</a:t>
            </a:r>
            <a:r>
              <a:rPr lang="nl-NL" sz="3000" cap="none" dirty="0">
                <a:solidFill>
                  <a:schemeClr val="accent1"/>
                </a:solidFill>
              </a:rPr>
              <a:t> are </a:t>
            </a:r>
            <a:r>
              <a:rPr lang="nl-NL" sz="3000" cap="none" dirty="0" err="1">
                <a:solidFill>
                  <a:schemeClr val="accent1"/>
                </a:solidFill>
              </a:rPr>
              <a:t>descriptors</a:t>
            </a:r>
            <a:endParaRPr lang="en-US" sz="3000" cap="none" dirty="0">
              <a:solidFill>
                <a:schemeClr val="accent1"/>
              </a:solidFill>
            </a:endParaRPr>
          </a:p>
        </p:txBody>
      </p:sp>
    </p:spTree>
    <p:extLst>
      <p:ext uri="{BB962C8B-B14F-4D97-AF65-F5344CB8AC3E}">
        <p14:creationId xmlns:p14="http://schemas.microsoft.com/office/powerpoint/2010/main" val="39491550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&gt;&gt;&gt; c</a:t>
            </a:r>
            <a:r>
              <a:rPr lang="en-US" sz="2000" b="1" dirty="0">
                <a:latin typeface="Consolas" panose="020B0609020204030204" pitchFamily="49" charset="0"/>
              </a:rPr>
              <a:t>lass C:</a:t>
            </a:r>
          </a:p>
          <a:p>
            <a:pPr>
              <a:lnSpc>
                <a:spcPct val="80000"/>
              </a:lnSpc>
            </a:pPr>
            <a:r>
              <a:rPr lang="en-US" sz="2000" b="1" dirty="0">
                <a:latin typeface="Consolas" panose="020B0609020204030204" pitchFamily="49" charset="0"/>
              </a:rPr>
              <a:t>...     def f(self, x):</a:t>
            </a:r>
          </a:p>
          <a:p>
            <a:pPr>
              <a:lnSpc>
                <a:spcPct val="80000"/>
              </a:lnSpc>
            </a:pPr>
            <a:r>
              <a:rPr lang="en-US" b="1" dirty="0">
                <a:latin typeface="Consolas" panose="020B0609020204030204" pitchFamily="49" charset="0"/>
              </a:rPr>
              <a:t>...         print(x)</a:t>
            </a:r>
          </a:p>
          <a:p>
            <a:pPr>
              <a:lnSpc>
                <a:spcPct val="80000"/>
              </a:lnSpc>
            </a:pPr>
            <a:r>
              <a:rPr lang="en-US" sz="2000" b="1" dirty="0">
                <a:latin typeface="Consolas" panose="020B0609020204030204" pitchFamily="49" charset="0"/>
              </a:rPr>
              <a:t>&gt;&gt;&gt; c = C()</a:t>
            </a:r>
          </a:p>
          <a:p>
            <a:pPr>
              <a:lnSpc>
                <a:spcPct val="110000"/>
              </a:lnSpc>
            </a:pPr>
            <a:endParaRPr lang="en-US" sz="2000" dirty="0">
              <a:latin typeface="+mn-lt"/>
            </a:endParaRPr>
          </a:p>
          <a:p>
            <a:pPr>
              <a:lnSpc>
                <a:spcPct val="110000"/>
              </a:lnSpc>
            </a:pPr>
            <a:r>
              <a:rPr lang="en-US" sz="2000" dirty="0">
                <a:latin typeface="+mn-lt"/>
              </a:rPr>
              <a:t>When you call </a:t>
            </a:r>
            <a:r>
              <a:rPr lang="en-US" sz="2000" b="1" dirty="0" err="1">
                <a:latin typeface="Consolas" panose="020B0609020204030204" pitchFamily="49" charset="0"/>
              </a:rPr>
              <a:t>c.f</a:t>
            </a:r>
            <a:r>
              <a:rPr lang="en-US" sz="2000" b="1" dirty="0">
                <a:latin typeface="Consolas" panose="020B0609020204030204" pitchFamily="49" charset="0"/>
              </a:rPr>
              <a:t>(3)</a:t>
            </a:r>
            <a:r>
              <a:rPr lang="en-US" sz="2000" dirty="0">
                <a:latin typeface="+mn-lt"/>
              </a:rPr>
              <a:t>, the attribute lookup function finds a non-</a:t>
            </a:r>
            <a:r>
              <a:rPr lang="en-US" sz="2000" dirty="0" err="1">
                <a:latin typeface="+mn-lt"/>
              </a:rPr>
              <a:t>datadescriptor</a:t>
            </a:r>
            <a:r>
              <a:rPr lang="en-US" sz="2000" dirty="0">
                <a:latin typeface="+mn-lt"/>
              </a:rPr>
              <a:t> </a:t>
            </a:r>
            <a:r>
              <a:rPr lang="en-US" sz="2000" b="1" dirty="0">
                <a:latin typeface="Consolas" panose="020B0609020204030204" pitchFamily="49" charset="0"/>
              </a:rPr>
              <a:t>f</a:t>
            </a:r>
            <a:r>
              <a:rPr lang="en-US" sz="2000" dirty="0">
                <a:latin typeface="+mn-lt"/>
              </a:rPr>
              <a:t> in class </a:t>
            </a:r>
            <a:r>
              <a:rPr lang="en-US" sz="2000" b="1" dirty="0">
                <a:latin typeface="Consolas" panose="020B0609020204030204" pitchFamily="49" charset="0"/>
              </a:rPr>
              <a:t>C</a:t>
            </a:r>
            <a:r>
              <a:rPr lang="en-US" sz="2000" dirty="0">
                <a:latin typeface="+mn-lt"/>
              </a:rPr>
              <a:t>.</a:t>
            </a:r>
          </a:p>
          <a:p>
            <a:pPr>
              <a:lnSpc>
                <a:spcPct val="110000"/>
              </a:lnSpc>
            </a:pPr>
            <a:r>
              <a:rPr lang="en-US" sz="2000" dirty="0">
                <a:latin typeface="+mn-lt"/>
              </a:rPr>
              <a:t>The </a:t>
            </a:r>
            <a:r>
              <a:rPr lang="en-US" sz="2000" b="1" dirty="0">
                <a:latin typeface="Consolas" panose="020B0609020204030204" pitchFamily="49" charset="0"/>
              </a:rPr>
              <a:t>__get__()</a:t>
            </a:r>
            <a:r>
              <a:rPr lang="en-US" sz="2000" dirty="0">
                <a:latin typeface="+mn-lt"/>
              </a:rPr>
              <a:t> function of </a:t>
            </a:r>
            <a:r>
              <a:rPr lang="en-US" sz="2000" b="1" dirty="0">
                <a:latin typeface="Consolas" panose="020B0609020204030204" pitchFamily="49" charset="0"/>
              </a:rPr>
              <a:t>f</a:t>
            </a:r>
            <a:r>
              <a:rPr lang="en-US" sz="2000" dirty="0">
                <a:latin typeface="+mn-lt"/>
              </a:rPr>
              <a:t> is called: </a:t>
            </a:r>
            <a:r>
              <a:rPr lang="en-US" b="1" dirty="0">
                <a:latin typeface="Consolas" panose="020B0609020204030204" pitchFamily="49" charset="0"/>
              </a:rPr>
              <a:t>m</a:t>
            </a:r>
            <a:r>
              <a:rPr lang="en-US" sz="2000" b="1" dirty="0">
                <a:latin typeface="Consolas" panose="020B0609020204030204" pitchFamily="49" charset="0"/>
              </a:rPr>
              <a:t> = </a:t>
            </a:r>
            <a:r>
              <a:rPr lang="en-US" sz="2000" b="1" dirty="0" err="1">
                <a:latin typeface="Consolas" panose="020B0609020204030204" pitchFamily="49" charset="0"/>
              </a:rPr>
              <a:t>f.__get</a:t>
            </a:r>
            <a:r>
              <a:rPr lang="en-US" sz="2000" b="1" dirty="0">
                <a:latin typeface="Consolas" panose="020B0609020204030204" pitchFamily="49" charset="0"/>
              </a:rPr>
              <a:t>__(c, C)</a:t>
            </a:r>
            <a:r>
              <a:rPr lang="en-US" sz="2000" dirty="0">
                <a:latin typeface="+mn-lt"/>
              </a:rPr>
              <a:t>.</a:t>
            </a:r>
          </a:p>
          <a:p>
            <a:pPr>
              <a:lnSpc>
                <a:spcPct val="110000"/>
              </a:lnSpc>
            </a:pPr>
            <a:r>
              <a:rPr lang="en-US" dirty="0">
                <a:latin typeface="+mn-lt"/>
              </a:rPr>
              <a:t>This returns a bound method that is called with the provided argument: </a:t>
            </a:r>
            <a:r>
              <a:rPr lang="en-US" b="1" dirty="0">
                <a:latin typeface="Consolas" panose="020B0609020204030204" pitchFamily="49" charset="0"/>
              </a:rPr>
              <a:t>m(3)</a:t>
            </a:r>
            <a:r>
              <a:rPr lang="en-US" dirty="0">
                <a:latin typeface="+mn-lt"/>
              </a:rPr>
              <a:t>.</a:t>
            </a:r>
          </a:p>
          <a:p>
            <a:pPr>
              <a:lnSpc>
                <a:spcPct val="110000"/>
              </a:lnSpc>
            </a:pPr>
            <a:r>
              <a:rPr lang="en-US" dirty="0">
                <a:latin typeface="+mn-lt"/>
              </a:rPr>
              <a:t>This results in </a:t>
            </a:r>
            <a:r>
              <a:rPr lang="en-US" b="1" dirty="0">
                <a:latin typeface="Consolas" panose="020B0609020204030204" pitchFamily="49" charset="0"/>
              </a:rPr>
              <a:t>f</a:t>
            </a:r>
            <a:r>
              <a:rPr lang="en-US" dirty="0">
                <a:latin typeface="+mn-lt"/>
              </a:rPr>
              <a:t> being called as </a:t>
            </a:r>
            <a:r>
              <a:rPr lang="en-US" b="1" dirty="0">
                <a:latin typeface="Consolas" panose="020B0609020204030204" pitchFamily="49" charset="0"/>
              </a:rPr>
              <a:t>f(c, 3)</a:t>
            </a:r>
            <a:r>
              <a:rPr lang="en-US" dirty="0">
                <a:latin typeface="+mn-lt"/>
              </a:rPr>
              <a:t>.</a:t>
            </a:r>
          </a:p>
          <a:p>
            <a:pPr>
              <a:lnSpc>
                <a:spcPct val="110000"/>
              </a:lnSpc>
            </a:pPr>
            <a:r>
              <a:rPr lang="en-US" b="1" dirty="0">
                <a:latin typeface="+mn-lt"/>
              </a:rPr>
              <a:t>NOTE: </a:t>
            </a:r>
            <a:r>
              <a:rPr lang="en-US" dirty="0">
                <a:latin typeface="+mn-lt"/>
              </a:rPr>
              <a:t>this means that methods are created on-the-fly!</a:t>
            </a:r>
            <a:endParaRPr lang="en-US" b="1" dirty="0">
              <a:latin typeface="Consolas" panose="020B0609020204030204" pitchFamily="49" charset="0"/>
            </a:endParaRPr>
          </a:p>
          <a:p>
            <a:pPr>
              <a:lnSpc>
                <a:spcPct val="110000"/>
              </a:lnSpc>
            </a:pPr>
            <a:endParaRPr lang="en-US" sz="2000" dirty="0">
              <a:latin typeface="+mn-lt"/>
            </a:endParaRPr>
          </a:p>
          <a:p>
            <a:pPr>
              <a:lnSpc>
                <a:spcPct val="110000"/>
              </a:lnSpc>
            </a:pPr>
            <a:r>
              <a:rPr lang="en-US" dirty="0">
                <a:latin typeface="+mn-lt"/>
              </a:rPr>
              <a:t>When you access </a:t>
            </a:r>
            <a:r>
              <a:rPr lang="en-US" b="1" dirty="0" err="1">
                <a:latin typeface="Consolas" panose="020B0609020204030204" pitchFamily="49" charset="0"/>
              </a:rPr>
              <a:t>C.f</a:t>
            </a:r>
            <a:r>
              <a:rPr lang="en-US" dirty="0">
                <a:latin typeface="+mn-lt"/>
              </a:rPr>
              <a:t>, so through the class, it returns the plain function </a:t>
            </a:r>
            <a:r>
              <a:rPr lang="en-US" b="1" dirty="0">
                <a:latin typeface="Consolas" panose="020B0609020204030204" pitchFamily="49" charset="0"/>
              </a:rPr>
              <a:t>f</a:t>
            </a:r>
            <a:r>
              <a:rPr lang="en-US" dirty="0">
                <a:latin typeface="+mn-lt"/>
              </a:rPr>
              <a:t>.</a:t>
            </a: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Methods</a:t>
            </a:r>
            <a:endParaRPr lang="en-US" sz="3000" cap="none" dirty="0">
              <a:solidFill>
                <a:schemeClr val="accent1"/>
              </a:solidFill>
            </a:endParaRPr>
          </a:p>
        </p:txBody>
      </p:sp>
    </p:spTree>
    <p:extLst>
      <p:ext uri="{BB962C8B-B14F-4D97-AF65-F5344CB8AC3E}">
        <p14:creationId xmlns:p14="http://schemas.microsoft.com/office/powerpoint/2010/main" val="38726879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from </a:t>
            </a:r>
            <a:r>
              <a:rPr lang="en-US" b="1" dirty="0" err="1">
                <a:latin typeface="Consolas" panose="020B0609020204030204" pitchFamily="49" charset="0"/>
              </a:rPr>
              <a:t>functools</a:t>
            </a:r>
            <a:r>
              <a:rPr lang="en-US" b="1" dirty="0">
                <a:latin typeface="Consolas" panose="020B0609020204030204" pitchFamily="49" charset="0"/>
              </a:rPr>
              <a:t> import partial</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Function:</a:t>
            </a:r>
          </a:p>
          <a:p>
            <a:pPr>
              <a:lnSpc>
                <a:spcPct val="80000"/>
              </a:lnSpc>
            </a:pPr>
            <a:r>
              <a:rPr lang="en-US" sz="2000" b="1" dirty="0">
                <a:latin typeface="Consolas" panose="020B0609020204030204" pitchFamily="49" charset="0"/>
              </a:rPr>
              <a:t>    def __</a:t>
            </a:r>
            <a:r>
              <a:rPr lang="en-US" sz="2000" b="1" dirty="0" err="1">
                <a:latin typeface="Consolas" panose="020B0609020204030204" pitchFamily="49" charset="0"/>
              </a:rPr>
              <a:t>init</a:t>
            </a:r>
            <a:r>
              <a:rPr lang="en-US" sz="2000" b="1" dirty="0">
                <a:latin typeface="Consolas" panose="020B0609020204030204" pitchFamily="49" charset="0"/>
              </a:rPr>
              <a:t>__(self, f):</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a:t>
            </a:r>
            <a:r>
              <a:rPr lang="en-US" b="1" dirty="0">
                <a:latin typeface="Consolas" panose="020B0609020204030204" pitchFamily="49" charset="0"/>
              </a:rPr>
              <a:t> = f</a:t>
            </a:r>
          </a:p>
          <a:p>
            <a:pPr>
              <a:lnSpc>
                <a:spcPct val="80000"/>
              </a:lnSpc>
            </a:pPr>
            <a:endParaRPr lang="en-US" sz="2000" b="1" dirty="0">
              <a:latin typeface="Consolas" panose="020B0609020204030204" pitchFamily="49" charset="0"/>
            </a:endParaRPr>
          </a:p>
          <a:p>
            <a:pPr>
              <a:lnSpc>
                <a:spcPct val="80000"/>
              </a:lnSpc>
            </a:pPr>
            <a:r>
              <a:rPr lang="en-US" b="1" dirty="0">
                <a:latin typeface="Consolas" panose="020B0609020204030204" pitchFamily="49" charset="0"/>
              </a:rPr>
              <a:t>    def __get__(self, obj,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en-US" sz="2000" b="1" dirty="0">
                <a:latin typeface="Consolas" panose="020B0609020204030204" pitchFamily="49" charset="0"/>
              </a:rPr>
              <a:t>	return partial(</a:t>
            </a:r>
            <a:r>
              <a:rPr lang="en-US" sz="2000" b="1" dirty="0" err="1">
                <a:latin typeface="Consolas" panose="020B0609020204030204" pitchFamily="49" charset="0"/>
              </a:rPr>
              <a:t>self.f</a:t>
            </a:r>
            <a:r>
              <a:rPr lang="en-US" sz="2000" b="1" dirty="0">
                <a:latin typeface="Consolas" panose="020B0609020204030204" pitchFamily="49" charset="0"/>
              </a:rPr>
              <a:t>, obj) if obj is not None else </a:t>
            </a:r>
            <a:r>
              <a:rPr lang="en-US" sz="2000" b="1" dirty="0" err="1">
                <a:latin typeface="Consolas" panose="020B0609020204030204" pitchFamily="49" charset="0"/>
              </a:rPr>
              <a:t>self.f</a:t>
            </a:r>
            <a:endParaRPr lang="en-US" sz="2000" b="1" dirty="0">
              <a:latin typeface="Consolas" panose="020B0609020204030204" pitchFamily="49" charset="0"/>
            </a:endParaRPr>
          </a:p>
          <a:p>
            <a:pPr>
              <a:lnSpc>
                <a:spcPct val="110000"/>
              </a:lnSpc>
            </a:pPr>
            <a:endParaRPr lang="en-US" sz="2000" dirty="0">
              <a:latin typeface="+mn-lt"/>
            </a:endParaRPr>
          </a:p>
          <a:p>
            <a:pPr>
              <a:lnSpc>
                <a:spcPct val="110000"/>
              </a:lnSpc>
            </a:pPr>
            <a:r>
              <a:rPr lang="en-US" sz="2000" dirty="0">
                <a:latin typeface="+mn-lt"/>
              </a:rPr>
              <a:t>When accessed via an instance, the </a:t>
            </a:r>
            <a:r>
              <a:rPr lang="en-US" sz="2000" b="1" dirty="0">
                <a:latin typeface="Consolas" panose="020B0609020204030204" pitchFamily="49" charset="0"/>
              </a:rPr>
              <a:t>obj</a:t>
            </a:r>
            <a:r>
              <a:rPr lang="en-US" sz="2000" dirty="0">
                <a:latin typeface="+mn-lt"/>
              </a:rPr>
              <a:t> argument of the </a:t>
            </a:r>
            <a:r>
              <a:rPr lang="en-US" sz="2000" b="1" dirty="0">
                <a:latin typeface="Consolas" panose="020B0609020204030204" pitchFamily="49" charset="0"/>
              </a:rPr>
              <a:t>__get__</a:t>
            </a:r>
            <a:r>
              <a:rPr lang="en-US" sz="2000" dirty="0">
                <a:latin typeface="+mn-lt"/>
              </a:rPr>
              <a:t> method is the instance.</a:t>
            </a:r>
          </a:p>
          <a:p>
            <a:pPr>
              <a:lnSpc>
                <a:spcPct val="110000"/>
              </a:lnSpc>
            </a:pPr>
            <a:r>
              <a:rPr lang="en-US" dirty="0">
                <a:latin typeface="+mn-lt"/>
              </a:rPr>
              <a:t>When accessed via a class, the </a:t>
            </a:r>
            <a:r>
              <a:rPr lang="en-US" b="1" dirty="0">
                <a:latin typeface="Consolas" panose="020B0609020204030204" pitchFamily="49" charset="0"/>
              </a:rPr>
              <a:t>obj</a:t>
            </a:r>
            <a:r>
              <a:rPr lang="en-US" dirty="0">
                <a:latin typeface="+mn-lt"/>
              </a:rPr>
              <a:t> argument is </a:t>
            </a:r>
            <a:r>
              <a:rPr lang="en-US" b="1" dirty="0">
                <a:latin typeface="Consolas" panose="020B0609020204030204" pitchFamily="49" charset="0"/>
              </a:rPr>
              <a:t>None</a:t>
            </a:r>
            <a:r>
              <a:rPr lang="en-US" dirty="0">
                <a:latin typeface="+mn-lt"/>
              </a:rPr>
              <a:t>.</a:t>
            </a: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Function</a:t>
            </a:r>
            <a:r>
              <a:rPr lang="nl-NL" sz="3000" cap="none" dirty="0">
                <a:solidFill>
                  <a:schemeClr val="accent1"/>
                </a:solidFill>
              </a:rPr>
              <a:t> / </a:t>
            </a:r>
            <a:r>
              <a:rPr lang="nl-NL" sz="3000" cap="none" dirty="0" err="1">
                <a:solidFill>
                  <a:schemeClr val="accent1"/>
                </a:solidFill>
              </a:rPr>
              <a:t>method</a:t>
            </a:r>
            <a:r>
              <a:rPr lang="nl-NL" sz="3000" cap="none" dirty="0">
                <a:solidFill>
                  <a:schemeClr val="accent1"/>
                </a:solidFill>
              </a:rPr>
              <a:t>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34912471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err="1"/>
              <a:t>STaTICMETHOD</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7111374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C:</a:t>
            </a:r>
          </a:p>
          <a:p>
            <a:pPr>
              <a:lnSpc>
                <a:spcPct val="80000"/>
              </a:lnSpc>
            </a:pPr>
            <a:r>
              <a:rPr lang="en-US" b="1" dirty="0">
                <a:latin typeface="Consolas" panose="020B0609020204030204" pitchFamily="49" charset="0"/>
              </a:rPr>
              <a:t>    @staticmethod</a:t>
            </a:r>
          </a:p>
          <a:p>
            <a:pPr>
              <a:lnSpc>
                <a:spcPct val="80000"/>
              </a:lnSpc>
            </a:pPr>
            <a:r>
              <a:rPr lang="en-US" b="1" dirty="0">
                <a:latin typeface="Consolas" panose="020B0609020204030204" pitchFamily="49" charset="0"/>
              </a:rPr>
              <a:t>    def f(x, y):</a:t>
            </a:r>
          </a:p>
          <a:p>
            <a:pPr>
              <a:lnSpc>
                <a:spcPct val="80000"/>
              </a:lnSpc>
            </a:pPr>
            <a:r>
              <a:rPr lang="en-US" b="1" dirty="0">
                <a:latin typeface="Consolas" panose="020B0609020204030204" pitchFamily="49" charset="0"/>
              </a:rPr>
              <a:t>        print(f"{x}, {y}")</a:t>
            </a:r>
          </a:p>
          <a:p>
            <a:pPr>
              <a:lnSpc>
                <a:spcPct val="110000"/>
              </a:lnSpc>
            </a:pPr>
            <a:endParaRPr lang="en-US" sz="2000" dirty="0">
              <a:latin typeface="+mn-lt"/>
            </a:endParaRPr>
          </a:p>
          <a:p>
            <a:pPr>
              <a:lnSpc>
                <a:spcPct val="110000"/>
              </a:lnSpc>
            </a:pPr>
            <a:r>
              <a:rPr lang="en-US" sz="2000" dirty="0">
                <a:latin typeface="+mn-lt"/>
              </a:rPr>
              <a:t>Accessing a method that is decorated with </a:t>
            </a:r>
            <a:r>
              <a:rPr lang="en-US" sz="2000" b="1" dirty="0">
                <a:latin typeface="Consolas" panose="020B0609020204030204" pitchFamily="49" charset="0"/>
              </a:rPr>
              <a:t>@staticmethod</a:t>
            </a:r>
            <a:r>
              <a:rPr lang="en-US" sz="2000" dirty="0">
                <a:latin typeface="+mn-lt"/>
              </a:rPr>
              <a:t> always gives the original function, without any pre-filled arguments.</a:t>
            </a:r>
          </a:p>
        </p:txBody>
      </p:sp>
      <p:sp>
        <p:nvSpPr>
          <p:cNvPr id="2" name="Title 1"/>
          <p:cNvSpPr>
            <a:spLocks noGrp="1"/>
          </p:cNvSpPr>
          <p:nvPr>
            <p:ph type="title"/>
          </p:nvPr>
        </p:nvSpPr>
        <p:spPr/>
        <p:txBody>
          <a:bodyPr/>
          <a:lstStyle/>
          <a:p>
            <a:r>
              <a:rPr lang="nl-NL" sz="3000" cap="none" dirty="0" err="1">
                <a:solidFill>
                  <a:schemeClr val="accent1"/>
                </a:solidFill>
              </a:rPr>
              <a:t>Staticmethod</a:t>
            </a:r>
            <a:endParaRPr lang="en-US" sz="3000" cap="none" dirty="0">
              <a:solidFill>
                <a:schemeClr val="accent1"/>
              </a:solidFill>
            </a:endParaRPr>
          </a:p>
        </p:txBody>
      </p:sp>
    </p:spTree>
    <p:extLst>
      <p:ext uri="{BB962C8B-B14F-4D97-AF65-F5344CB8AC3E}">
        <p14:creationId xmlns:p14="http://schemas.microsoft.com/office/powerpoint/2010/main" val="10548025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a:t>
            </a:r>
            <a:r>
              <a:rPr lang="en-US" b="1" dirty="0" err="1">
                <a:latin typeface="Consolas" panose="020B0609020204030204" pitchFamily="49" charset="0"/>
              </a:rPr>
              <a:t>StaticMethod</a:t>
            </a:r>
            <a:r>
              <a:rPr lang="en-US" b="1" dirty="0">
                <a:latin typeface="Consolas" panose="020B0609020204030204" pitchFamily="49" charset="0"/>
              </a:rPr>
              <a:t>:</a:t>
            </a:r>
          </a:p>
          <a:p>
            <a:pPr>
              <a:lnSpc>
                <a:spcPct val="80000"/>
              </a:lnSpc>
            </a:pPr>
            <a:r>
              <a:rPr lang="en-US" sz="2000" b="1" dirty="0">
                <a:latin typeface="Consolas" panose="020B0609020204030204" pitchFamily="49" charset="0"/>
              </a:rPr>
              <a:t>    def __</a:t>
            </a:r>
            <a:r>
              <a:rPr lang="en-US" sz="2000" b="1" dirty="0" err="1">
                <a:latin typeface="Consolas" panose="020B0609020204030204" pitchFamily="49" charset="0"/>
              </a:rPr>
              <a:t>init</a:t>
            </a:r>
            <a:r>
              <a:rPr lang="en-US" sz="2000" b="1" dirty="0">
                <a:latin typeface="Consolas" panose="020B0609020204030204" pitchFamily="49" charset="0"/>
              </a:rPr>
              <a:t>__(self, f):</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a:t>
            </a:r>
            <a:r>
              <a:rPr lang="en-US" b="1" dirty="0">
                <a:latin typeface="Consolas" panose="020B0609020204030204" pitchFamily="49" charset="0"/>
              </a:rPr>
              <a:t> = f</a:t>
            </a:r>
          </a:p>
          <a:p>
            <a:pPr>
              <a:lnSpc>
                <a:spcPct val="80000"/>
              </a:lnSpc>
            </a:pPr>
            <a:endParaRPr lang="en-US" sz="2000" b="1" dirty="0">
              <a:latin typeface="Consolas" panose="020B0609020204030204" pitchFamily="49" charset="0"/>
            </a:endParaRPr>
          </a:p>
          <a:p>
            <a:pPr>
              <a:lnSpc>
                <a:spcPct val="80000"/>
              </a:lnSpc>
            </a:pPr>
            <a:r>
              <a:rPr lang="en-US" b="1" dirty="0">
                <a:latin typeface="Consolas" panose="020B0609020204030204" pitchFamily="49" charset="0"/>
              </a:rPr>
              <a:t>    def __get__(self, obj,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en-US" sz="2000" b="1" dirty="0">
                <a:latin typeface="Consolas" panose="020B0609020204030204" pitchFamily="49" charset="0"/>
              </a:rPr>
              <a:t>        return </a:t>
            </a:r>
            <a:r>
              <a:rPr lang="en-US" sz="2000" b="1" dirty="0" err="1">
                <a:latin typeface="Consolas" panose="020B0609020204030204" pitchFamily="49" charset="0"/>
              </a:rPr>
              <a:t>self.f</a:t>
            </a:r>
            <a:endParaRPr lang="en-US" sz="2000" b="1" dirty="0">
              <a:latin typeface="Consolas" panose="020B0609020204030204" pitchFamily="49" charset="0"/>
            </a:endParaRPr>
          </a:p>
          <a:p>
            <a:pPr>
              <a:lnSpc>
                <a:spcPct val="110000"/>
              </a:lnSpc>
            </a:pPr>
            <a:endParaRPr lang="en-US" sz="2000" dirty="0">
              <a:latin typeface="+mn-lt"/>
            </a:endParaRPr>
          </a:p>
          <a:p>
            <a:pPr>
              <a:lnSpc>
                <a:spcPct val="110000"/>
              </a:lnSpc>
            </a:pPr>
            <a:r>
              <a:rPr lang="en-US" sz="2000" dirty="0">
                <a:latin typeface="+mn-lt"/>
              </a:rPr>
              <a:t>The </a:t>
            </a:r>
            <a:r>
              <a:rPr lang="en-US" sz="2000" b="1" dirty="0">
                <a:latin typeface="Consolas" panose="020B0609020204030204" pitchFamily="49" charset="0"/>
              </a:rPr>
              <a:t>__get__</a:t>
            </a:r>
            <a:r>
              <a:rPr lang="en-US" sz="2000" dirty="0">
                <a:latin typeface="+mn-lt"/>
              </a:rPr>
              <a:t> method is called when the static method is accessed through either an instance or a class. In either case it returns the original function, without any pre-filled arguments.</a:t>
            </a:r>
          </a:p>
        </p:txBody>
      </p:sp>
      <p:sp>
        <p:nvSpPr>
          <p:cNvPr id="2" name="Title 1"/>
          <p:cNvSpPr>
            <a:spLocks noGrp="1"/>
          </p:cNvSpPr>
          <p:nvPr>
            <p:ph type="title"/>
          </p:nvPr>
        </p:nvSpPr>
        <p:spPr/>
        <p:txBody>
          <a:bodyPr/>
          <a:lstStyle/>
          <a:p>
            <a:r>
              <a:rPr lang="nl-NL" sz="3000" cap="none" dirty="0" err="1">
                <a:solidFill>
                  <a:schemeClr val="accent1"/>
                </a:solidFill>
              </a:rPr>
              <a:t>Staticmethod</a:t>
            </a:r>
            <a:r>
              <a:rPr lang="nl-NL" sz="3000" cap="none" dirty="0">
                <a:solidFill>
                  <a:schemeClr val="accent1"/>
                </a:solidFill>
              </a:rPr>
              <a:t>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22011273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CLASSMETHOD</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41857334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C:</a:t>
            </a:r>
          </a:p>
          <a:p>
            <a:pPr>
              <a:lnSpc>
                <a:spcPct val="80000"/>
              </a:lnSpc>
            </a:pPr>
            <a:r>
              <a:rPr lang="en-US" b="1" dirty="0">
                <a:latin typeface="Consolas" panose="020B0609020204030204" pitchFamily="49" charset="0"/>
              </a:rPr>
              <a:t>    @classmethod</a:t>
            </a:r>
          </a:p>
          <a:p>
            <a:pPr>
              <a:lnSpc>
                <a:spcPct val="80000"/>
              </a:lnSpc>
            </a:pPr>
            <a:r>
              <a:rPr lang="en-US" b="1" dirty="0">
                <a:latin typeface="Consolas" panose="020B0609020204030204" pitchFamily="49" charset="0"/>
              </a:rPr>
              <a:t>    def f(</a:t>
            </a:r>
            <a:r>
              <a:rPr lang="en-US" b="1" dirty="0" err="1">
                <a:latin typeface="Consolas" panose="020B0609020204030204" pitchFamily="49" charset="0"/>
              </a:rPr>
              <a:t>cls</a:t>
            </a:r>
            <a:r>
              <a:rPr lang="en-US" b="1" dirty="0">
                <a:latin typeface="Consolas" panose="020B0609020204030204" pitchFamily="49" charset="0"/>
              </a:rPr>
              <a:t>, y):</a:t>
            </a:r>
          </a:p>
          <a:p>
            <a:pPr>
              <a:lnSpc>
                <a:spcPct val="80000"/>
              </a:lnSpc>
            </a:pPr>
            <a:r>
              <a:rPr lang="en-US" b="1" dirty="0">
                <a:latin typeface="Consolas" panose="020B0609020204030204" pitchFamily="49" charset="0"/>
              </a:rPr>
              <a:t>        print(f"{</a:t>
            </a:r>
            <a:r>
              <a:rPr lang="en-US" b="1" dirty="0" err="1">
                <a:latin typeface="Consolas" panose="020B0609020204030204" pitchFamily="49" charset="0"/>
              </a:rPr>
              <a:t>cls</a:t>
            </a:r>
            <a:r>
              <a:rPr lang="en-US" b="1" dirty="0">
                <a:latin typeface="Consolas" panose="020B0609020204030204" pitchFamily="49" charset="0"/>
              </a:rPr>
              <a:t>}, {y}")</a:t>
            </a:r>
          </a:p>
          <a:p>
            <a:pPr>
              <a:lnSpc>
                <a:spcPct val="110000"/>
              </a:lnSpc>
            </a:pPr>
            <a:endParaRPr lang="en-US" sz="2000" dirty="0">
              <a:latin typeface="+mn-lt"/>
            </a:endParaRPr>
          </a:p>
          <a:p>
            <a:pPr>
              <a:lnSpc>
                <a:spcPct val="110000"/>
              </a:lnSpc>
            </a:pPr>
            <a:r>
              <a:rPr lang="en-US" sz="2000" dirty="0">
                <a:latin typeface="+mn-lt"/>
              </a:rPr>
              <a:t>Accessing a method that is decorated with </a:t>
            </a:r>
            <a:r>
              <a:rPr lang="en-US" sz="2000" b="1" dirty="0">
                <a:latin typeface="Consolas" panose="020B0609020204030204" pitchFamily="49" charset="0"/>
              </a:rPr>
              <a:t>@classmethod</a:t>
            </a:r>
            <a:r>
              <a:rPr lang="en-US" sz="2000" dirty="0">
                <a:latin typeface="+mn-lt"/>
              </a:rPr>
              <a:t> fills in the first argument with the class of the object (</a:t>
            </a:r>
            <a:r>
              <a:rPr lang="en-US" dirty="0">
                <a:latin typeface="+mn-lt"/>
              </a:rPr>
              <a:t>when</a:t>
            </a:r>
            <a:r>
              <a:rPr lang="en-US" sz="2000" dirty="0">
                <a:latin typeface="+mn-lt"/>
              </a:rPr>
              <a:t> called via an instance) or the class itself (when called via a class).</a:t>
            </a:r>
          </a:p>
        </p:txBody>
      </p:sp>
      <p:sp>
        <p:nvSpPr>
          <p:cNvPr id="2" name="Title 1"/>
          <p:cNvSpPr>
            <a:spLocks noGrp="1"/>
          </p:cNvSpPr>
          <p:nvPr>
            <p:ph type="title"/>
          </p:nvPr>
        </p:nvSpPr>
        <p:spPr/>
        <p:txBody>
          <a:bodyPr/>
          <a:lstStyle/>
          <a:p>
            <a:r>
              <a:rPr lang="nl-NL" sz="3000" cap="none" dirty="0" err="1">
                <a:solidFill>
                  <a:schemeClr val="accent1"/>
                </a:solidFill>
              </a:rPr>
              <a:t>Classmethod</a:t>
            </a:r>
            <a:endParaRPr lang="en-US" sz="3000" cap="none" dirty="0">
              <a:solidFill>
                <a:schemeClr val="accent1"/>
              </a:solidFill>
            </a:endParaRPr>
          </a:p>
        </p:txBody>
      </p:sp>
    </p:spTree>
    <p:extLst>
      <p:ext uri="{BB962C8B-B14F-4D97-AF65-F5344CB8AC3E}">
        <p14:creationId xmlns:p14="http://schemas.microsoft.com/office/powerpoint/2010/main" val="384241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Issues with Networking</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2</a:t>
            </a:r>
          </a:p>
        </p:txBody>
      </p:sp>
    </p:spTree>
    <p:extLst>
      <p:ext uri="{BB962C8B-B14F-4D97-AF65-F5344CB8AC3E}">
        <p14:creationId xmlns:p14="http://schemas.microsoft.com/office/powerpoint/2010/main" val="2447030544"/>
      </p:ext>
    </p:extLst>
  </p:cSld>
  <p:clrMapOvr>
    <a:masterClrMapping/>
  </p:clrMapOvr>
  <p:transition spd="slow">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from </a:t>
            </a:r>
            <a:r>
              <a:rPr lang="en-US" b="1" dirty="0" err="1">
                <a:latin typeface="Consolas" panose="020B0609020204030204" pitchFamily="49" charset="0"/>
              </a:rPr>
              <a:t>functools</a:t>
            </a:r>
            <a:r>
              <a:rPr lang="en-US" b="1" dirty="0">
                <a:latin typeface="Consolas" panose="020B0609020204030204" pitchFamily="49" charset="0"/>
              </a:rPr>
              <a:t> import partial</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a:t>
            </a:r>
            <a:r>
              <a:rPr lang="en-US" b="1" dirty="0" err="1">
                <a:latin typeface="Consolas" panose="020B0609020204030204" pitchFamily="49" charset="0"/>
              </a:rPr>
              <a:t>ClassMethod</a:t>
            </a:r>
            <a:r>
              <a:rPr lang="en-US" b="1" dirty="0">
                <a:latin typeface="Consolas" panose="020B0609020204030204" pitchFamily="49" charset="0"/>
              </a:rPr>
              <a:t>:</a:t>
            </a:r>
          </a:p>
          <a:p>
            <a:pPr>
              <a:lnSpc>
                <a:spcPct val="80000"/>
              </a:lnSpc>
            </a:pPr>
            <a:r>
              <a:rPr lang="en-US" sz="2000" b="1" dirty="0">
                <a:latin typeface="Consolas" panose="020B0609020204030204" pitchFamily="49" charset="0"/>
              </a:rPr>
              <a:t>    def __</a:t>
            </a:r>
            <a:r>
              <a:rPr lang="en-US" sz="2000" b="1" dirty="0" err="1">
                <a:latin typeface="Consolas" panose="020B0609020204030204" pitchFamily="49" charset="0"/>
              </a:rPr>
              <a:t>init</a:t>
            </a:r>
            <a:r>
              <a:rPr lang="en-US" sz="2000" b="1" dirty="0">
                <a:latin typeface="Consolas" panose="020B0609020204030204" pitchFamily="49" charset="0"/>
              </a:rPr>
              <a:t>__(self, f):</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a:t>
            </a:r>
            <a:r>
              <a:rPr lang="en-US" b="1" dirty="0">
                <a:latin typeface="Consolas" panose="020B0609020204030204" pitchFamily="49" charset="0"/>
              </a:rPr>
              <a:t> = f</a:t>
            </a:r>
          </a:p>
          <a:p>
            <a:pPr>
              <a:lnSpc>
                <a:spcPct val="80000"/>
              </a:lnSpc>
            </a:pPr>
            <a:endParaRPr lang="en-US" sz="2000" b="1" dirty="0">
              <a:latin typeface="Consolas" panose="020B0609020204030204" pitchFamily="49" charset="0"/>
            </a:endParaRPr>
          </a:p>
          <a:p>
            <a:pPr>
              <a:lnSpc>
                <a:spcPct val="80000"/>
              </a:lnSpc>
            </a:pPr>
            <a:r>
              <a:rPr lang="en-US" b="1" dirty="0">
                <a:latin typeface="Consolas" panose="020B0609020204030204" pitchFamily="49" charset="0"/>
              </a:rPr>
              <a:t>    def __get__(self, obj,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en-US" sz="2000" b="1" dirty="0">
                <a:latin typeface="Consolas" panose="020B0609020204030204" pitchFamily="49" charset="0"/>
              </a:rPr>
              <a:t>        if </a:t>
            </a:r>
            <a:r>
              <a:rPr lang="en-US" sz="2000" b="1" dirty="0" err="1">
                <a:latin typeface="Consolas" panose="020B0609020204030204" pitchFamily="49" charset="0"/>
              </a:rPr>
              <a:t>owner_class</a:t>
            </a:r>
            <a:r>
              <a:rPr lang="en-US" sz="2000" b="1" dirty="0">
                <a:latin typeface="Consolas" panose="020B0609020204030204" pitchFamily="49" charset="0"/>
              </a:rPr>
              <a:t> is None:</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owner_class</a:t>
            </a:r>
            <a:r>
              <a:rPr lang="en-US" b="1" dirty="0">
                <a:latin typeface="Consolas" panose="020B0609020204030204" pitchFamily="49" charset="0"/>
              </a:rPr>
              <a:t> = type(obj)</a:t>
            </a:r>
          </a:p>
          <a:p>
            <a:pPr>
              <a:lnSpc>
                <a:spcPct val="80000"/>
              </a:lnSpc>
            </a:pPr>
            <a:r>
              <a:rPr lang="en-US" sz="2000" b="1" dirty="0">
                <a:latin typeface="Consolas" panose="020B0609020204030204" pitchFamily="49" charset="0"/>
              </a:rPr>
              <a:t>        return partial(</a:t>
            </a:r>
            <a:r>
              <a:rPr lang="en-US" sz="2000" b="1" dirty="0" err="1">
                <a:latin typeface="Consolas" panose="020B0609020204030204" pitchFamily="49" charset="0"/>
              </a:rPr>
              <a:t>self.f</a:t>
            </a:r>
            <a:r>
              <a:rPr lang="en-US" sz="2000" b="1" dirty="0">
                <a:latin typeface="Consolas" panose="020B0609020204030204" pitchFamily="49" charset="0"/>
              </a:rPr>
              <a:t>, </a:t>
            </a:r>
            <a:r>
              <a:rPr lang="en-US" sz="2000" b="1" dirty="0" err="1">
                <a:latin typeface="Consolas" panose="020B0609020204030204" pitchFamily="49" charset="0"/>
              </a:rPr>
              <a:t>owner_class</a:t>
            </a:r>
            <a:r>
              <a:rPr lang="en-US" sz="2000" b="1" dirty="0">
                <a:latin typeface="Consolas" panose="020B0609020204030204" pitchFamily="49" charset="0"/>
              </a:rPr>
              <a:t>)</a:t>
            </a:r>
          </a:p>
          <a:p>
            <a:pPr>
              <a:lnSpc>
                <a:spcPct val="110000"/>
              </a:lnSpc>
            </a:pPr>
            <a:endParaRPr lang="en-US" sz="2000" dirty="0">
              <a:latin typeface="+mn-lt"/>
            </a:endParaRPr>
          </a:p>
          <a:p>
            <a:pPr>
              <a:lnSpc>
                <a:spcPct val="110000"/>
              </a:lnSpc>
            </a:pPr>
            <a:r>
              <a:rPr lang="en-US" sz="2000" dirty="0">
                <a:latin typeface="+mn-lt"/>
              </a:rPr>
              <a:t>The </a:t>
            </a:r>
            <a:r>
              <a:rPr lang="en-US" sz="2000" b="1" dirty="0">
                <a:latin typeface="Consolas" panose="020B0609020204030204" pitchFamily="49" charset="0"/>
              </a:rPr>
              <a:t>__get__</a:t>
            </a:r>
            <a:r>
              <a:rPr lang="en-US" sz="2000" dirty="0">
                <a:latin typeface="+mn-lt"/>
              </a:rPr>
              <a:t> method is called when the class method is accessed through either an instance or a class. In either case it sets the first argument of the original function to the class.</a:t>
            </a:r>
          </a:p>
        </p:txBody>
      </p:sp>
      <p:sp>
        <p:nvSpPr>
          <p:cNvPr id="2" name="Title 1"/>
          <p:cNvSpPr>
            <a:spLocks noGrp="1"/>
          </p:cNvSpPr>
          <p:nvPr>
            <p:ph type="title"/>
          </p:nvPr>
        </p:nvSpPr>
        <p:spPr/>
        <p:txBody>
          <a:bodyPr/>
          <a:lstStyle/>
          <a:p>
            <a:r>
              <a:rPr lang="nl-NL" sz="3000" cap="none" dirty="0" err="1">
                <a:solidFill>
                  <a:schemeClr val="accent1"/>
                </a:solidFill>
              </a:rPr>
              <a:t>Classmethod</a:t>
            </a:r>
            <a:r>
              <a:rPr lang="nl-NL" sz="3000" cap="none" dirty="0">
                <a:solidFill>
                  <a:schemeClr val="accent1"/>
                </a:solidFill>
              </a:rPr>
              <a:t>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25540511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Custom descriptors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5</a:t>
            </a:r>
          </a:p>
        </p:txBody>
      </p:sp>
    </p:spTree>
    <p:extLst>
      <p:ext uri="{BB962C8B-B14F-4D97-AF65-F5344CB8AC3E}">
        <p14:creationId xmlns:p14="http://schemas.microsoft.com/office/powerpoint/2010/main" val="2468208703"/>
      </p:ext>
    </p:extLst>
  </p:cSld>
  <p:clrMapOvr>
    <a:masterClrMapping/>
  </p:clrMapOvr>
  <p:transition spd="slow">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Managed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6392920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a:t>
            </a:r>
            <a:r>
              <a:rPr lang="en-US" b="1" dirty="0" err="1">
                <a:latin typeface="Consolas" panose="020B0609020204030204" pitchFamily="49" charset="0"/>
              </a:rPr>
              <a:t>InstanceAttribute</a:t>
            </a:r>
            <a:r>
              <a:rPr lang="en-US"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a:t>
            </a:r>
            <a:r>
              <a:rPr lang="nl-NL" b="1" dirty="0" err="1">
                <a:latin typeface="Consolas" panose="020B0609020204030204" pitchFamily="49" charset="0"/>
              </a:rPr>
              <a:t>set_name</a:t>
            </a:r>
            <a:r>
              <a:rPr lang="nl-NL" b="1" dirty="0">
                <a:latin typeface="Consolas" panose="020B0609020204030204" pitchFamily="49" charset="0"/>
              </a:rPr>
              <a:t>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owner</a:t>
            </a:r>
            <a:r>
              <a:rPr lang="nl-NL" b="1" dirty="0">
                <a:latin typeface="Consolas" panose="020B0609020204030204" pitchFamily="49" charset="0"/>
              </a:rPr>
              <a:t>, name):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self.owner</a:t>
            </a:r>
            <a:r>
              <a:rPr lang="nl-NL" b="1" dirty="0">
                <a:latin typeface="Consolas" panose="020B0609020204030204" pitchFamily="49" charset="0"/>
              </a:rPr>
              <a:t> = </a:t>
            </a:r>
            <a:r>
              <a:rPr lang="nl-NL" b="1" dirty="0" err="1">
                <a:latin typeface="Consolas" panose="020B0609020204030204" pitchFamily="49" charset="0"/>
              </a:rPr>
              <a:t>owner</a:t>
            </a:r>
            <a:endParaRPr lang="nl-NL" b="1" dirty="0">
              <a:latin typeface="Consolas" panose="020B0609020204030204" pitchFamily="49" charset="0"/>
            </a:endParaRPr>
          </a:p>
          <a:p>
            <a:pPr>
              <a:lnSpc>
                <a:spcPct val="80000"/>
              </a:lnSpc>
            </a:pPr>
            <a:r>
              <a:rPr lang="nl-NL" b="1" dirty="0">
                <a:latin typeface="Consolas" panose="020B0609020204030204" pitchFamily="49" charset="0"/>
              </a:rPr>
              <a:t>        self.name = name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self.hidden_name</a:t>
            </a:r>
            <a:r>
              <a:rPr lang="nl-NL" b="1" dirty="0">
                <a:latin typeface="Consolas" panose="020B0609020204030204" pitchFamily="49" charset="0"/>
              </a:rPr>
              <a:t> = "_" + name</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__get__(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owner_class</a:t>
            </a:r>
            <a:r>
              <a:rPr lang="nl-NL" b="1" dirty="0">
                <a:latin typeface="Consolas" panose="020B0609020204030204" pitchFamily="49" charset="0"/>
              </a:rPr>
              <a:t>=None):</a:t>
            </a:r>
          </a:p>
          <a:p>
            <a:pPr>
              <a:lnSpc>
                <a:spcPct val="80000"/>
              </a:lnSpc>
            </a:pPr>
            <a:r>
              <a:rPr lang="nl-NL" b="1" dirty="0">
                <a:latin typeface="Consolas" panose="020B0609020204030204" pitchFamily="49" charset="0"/>
              </a:rPr>
              <a:t>        return </a:t>
            </a:r>
            <a:r>
              <a:rPr lang="nl-NL" b="1" dirty="0" err="1">
                <a:latin typeface="Consolas" panose="020B0609020204030204" pitchFamily="49" charset="0"/>
              </a:rPr>
              <a:t>getattr</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self.hidden_name</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__set__(self, instance, value):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setattr</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self.hidden_name</a:t>
            </a:r>
            <a:r>
              <a:rPr lang="nl-NL" b="1" dirty="0">
                <a:latin typeface="Consolas" panose="020B0609020204030204" pitchFamily="49" charset="0"/>
              </a:rPr>
              <a:t>, </a:t>
            </a:r>
            <a:r>
              <a:rPr lang="nl-NL" b="1" dirty="0" err="1">
                <a:latin typeface="Consolas" panose="020B0609020204030204" pitchFamily="49" charset="0"/>
              </a:rPr>
              <a:t>value</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__delete__(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instance</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delattr</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self.hidden_name</a:t>
            </a:r>
            <a:r>
              <a:rPr lang="nl-NL" b="1" dirty="0">
                <a:latin typeface="Consolas" panose="020B0609020204030204" pitchFamily="49" charset="0"/>
              </a:rPr>
              <a:t>)</a:t>
            </a: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field descriptor</a:t>
            </a:r>
            <a:endParaRPr lang="en-US" sz="3000" cap="none" dirty="0">
              <a:solidFill>
                <a:schemeClr val="accent1"/>
              </a:solidFill>
            </a:endParaRPr>
          </a:p>
        </p:txBody>
      </p:sp>
    </p:spTree>
    <p:extLst>
      <p:ext uri="{BB962C8B-B14F-4D97-AF65-F5344CB8AC3E}">
        <p14:creationId xmlns:p14="http://schemas.microsoft.com/office/powerpoint/2010/main" val="8895342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lnSpcReduction="10000"/>
          </a:bodyPr>
          <a:lstStyle/>
          <a:p>
            <a:pPr>
              <a:lnSpc>
                <a:spcPct val="80000"/>
              </a:lnSpc>
            </a:pPr>
            <a:r>
              <a:rPr lang="nl-NL" b="1" dirty="0" err="1">
                <a:latin typeface="Consolas" panose="020B0609020204030204" pitchFamily="49" charset="0"/>
              </a:rPr>
              <a:t>from</a:t>
            </a:r>
            <a:r>
              <a:rPr lang="nl-NL" b="1" dirty="0">
                <a:latin typeface="Consolas" panose="020B0609020204030204" pitchFamily="49" charset="0"/>
              </a:rPr>
              <a:t> </a:t>
            </a:r>
            <a:r>
              <a:rPr lang="nl-NL" b="1" dirty="0" err="1">
                <a:latin typeface="Consolas" panose="020B0609020204030204" pitchFamily="49" charset="0"/>
              </a:rPr>
              <a:t>weakref</a:t>
            </a:r>
            <a:r>
              <a:rPr lang="nl-NL" b="1" dirty="0">
                <a:latin typeface="Consolas" panose="020B0609020204030204" pitchFamily="49" charset="0"/>
              </a:rPr>
              <a:t> import </a:t>
            </a:r>
            <a:r>
              <a:rPr lang="nl-NL" b="1" dirty="0" err="1">
                <a:latin typeface="Consolas" panose="020B0609020204030204" pitchFamily="49" charset="0"/>
              </a:rPr>
              <a:t>WeakKeyDictionary</a:t>
            </a:r>
            <a:endParaRPr lang="nl-NL" b="1" dirty="0">
              <a:latin typeface="Consolas" panose="020B0609020204030204" pitchFamily="49" charset="0"/>
            </a:endParaRP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a:t>
            </a:r>
            <a:r>
              <a:rPr lang="en-US" b="1" dirty="0" err="1">
                <a:latin typeface="Consolas" panose="020B0609020204030204" pitchFamily="49" charset="0"/>
              </a:rPr>
              <a:t>SetOnce</a:t>
            </a:r>
            <a:r>
              <a:rPr lang="en-US"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a:t>
            </a:r>
            <a:r>
              <a:rPr lang="nl-NL" b="1" dirty="0" err="1">
                <a:latin typeface="Consolas" panose="020B0609020204030204" pitchFamily="49" charset="0"/>
              </a:rPr>
              <a:t>init</a:t>
            </a:r>
            <a:r>
              <a:rPr lang="nl-NL" b="1" dirty="0">
                <a:latin typeface="Consolas" panose="020B0609020204030204" pitchFamily="49" charset="0"/>
              </a:rPr>
              <a:t>__(</a:t>
            </a:r>
            <a:r>
              <a:rPr lang="nl-NL" b="1" dirty="0" err="1">
                <a:latin typeface="Consolas" panose="020B0609020204030204" pitchFamily="49" charset="0"/>
              </a:rPr>
              <a:t>self</a:t>
            </a:r>
            <a:r>
              <a:rPr lang="nl-NL" b="1" dirty="0">
                <a:latin typeface="Consolas" panose="020B0609020204030204" pitchFamily="49" charset="0"/>
              </a:rPr>
              <a:t>):</a:t>
            </a:r>
            <a:endParaRPr lang="en-US"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self.instance_value</a:t>
            </a:r>
            <a:r>
              <a:rPr lang="nl-NL" b="1" dirty="0">
                <a:latin typeface="Consolas" panose="020B0609020204030204" pitchFamily="49" charset="0"/>
              </a:rPr>
              <a:t> = </a:t>
            </a:r>
            <a:r>
              <a:rPr lang="nl-NL" b="1" dirty="0" err="1">
                <a:latin typeface="Consolas" panose="020B0609020204030204" pitchFamily="49" charset="0"/>
              </a:rPr>
              <a:t>WeakKeyDictionary</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__get__(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owner_class</a:t>
            </a:r>
            <a:r>
              <a:rPr lang="nl-NL" b="1" dirty="0">
                <a:latin typeface="Consolas" panose="020B0609020204030204" pitchFamily="49" charset="0"/>
              </a:rPr>
              <a:t>=None):</a:t>
            </a:r>
          </a:p>
          <a:p>
            <a:pPr>
              <a:lnSpc>
                <a:spcPct val="80000"/>
              </a:lnSpc>
            </a:pPr>
            <a:r>
              <a:rPr lang="nl-NL" b="1" dirty="0">
                <a:latin typeface="Consolas" panose="020B0609020204030204" pitchFamily="49" charset="0"/>
              </a:rPr>
              <a:t>        return </a:t>
            </a:r>
            <a:r>
              <a:rPr lang="nl-NL" b="1" dirty="0" err="1">
                <a:latin typeface="Consolas" panose="020B0609020204030204" pitchFamily="49" charset="0"/>
              </a:rPr>
              <a:t>self.instance_value</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__set__(self, instance, value):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if</a:t>
            </a:r>
            <a:r>
              <a:rPr lang="nl-NL" b="1" dirty="0">
                <a:latin typeface="Consolas" panose="020B0609020204030204" pitchFamily="49" charset="0"/>
              </a:rPr>
              <a:t> </a:t>
            </a:r>
            <a:r>
              <a:rPr lang="nl-NL" b="1" dirty="0" err="1">
                <a:latin typeface="Consolas" panose="020B0609020204030204" pitchFamily="49" charset="0"/>
              </a:rPr>
              <a:t>instance</a:t>
            </a:r>
            <a:r>
              <a:rPr lang="nl-NL" b="1" dirty="0">
                <a:latin typeface="Consolas" panose="020B0609020204030204" pitchFamily="49" charset="0"/>
              </a:rPr>
              <a:t> in </a:t>
            </a:r>
            <a:r>
              <a:rPr lang="nl-NL" b="1" dirty="0" err="1">
                <a:latin typeface="Consolas" panose="020B0609020204030204" pitchFamily="49" charset="0"/>
              </a:rPr>
              <a:t>self.instance_value</a:t>
            </a:r>
            <a:r>
              <a:rPr lang="nl-NL" b="1" dirty="0">
                <a:latin typeface="Consolas" panose="020B0609020204030204" pitchFamily="49" charset="0"/>
              </a:rPr>
              <a:t>:</a:t>
            </a:r>
            <a:endParaRPr lang="en-US"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raise</a:t>
            </a:r>
            <a:r>
              <a:rPr lang="nl-NL" b="1" dirty="0">
                <a:latin typeface="Consolas" panose="020B0609020204030204" pitchFamily="49" charset="0"/>
              </a:rPr>
              <a:t> </a:t>
            </a:r>
            <a:r>
              <a:rPr lang="nl-NL" b="1" dirty="0" err="1">
                <a:latin typeface="Consolas" panose="020B0609020204030204" pitchFamily="49" charset="0"/>
              </a:rPr>
              <a:t>AttributeError</a:t>
            </a:r>
            <a:r>
              <a:rPr lang="nl-NL" b="1" dirty="0">
                <a:latin typeface="Consolas" panose="020B0609020204030204" pitchFamily="49" charset="0"/>
              </a:rPr>
              <a:t>(</a:t>
            </a:r>
            <a:r>
              <a:rPr lang="nl-NL" b="1" dirty="0" err="1">
                <a:latin typeface="Consolas" panose="020B0609020204030204" pitchFamily="49" charset="0"/>
              </a:rPr>
              <a:t>f"Attribute</a:t>
            </a:r>
            <a:r>
              <a:rPr lang="nl-NL" b="1" dirty="0">
                <a:latin typeface="Consolas" panose="020B0609020204030204" pitchFamily="49" charset="0"/>
              </a:rPr>
              <a:t> </a:t>
            </a:r>
            <a:r>
              <a:rPr lang="nl-NL" b="1" dirty="0" err="1">
                <a:latin typeface="Consolas" panose="020B0609020204030204" pitchFamily="49" charset="0"/>
              </a:rPr>
              <a:t>cannot</a:t>
            </a:r>
            <a:r>
              <a:rPr lang="nl-NL" b="1" dirty="0">
                <a:latin typeface="Consolas" panose="020B0609020204030204" pitchFamily="49" charset="0"/>
              </a:rPr>
              <a:t> </a:t>
            </a:r>
            <a:r>
              <a:rPr lang="nl-NL" b="1" dirty="0" err="1">
                <a:latin typeface="Consolas" panose="020B0609020204030204" pitchFamily="49" charset="0"/>
              </a:rPr>
              <a:t>be</a:t>
            </a:r>
            <a:r>
              <a:rPr lang="nl-NL" b="1" dirty="0">
                <a:latin typeface="Consolas" panose="020B0609020204030204" pitchFamily="49" charset="0"/>
              </a:rPr>
              <a:t> set </a:t>
            </a:r>
            <a:r>
              <a:rPr lang="nl-NL" b="1" dirty="0" err="1">
                <a:latin typeface="Consolas" panose="020B0609020204030204" pitchFamily="49" charset="0"/>
              </a:rPr>
              <a:t>only</a:t>
            </a:r>
            <a:r>
              <a:rPr lang="nl-NL" b="1" dirty="0">
                <a:latin typeface="Consolas" panose="020B0609020204030204" pitchFamily="49" charset="0"/>
              </a:rPr>
              <a:t> </a:t>
            </a:r>
            <a:r>
              <a:rPr lang="nl-NL" b="1" dirty="0" err="1">
                <a:latin typeface="Consolas" panose="020B0609020204030204" pitchFamily="49" charset="0"/>
              </a:rPr>
              <a:t>once</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self.instance_value</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 = </a:t>
            </a:r>
            <a:r>
              <a:rPr lang="nl-NL" b="1" dirty="0" err="1">
                <a:latin typeface="Consolas" panose="020B0609020204030204" pitchFamily="49" charset="0"/>
              </a:rPr>
              <a:t>value</a:t>
            </a:r>
            <a:endParaRPr lang="nl-NL" b="1" dirty="0">
              <a:latin typeface="Consolas" panose="020B0609020204030204" pitchFamily="49" charset="0"/>
            </a:endParaRPr>
          </a:p>
          <a:p>
            <a:endParaRPr lang="nl-NL" dirty="0">
              <a:latin typeface="Ubuntu Medium" panose="020B0604020202020204" charset="0"/>
            </a:endParaRPr>
          </a:p>
          <a:p>
            <a:r>
              <a:rPr lang="nl-NL" b="1" dirty="0" err="1">
                <a:latin typeface="Consolas" panose="020B0609020204030204" pitchFamily="49" charset="0"/>
              </a:rPr>
              <a:t>WeakKeyDictionary</a:t>
            </a:r>
            <a:r>
              <a:rPr lang="nl-NL" dirty="0">
                <a:latin typeface="+mn-lt"/>
              </a:rPr>
              <a:t> is </a:t>
            </a:r>
            <a:r>
              <a:rPr lang="nl-NL" dirty="0" err="1">
                <a:latin typeface="+mn-lt"/>
              </a:rPr>
              <a:t>used</a:t>
            </a:r>
            <a:r>
              <a:rPr lang="nl-NL" dirty="0">
                <a:latin typeface="+mn-lt"/>
              </a:rPr>
              <a:t> </a:t>
            </a:r>
            <a:r>
              <a:rPr lang="nl-NL" dirty="0" err="1">
                <a:latin typeface="+mn-lt"/>
              </a:rPr>
              <a:t>to</a:t>
            </a:r>
            <a:r>
              <a:rPr lang="nl-NL" dirty="0">
                <a:latin typeface="+mn-lt"/>
              </a:rPr>
              <a:t> </a:t>
            </a:r>
            <a:r>
              <a:rPr lang="nl-NL" dirty="0" err="1">
                <a:latin typeface="+mn-lt"/>
              </a:rPr>
              <a:t>avoid</a:t>
            </a:r>
            <a:r>
              <a:rPr lang="nl-NL" dirty="0">
                <a:latin typeface="+mn-lt"/>
              </a:rPr>
              <a:t> </a:t>
            </a:r>
            <a:r>
              <a:rPr lang="nl-NL" dirty="0" err="1">
                <a:latin typeface="+mn-lt"/>
              </a:rPr>
              <a:t>keeping</a:t>
            </a:r>
            <a:r>
              <a:rPr lang="nl-NL" dirty="0">
                <a:latin typeface="+mn-lt"/>
              </a:rPr>
              <a:t> </a:t>
            </a:r>
            <a:r>
              <a:rPr lang="nl-NL" dirty="0" err="1">
                <a:latin typeface="+mn-lt"/>
              </a:rPr>
              <a:t>instances</a:t>
            </a:r>
            <a:r>
              <a:rPr lang="nl-NL" dirty="0">
                <a:latin typeface="+mn-lt"/>
              </a:rPr>
              <a:t> </a:t>
            </a:r>
            <a:r>
              <a:rPr lang="nl-NL" dirty="0" err="1">
                <a:latin typeface="+mn-lt"/>
              </a:rPr>
              <a:t>alive</a:t>
            </a:r>
            <a:r>
              <a:rPr lang="nl-NL" dirty="0">
                <a:latin typeface="+mn-lt"/>
              </a:rPr>
              <a:t> </a:t>
            </a:r>
            <a:r>
              <a:rPr lang="nl-NL" dirty="0" err="1">
                <a:latin typeface="+mn-lt"/>
              </a:rPr>
              <a:t>when</a:t>
            </a:r>
            <a:r>
              <a:rPr lang="nl-NL" dirty="0">
                <a:latin typeface="+mn-lt"/>
              </a:rPr>
              <a:t> </a:t>
            </a:r>
            <a:r>
              <a:rPr lang="nl-NL" dirty="0" err="1">
                <a:latin typeface="+mn-lt"/>
              </a:rPr>
              <a:t>there</a:t>
            </a:r>
            <a:r>
              <a:rPr lang="nl-NL" dirty="0">
                <a:latin typeface="+mn-lt"/>
              </a:rPr>
              <a:t> are no </a:t>
            </a:r>
            <a:r>
              <a:rPr lang="nl-NL" dirty="0" err="1">
                <a:latin typeface="+mn-lt"/>
              </a:rPr>
              <a:t>other</a:t>
            </a:r>
            <a:r>
              <a:rPr lang="nl-NL" dirty="0">
                <a:latin typeface="+mn-lt"/>
              </a:rPr>
              <a:t> </a:t>
            </a:r>
            <a:r>
              <a:rPr lang="nl-NL" dirty="0" err="1">
                <a:latin typeface="+mn-lt"/>
              </a:rPr>
              <a:t>references</a:t>
            </a:r>
            <a:r>
              <a:rPr lang="nl-NL" dirty="0">
                <a:latin typeface="+mn-lt"/>
              </a:rPr>
              <a:t> </a:t>
            </a:r>
            <a:r>
              <a:rPr lang="nl-NL" dirty="0" err="1">
                <a:latin typeface="+mn-lt"/>
              </a:rPr>
              <a:t>to</a:t>
            </a:r>
            <a:r>
              <a:rPr lang="nl-NL" dirty="0">
                <a:latin typeface="+mn-lt"/>
              </a:rPr>
              <a:t> </a:t>
            </a:r>
            <a:r>
              <a:rPr lang="nl-NL" dirty="0" err="1">
                <a:latin typeface="+mn-lt"/>
              </a:rPr>
              <a:t>them</a:t>
            </a:r>
            <a:r>
              <a:rPr lang="nl-NL" dirty="0">
                <a:latin typeface="+mn-lt"/>
              </a:rPr>
              <a:t>.</a:t>
            </a:r>
          </a:p>
          <a:p>
            <a:endParaRPr lang="en-US" dirty="0">
              <a:latin typeface="+mn-lt"/>
            </a:endParaRPr>
          </a:p>
        </p:txBody>
      </p:sp>
      <p:sp>
        <p:nvSpPr>
          <p:cNvPr id="2" name="Title 1"/>
          <p:cNvSpPr>
            <a:spLocks noGrp="1"/>
          </p:cNvSpPr>
          <p:nvPr>
            <p:ph type="title"/>
          </p:nvPr>
        </p:nvSpPr>
        <p:spPr/>
        <p:txBody>
          <a:bodyPr/>
          <a:lstStyle/>
          <a:p>
            <a:r>
              <a:rPr lang="nl-NL" sz="3000" cap="none" dirty="0">
                <a:solidFill>
                  <a:schemeClr val="accent1"/>
                </a:solidFill>
              </a:rPr>
              <a:t>Set-</a:t>
            </a:r>
            <a:r>
              <a:rPr lang="nl-NL" sz="3000" cap="none" dirty="0" err="1">
                <a:solidFill>
                  <a:schemeClr val="accent1"/>
                </a:solidFill>
              </a:rPr>
              <a:t>once</a:t>
            </a:r>
            <a:r>
              <a:rPr lang="nl-NL" sz="3000" cap="none" dirty="0">
                <a:solidFill>
                  <a:schemeClr val="accent1"/>
                </a:solidFill>
              </a:rPr>
              <a:t> descriptor</a:t>
            </a:r>
            <a:endParaRPr lang="en-US" sz="3000" cap="none" dirty="0">
              <a:solidFill>
                <a:schemeClr val="accent1"/>
              </a:solidFill>
            </a:endParaRPr>
          </a:p>
        </p:txBody>
      </p:sp>
    </p:spTree>
    <p:extLst>
      <p:ext uri="{BB962C8B-B14F-4D97-AF65-F5344CB8AC3E}">
        <p14:creationId xmlns:p14="http://schemas.microsoft.com/office/powerpoint/2010/main" val="11542151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a:xfrm>
            <a:off x="191344" y="1447201"/>
            <a:ext cx="11737304" cy="5022612"/>
          </a:xfrm>
        </p:spPr>
        <p:txBody>
          <a:bodyPr>
            <a:normAutofit/>
          </a:bodyPr>
          <a:lstStyle/>
          <a:p>
            <a:pPr>
              <a:lnSpc>
                <a:spcPct val="80000"/>
              </a:lnSpc>
            </a:pPr>
            <a:r>
              <a:rPr lang="en-US" b="1" dirty="0">
                <a:latin typeface="Consolas" panose="020B0609020204030204" pitchFamily="49" charset="0"/>
              </a:rPr>
              <a:t>class </a:t>
            </a:r>
            <a:r>
              <a:rPr lang="en-US" b="1" dirty="0" err="1">
                <a:latin typeface="Consolas" panose="020B0609020204030204" pitchFamily="49" charset="0"/>
              </a:rPr>
              <a:t>DatabaseAttribute</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a:t>
            </a:r>
            <a:r>
              <a:rPr lang="en-US" b="1" dirty="0" err="1">
                <a:latin typeface="Consolas" panose="020B0609020204030204" pitchFamily="49" charset="0"/>
              </a:rPr>
              <a:t>set_name</a:t>
            </a:r>
            <a:r>
              <a:rPr lang="en-US" b="1" dirty="0">
                <a:latin typeface="Consolas" panose="020B0609020204030204" pitchFamily="49" charset="0"/>
              </a:rPr>
              <a:t>__(self, owner, name):</a:t>
            </a:r>
          </a:p>
          <a:p>
            <a:pPr>
              <a:lnSpc>
                <a:spcPct val="80000"/>
              </a:lnSpc>
            </a:pPr>
            <a:r>
              <a:rPr lang="en-US" b="1" dirty="0">
                <a:latin typeface="Consolas" panose="020B0609020204030204" pitchFamily="49" charset="0"/>
              </a:rPr>
              <a:t>        table = </a:t>
            </a:r>
            <a:r>
              <a:rPr lang="en-US" b="1" dirty="0" err="1">
                <a:latin typeface="Consolas" panose="020B0609020204030204" pitchFamily="49" charset="0"/>
              </a:rPr>
              <a:t>owner.__name__.lower</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self.owner</a:t>
            </a:r>
            <a:r>
              <a:rPr lang="en-US" b="1" dirty="0">
                <a:latin typeface="Consolas" panose="020B0609020204030204" pitchFamily="49" charset="0"/>
              </a:rPr>
              <a:t> = owner</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self.fetch</a:t>
            </a:r>
            <a:r>
              <a:rPr lang="en-US" b="1" dirty="0">
                <a:latin typeface="Consolas" panose="020B0609020204030204" pitchFamily="49" charset="0"/>
              </a:rPr>
              <a:t> = </a:t>
            </a:r>
            <a:r>
              <a:rPr lang="en-US" b="1" dirty="0" err="1">
                <a:latin typeface="Consolas" panose="020B0609020204030204" pitchFamily="49" charset="0"/>
              </a:rPr>
              <a:t>f"SELECT</a:t>
            </a:r>
            <a:r>
              <a:rPr lang="en-US" b="1" dirty="0">
                <a:latin typeface="Consolas" panose="020B0609020204030204" pitchFamily="49" charset="0"/>
              </a:rPr>
              <a:t> {name} from {table} WHERE {</a:t>
            </a:r>
            <a:r>
              <a:rPr lang="en-US" b="1" dirty="0" err="1">
                <a:latin typeface="Consolas" panose="020B0609020204030204" pitchFamily="49" charset="0"/>
              </a:rPr>
              <a:t>owner.key</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self.store</a:t>
            </a:r>
            <a:r>
              <a:rPr lang="en-US" b="1" dirty="0">
                <a:latin typeface="Consolas" panose="020B0609020204030204" pitchFamily="49" charset="0"/>
              </a:rPr>
              <a:t> = </a:t>
            </a:r>
            <a:r>
              <a:rPr lang="en-US" b="1" dirty="0" err="1">
                <a:latin typeface="Consolas" panose="020B0609020204030204" pitchFamily="49" charset="0"/>
              </a:rPr>
              <a:t>f"UPDATE</a:t>
            </a:r>
            <a:r>
              <a:rPr lang="en-US" b="1" dirty="0">
                <a:latin typeface="Consolas" panose="020B0609020204030204" pitchFamily="49" charset="0"/>
              </a:rPr>
              <a:t> {table} SET {name}=? WHERE {</a:t>
            </a:r>
            <a:r>
              <a:rPr lang="en-US" b="1" dirty="0" err="1">
                <a:latin typeface="Consolas" panose="020B0609020204030204" pitchFamily="49" charset="0"/>
              </a:rPr>
              <a:t>owner.key</a:t>
            </a:r>
            <a:r>
              <a:rPr lang="en-US" b="1" dirty="0">
                <a:latin typeface="Consolas" panose="020B0609020204030204" pitchFamily="49" charset="0"/>
              </a:rPr>
              <a:t>}=?;"</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__get__(self, instance,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conn</a:t>
            </a:r>
            <a:r>
              <a:rPr lang="nl-NL" b="1" dirty="0">
                <a:latin typeface="Consolas" panose="020B0609020204030204" pitchFamily="49" charset="0"/>
              </a:rPr>
              <a:t> = </a:t>
            </a:r>
            <a:r>
              <a:rPr lang="nl-NL" b="1" dirty="0" err="1">
                <a:latin typeface="Consolas" panose="020B0609020204030204" pitchFamily="49" charset="0"/>
              </a:rPr>
              <a:t>self.owner.connection</a:t>
            </a: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conn.execute</a:t>
            </a:r>
            <a:r>
              <a:rPr lang="en-US" b="1" dirty="0">
                <a:latin typeface="Consolas" panose="020B0609020204030204" pitchFamily="49" charset="0"/>
              </a:rPr>
              <a:t>(</a:t>
            </a:r>
            <a:r>
              <a:rPr lang="en-US" b="1" dirty="0" err="1">
                <a:latin typeface="Consolas" panose="020B0609020204030204" pitchFamily="49" charset="0"/>
              </a:rPr>
              <a:t>self.fetch</a:t>
            </a:r>
            <a:r>
              <a:rPr lang="en-US" b="1" dirty="0">
                <a:latin typeface="Consolas" panose="020B0609020204030204" pitchFamily="49" charset="0"/>
              </a:rPr>
              <a:t>, [</a:t>
            </a:r>
            <a:r>
              <a:rPr lang="en-US" b="1" dirty="0" err="1">
                <a:latin typeface="Consolas" panose="020B0609020204030204" pitchFamily="49" charset="0"/>
              </a:rPr>
              <a:t>instance.key</a:t>
            </a:r>
            <a:r>
              <a:rPr lang="en-US" b="1" dirty="0">
                <a:latin typeface="Consolas" panose="020B0609020204030204" pitchFamily="49" charset="0"/>
              </a:rPr>
              <a:t>]).</a:t>
            </a:r>
            <a:r>
              <a:rPr lang="en-US" b="1" dirty="0" err="1">
                <a:latin typeface="Consolas" panose="020B0609020204030204" pitchFamily="49" charset="0"/>
              </a:rPr>
              <a:t>fetchone</a:t>
            </a:r>
            <a:r>
              <a:rPr lang="en-US" b="1" dirty="0">
                <a:latin typeface="Consolas" panose="020B0609020204030204" pitchFamily="49" charset="0"/>
              </a:rPr>
              <a:t>()[0]</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__set__(self, instance, value):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conn</a:t>
            </a:r>
            <a:r>
              <a:rPr lang="nl-NL" b="1" dirty="0">
                <a:latin typeface="Consolas" panose="020B0609020204030204" pitchFamily="49" charset="0"/>
              </a:rPr>
              <a:t> = </a:t>
            </a:r>
            <a:r>
              <a:rPr lang="nl-NL" b="1" dirty="0" err="1">
                <a:latin typeface="Consolas" panose="020B0609020204030204" pitchFamily="49" charset="0"/>
              </a:rPr>
              <a:t>self.owner.connection</a:t>
            </a: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conn.execute</a:t>
            </a:r>
            <a:r>
              <a:rPr lang="en-US" b="1" dirty="0">
                <a:latin typeface="Consolas" panose="020B0609020204030204" pitchFamily="49" charset="0"/>
              </a:rPr>
              <a:t>(</a:t>
            </a:r>
            <a:r>
              <a:rPr lang="en-US" b="1" dirty="0" err="1">
                <a:latin typeface="Consolas" panose="020B0609020204030204" pitchFamily="49" charset="0"/>
              </a:rPr>
              <a:t>self.store</a:t>
            </a:r>
            <a:r>
              <a:rPr lang="en-US" b="1" dirty="0">
                <a:latin typeface="Consolas" panose="020B0609020204030204" pitchFamily="49" charset="0"/>
              </a:rPr>
              <a:t>, [value, </a:t>
            </a:r>
            <a:r>
              <a:rPr lang="en-US" b="1" dirty="0" err="1">
                <a:latin typeface="Consolas" panose="020B0609020204030204" pitchFamily="49" charset="0"/>
              </a:rPr>
              <a:t>instance.key</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conn.commit</a:t>
            </a:r>
            <a:r>
              <a:rPr lang="en-US" b="1" dirty="0">
                <a:latin typeface="Consolas" panose="020B0609020204030204" pitchFamily="49" charset="0"/>
              </a:rPr>
              <a:t>()</a:t>
            </a:r>
          </a:p>
        </p:txBody>
      </p:sp>
      <p:sp>
        <p:nvSpPr>
          <p:cNvPr id="2" name="Title 1"/>
          <p:cNvSpPr>
            <a:spLocks noGrp="1"/>
          </p:cNvSpPr>
          <p:nvPr>
            <p:ph type="title"/>
          </p:nvPr>
        </p:nvSpPr>
        <p:spPr/>
        <p:txBody>
          <a:bodyPr/>
          <a:lstStyle/>
          <a:p>
            <a:r>
              <a:rPr lang="nl-NL" sz="3000" cap="none" dirty="0">
                <a:solidFill>
                  <a:schemeClr val="accent1"/>
                </a:solidFill>
              </a:rPr>
              <a:t>Database </a:t>
            </a:r>
            <a:r>
              <a:rPr lang="nl-NL" sz="3000" cap="none" dirty="0" err="1">
                <a:solidFill>
                  <a:schemeClr val="accent1"/>
                </a:solidFill>
              </a:rPr>
              <a:t>attribute</a:t>
            </a:r>
            <a:r>
              <a:rPr lang="nl-NL" sz="3000" cap="none" dirty="0">
                <a:solidFill>
                  <a:schemeClr val="accent1"/>
                </a:solidFill>
              </a:rPr>
              <a:t> descriptor</a:t>
            </a:r>
            <a:endParaRPr lang="en-US" sz="3000" cap="none" dirty="0">
              <a:solidFill>
                <a:schemeClr val="accent1"/>
              </a:solidFill>
            </a:endParaRPr>
          </a:p>
        </p:txBody>
      </p:sp>
    </p:spTree>
    <p:extLst>
      <p:ext uri="{BB962C8B-B14F-4D97-AF65-F5344CB8AC3E}">
        <p14:creationId xmlns:p14="http://schemas.microsoft.com/office/powerpoint/2010/main" val="1218275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nl-NL" b="1" dirty="0">
                <a:latin typeface="Consolas" panose="020B0609020204030204" pitchFamily="49" charset="0"/>
              </a:rPr>
              <a:t>import sqlite3</a:t>
            </a:r>
          </a:p>
          <a:p>
            <a:pPr>
              <a:lnSpc>
                <a:spcPct val="80000"/>
              </a:lnSpc>
            </a:pPr>
            <a:r>
              <a:rPr lang="nl-NL" b="1" dirty="0" err="1">
                <a:latin typeface="Consolas" panose="020B0609020204030204" pitchFamily="49" charset="0"/>
              </a:rPr>
              <a:t>connection</a:t>
            </a:r>
            <a:r>
              <a:rPr lang="nl-NL" b="1" dirty="0">
                <a:latin typeface="Consolas" panose="020B0609020204030204" pitchFamily="49" charset="0"/>
              </a:rPr>
              <a:t> = sqlite3.connect("</a:t>
            </a:r>
            <a:r>
              <a:rPr lang="nl-NL" b="1" dirty="0" err="1">
                <a:latin typeface="Consolas" panose="020B0609020204030204" pitchFamily="49" charset="0"/>
              </a:rPr>
              <a:t>my_database.db</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class Item:</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key</a:t>
            </a:r>
            <a:r>
              <a:rPr lang="nl-NL" b="1" dirty="0">
                <a:latin typeface="Consolas" panose="020B0609020204030204" pitchFamily="49" charset="0"/>
              </a:rPr>
              <a:t> = "</a:t>
            </a:r>
            <a:r>
              <a:rPr lang="nl-NL" b="1" dirty="0" err="1">
                <a:latin typeface="Consolas" panose="020B0609020204030204" pitchFamily="49" charset="0"/>
              </a:rPr>
              <a:t>id</a:t>
            </a:r>
            <a:r>
              <a:rPr lang="nl-NL" b="1" dirty="0">
                <a:latin typeface="Consolas" panose="020B0609020204030204" pitchFamily="49" charset="0"/>
              </a:rPr>
              <a:t>"</a:t>
            </a:r>
          </a:p>
          <a:p>
            <a:pPr>
              <a:lnSpc>
                <a:spcPct val="80000"/>
              </a:lnSpc>
            </a:pPr>
            <a:r>
              <a:rPr lang="nl-NL" b="1" dirty="0">
                <a:latin typeface="Consolas" panose="020B0609020204030204" pitchFamily="49" charset="0"/>
              </a:rPr>
              <a:t>    name = </a:t>
            </a:r>
            <a:r>
              <a:rPr lang="nl-NL" b="1" dirty="0" err="1">
                <a:latin typeface="Consolas" panose="020B0609020204030204" pitchFamily="49" charset="0"/>
              </a:rPr>
              <a:t>DatabaseAttribute</a:t>
            </a:r>
            <a:r>
              <a:rPr lang="nl-NL" b="1" dirty="0">
                <a:latin typeface="Consolas" panose="020B0609020204030204" pitchFamily="49" charset="0"/>
              </a:rPr>
              <a:t>(</a:t>
            </a:r>
            <a:r>
              <a:rPr lang="nl-NL" b="1" dirty="0" err="1">
                <a:latin typeface="Consolas" panose="020B0609020204030204" pitchFamily="49" charset="0"/>
              </a:rPr>
              <a:t>connection</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price</a:t>
            </a:r>
            <a:r>
              <a:rPr lang="nl-NL" b="1" dirty="0">
                <a:latin typeface="Consolas" panose="020B0609020204030204" pitchFamily="49" charset="0"/>
              </a:rPr>
              <a:t> = </a:t>
            </a:r>
            <a:r>
              <a:rPr lang="nl-NL" b="1" dirty="0" err="1">
                <a:latin typeface="Consolas" panose="020B0609020204030204" pitchFamily="49" charset="0"/>
              </a:rPr>
              <a:t>DatabaseAttribute</a:t>
            </a:r>
            <a:r>
              <a:rPr lang="nl-NL" b="1" dirty="0">
                <a:latin typeface="Consolas" panose="020B0609020204030204" pitchFamily="49" charset="0"/>
              </a:rPr>
              <a:t>(</a:t>
            </a:r>
            <a:r>
              <a:rPr lang="nl-NL" b="1" dirty="0" err="1">
                <a:latin typeface="Consolas" panose="020B0609020204030204" pitchFamily="49" charset="0"/>
              </a:rPr>
              <a:t>connection</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a:t>
            </a:r>
            <a:r>
              <a:rPr lang="nl-NL" b="1" dirty="0" err="1">
                <a:latin typeface="Consolas" panose="020B0609020204030204" pitchFamily="49" charset="0"/>
              </a:rPr>
              <a:t>init</a:t>
            </a:r>
            <a:r>
              <a:rPr lang="nl-NL" b="1" dirty="0">
                <a:latin typeface="Consolas" panose="020B0609020204030204" pitchFamily="49" charset="0"/>
              </a:rPr>
              <a:t>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key</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self.key</a:t>
            </a:r>
            <a:r>
              <a:rPr lang="nl-NL" b="1" dirty="0">
                <a:latin typeface="Consolas" panose="020B0609020204030204" pitchFamily="49" charset="0"/>
              </a:rPr>
              <a:t> = </a:t>
            </a:r>
            <a:r>
              <a:rPr lang="nl-NL" b="1" dirty="0" err="1">
                <a:latin typeface="Consolas" panose="020B0609020204030204" pitchFamily="49" charset="0"/>
              </a:rPr>
              <a:t>key</a:t>
            </a: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self.connection</a:t>
            </a:r>
            <a:r>
              <a:rPr lang="nl-NL" b="1" dirty="0">
                <a:latin typeface="Consolas" panose="020B0609020204030204" pitchFamily="49" charset="0"/>
              </a:rPr>
              <a:t> = </a:t>
            </a:r>
            <a:r>
              <a:rPr lang="nl-NL" b="1" dirty="0" err="1">
                <a:latin typeface="Consolas" panose="020B0609020204030204" pitchFamily="49" charset="0"/>
              </a:rPr>
              <a:t>connection</a:t>
            </a: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table</a:t>
            </a:r>
            <a:r>
              <a:rPr lang="nl-NL" b="1" dirty="0">
                <a:latin typeface="Consolas" panose="020B0609020204030204" pitchFamily="49" charset="0"/>
              </a:rPr>
              <a:t> = </a:t>
            </a:r>
            <a:r>
              <a:rPr lang="nl-NL" b="1" dirty="0" err="1">
                <a:latin typeface="Consolas" panose="020B0609020204030204" pitchFamily="49" charset="0"/>
              </a:rPr>
              <a:t>self</a:t>
            </a:r>
            <a:r>
              <a:rPr lang="nl-NL" b="1" dirty="0">
                <a:latin typeface="Consolas" panose="020B0609020204030204" pitchFamily="49" charset="0"/>
              </a:rPr>
              <a:t>.__class__.__name__.</a:t>
            </a:r>
            <a:r>
              <a:rPr lang="nl-NL" b="1" dirty="0" err="1">
                <a:latin typeface="Consolas" panose="020B0609020204030204" pitchFamily="49" charset="0"/>
              </a:rPr>
              <a:t>lower</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self.connection.execute</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f"INSERT</a:t>
            </a:r>
            <a:r>
              <a:rPr lang="nl-NL" b="1" dirty="0">
                <a:latin typeface="Consolas" panose="020B0609020204030204" pitchFamily="49" charset="0"/>
              </a:rPr>
              <a:t> INTO {</a:t>
            </a:r>
            <a:r>
              <a:rPr lang="nl-NL" b="1" dirty="0" err="1">
                <a:latin typeface="Consolas" panose="020B0609020204030204" pitchFamily="49" charset="0"/>
              </a:rPr>
              <a:t>table</a:t>
            </a:r>
            <a:r>
              <a:rPr lang="nl-NL" b="1" dirty="0">
                <a:latin typeface="Consolas" panose="020B0609020204030204" pitchFamily="49" charset="0"/>
              </a:rPr>
              <a:t>} ({</a:t>
            </a:r>
            <a:r>
              <a:rPr lang="nl-NL" b="1" dirty="0" err="1">
                <a:latin typeface="Consolas" panose="020B0609020204030204" pitchFamily="49" charset="0"/>
              </a:rPr>
              <a:t>self</a:t>
            </a:r>
            <a:r>
              <a:rPr lang="nl-NL" b="1" dirty="0">
                <a:latin typeface="Consolas" panose="020B0609020204030204" pitchFamily="49" charset="0"/>
              </a:rPr>
              <a:t>.__class__.</a:t>
            </a:r>
            <a:r>
              <a:rPr lang="nl-NL" b="1" dirty="0" err="1">
                <a:latin typeface="Consolas" panose="020B0609020204030204" pitchFamily="49" charset="0"/>
              </a:rPr>
              <a:t>key</a:t>
            </a:r>
            <a:r>
              <a:rPr lang="nl-NL" b="1" dirty="0">
                <a:latin typeface="Consolas" panose="020B0609020204030204" pitchFamily="49" charset="0"/>
              </a:rPr>
              <a:t>}) VALUES ({</a:t>
            </a:r>
            <a:r>
              <a:rPr lang="nl-NL" b="1" dirty="0" err="1">
                <a:latin typeface="Consolas" panose="020B0609020204030204" pitchFamily="49" charset="0"/>
              </a:rPr>
              <a:t>self.key</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p>
          <a:p>
            <a:pPr>
              <a:lnSpc>
                <a:spcPct val="80000"/>
              </a:lnSpc>
            </a:pPr>
            <a:endParaRPr lang="nl-NL" b="1" dirty="0">
              <a:latin typeface="Consolas" panose="020B0609020204030204" pitchFamily="49" charset="0"/>
            </a:endParaRPr>
          </a:p>
          <a:p>
            <a:pPr>
              <a:lnSpc>
                <a:spcPct val="80000"/>
              </a:lnSpc>
            </a:pPr>
            <a:endParaRPr lang="nl-NL" b="1" dirty="0">
              <a:latin typeface="Consolas" panose="020B0609020204030204" pitchFamily="49" charset="0"/>
            </a:endParaRPr>
          </a:p>
          <a:p>
            <a:pPr>
              <a:lnSpc>
                <a:spcPct val="80000"/>
              </a:lnSpc>
            </a:pPr>
            <a:endParaRPr lang="nl-NL"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Use</a:t>
            </a:r>
            <a:r>
              <a:rPr lang="nl-NL" sz="3000" cap="none" dirty="0">
                <a:solidFill>
                  <a:schemeClr val="accent1"/>
                </a:solidFill>
              </a:rPr>
              <a:t> of </a:t>
            </a:r>
            <a:r>
              <a:rPr lang="nl-NL" sz="3000" cap="none" dirty="0" err="1">
                <a:solidFill>
                  <a:schemeClr val="accent1"/>
                </a:solidFill>
              </a:rPr>
              <a:t>the</a:t>
            </a:r>
            <a:r>
              <a:rPr lang="nl-NL" sz="3000" cap="none" dirty="0">
                <a:solidFill>
                  <a:schemeClr val="accent1"/>
                </a:solidFill>
              </a:rPr>
              <a:t> database </a:t>
            </a:r>
            <a:r>
              <a:rPr lang="nl-NL" sz="3000" cap="none" dirty="0" err="1">
                <a:solidFill>
                  <a:schemeClr val="accent1"/>
                </a:solidFill>
              </a:rPr>
              <a:t>attribute</a:t>
            </a:r>
            <a:r>
              <a:rPr lang="nl-NL" sz="3000" cap="none" dirty="0">
                <a:solidFill>
                  <a:schemeClr val="accent1"/>
                </a:solidFill>
              </a:rPr>
              <a:t> descriptor</a:t>
            </a:r>
            <a:endParaRPr lang="en-US" sz="3000" cap="none" dirty="0">
              <a:solidFill>
                <a:schemeClr val="accent1"/>
              </a:solidFill>
            </a:endParaRPr>
          </a:p>
        </p:txBody>
      </p:sp>
    </p:spTree>
    <p:extLst>
      <p:ext uri="{BB962C8B-B14F-4D97-AF65-F5344CB8AC3E}">
        <p14:creationId xmlns:p14="http://schemas.microsoft.com/office/powerpoint/2010/main" val="25774769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Validated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9071065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nl-NL" b="1" dirty="0" err="1">
                <a:latin typeface="Consolas" panose="020B0609020204030204" pitchFamily="49" charset="0"/>
              </a:rPr>
              <a:t>from</a:t>
            </a:r>
            <a:r>
              <a:rPr lang="nl-NL" b="1" dirty="0">
                <a:latin typeface="Consolas" panose="020B0609020204030204" pitchFamily="49" charset="0"/>
              </a:rPr>
              <a:t> abc import ABC, </a:t>
            </a:r>
            <a:r>
              <a:rPr lang="nl-NL" b="1" dirty="0" err="1">
                <a:latin typeface="Consolas" panose="020B0609020204030204" pitchFamily="49" charset="0"/>
              </a:rPr>
              <a:t>abstractmethod</a:t>
            </a:r>
            <a:endParaRPr lang="nl-NL" b="1" dirty="0">
              <a:latin typeface="Consolas" panose="020B0609020204030204" pitchFamily="49" charset="0"/>
            </a:endParaRP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Validator(ABC):</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__set__(self, instance, value):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self.validate</a:t>
            </a:r>
            <a:r>
              <a:rPr lang="nl-NL" b="1" dirty="0">
                <a:latin typeface="Consolas" panose="020B0609020204030204" pitchFamily="49" charset="0"/>
              </a:rPr>
              <a:t>(</a:t>
            </a:r>
            <a:r>
              <a:rPr lang="nl-NL" b="1" dirty="0" err="1">
                <a:latin typeface="Consolas" panose="020B0609020204030204" pitchFamily="49" charset="0"/>
              </a:rPr>
              <a:t>value</a:t>
            </a:r>
            <a:r>
              <a:rPr lang="nl-NL" b="1" dirty="0">
                <a:latin typeface="Consolas" panose="020B0609020204030204" pitchFamily="49" charset="0"/>
              </a:rPr>
              <a:t>)</a:t>
            </a:r>
          </a:p>
          <a:p>
            <a:pPr>
              <a:lnSpc>
                <a:spcPct val="80000"/>
              </a:lnSpc>
            </a:pPr>
            <a:r>
              <a:rPr lang="nl-NL" b="1" dirty="0">
                <a:latin typeface="Consolas" panose="020B0609020204030204" pitchFamily="49" charset="0"/>
              </a:rPr>
              <a:t>        super().__set__(</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value</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abstractmethod</a:t>
            </a: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a:t>
            </a:r>
            <a:r>
              <a:rPr lang="nl-NL" b="1" dirty="0" err="1">
                <a:latin typeface="Consolas" panose="020B0609020204030204" pitchFamily="49" charset="0"/>
              </a:rPr>
              <a:t>validate</a:t>
            </a:r>
            <a:r>
              <a:rPr lang="nl-NL" b="1" dirty="0">
                <a:latin typeface="Consolas" panose="020B0609020204030204" pitchFamily="49" charset="0"/>
              </a:rPr>
              <a:t>(</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value</a:t>
            </a:r>
            <a:r>
              <a:rPr lang="nl-NL" b="1" dirty="0">
                <a:latin typeface="Consolas" panose="020B0609020204030204" pitchFamily="49" charset="0"/>
              </a:rPr>
              <a:t>):</a:t>
            </a:r>
          </a:p>
          <a:p>
            <a:pPr>
              <a:lnSpc>
                <a:spcPct val="80000"/>
              </a:lnSpc>
            </a:pPr>
            <a:r>
              <a:rPr lang="nl-NL" b="1" dirty="0">
                <a:latin typeface="Consolas" panose="020B0609020204030204" pitchFamily="49" charset="0"/>
              </a:rPr>
              <a:t>        pass</a:t>
            </a:r>
            <a:endParaRPr lang="en-US" b="1" dirty="0">
              <a:latin typeface="Consolas" panose="020B0609020204030204" pitchFamily="49" charset="0"/>
            </a:endParaRPr>
          </a:p>
          <a:p>
            <a:pPr>
              <a:lnSpc>
                <a:spcPct val="110000"/>
              </a:lnSpc>
            </a:pPr>
            <a:endParaRPr lang="en-US" sz="2000" dirty="0">
              <a:latin typeface="+mn-lt"/>
            </a:endParaRPr>
          </a:p>
          <a:p>
            <a:pPr>
              <a:lnSpc>
                <a:spcPct val="110000"/>
              </a:lnSpc>
            </a:pPr>
            <a:r>
              <a:rPr lang="en-US" sz="2000" dirty="0">
                <a:latin typeface="+mn-lt"/>
              </a:rPr>
              <a:t>To use this a derived class must be defined that defines validate (and does not define __set__).</a:t>
            </a:r>
          </a:p>
          <a:p>
            <a:pPr>
              <a:lnSpc>
                <a:spcPct val="110000"/>
              </a:lnSpc>
            </a:pPr>
            <a:r>
              <a:rPr lang="nl-NL" dirty="0">
                <a:latin typeface="+mn-lt"/>
              </a:rPr>
              <a:t>A </a:t>
            </a:r>
            <a:r>
              <a:rPr lang="nl-NL" dirty="0" err="1">
                <a:latin typeface="+mn-lt"/>
              </a:rPr>
              <a:t>typical</a:t>
            </a:r>
            <a:r>
              <a:rPr lang="nl-NL" dirty="0">
                <a:latin typeface="+mn-lt"/>
              </a:rPr>
              <a:t> </a:t>
            </a:r>
            <a:r>
              <a:rPr lang="nl-NL" dirty="0" err="1">
                <a:latin typeface="+mn-lt"/>
              </a:rPr>
              <a:t>use</a:t>
            </a:r>
            <a:r>
              <a:rPr lang="nl-NL" dirty="0">
                <a:latin typeface="+mn-lt"/>
              </a:rPr>
              <a:t> </a:t>
            </a:r>
            <a:r>
              <a:rPr lang="nl-NL" dirty="0" err="1">
                <a:latin typeface="+mn-lt"/>
              </a:rPr>
              <a:t>for</a:t>
            </a:r>
            <a:r>
              <a:rPr lang="nl-NL" dirty="0">
                <a:latin typeface="+mn-lt"/>
              </a:rPr>
              <a:t> </a:t>
            </a:r>
            <a:r>
              <a:rPr lang="nl-NL" dirty="0" err="1">
                <a:latin typeface="+mn-lt"/>
              </a:rPr>
              <a:t>this</a:t>
            </a:r>
            <a:r>
              <a:rPr lang="nl-NL" dirty="0">
                <a:latin typeface="+mn-lt"/>
              </a:rPr>
              <a:t> is </a:t>
            </a:r>
            <a:r>
              <a:rPr lang="nl-NL" dirty="0" err="1">
                <a:latin typeface="+mn-lt"/>
              </a:rPr>
              <a:t>to</a:t>
            </a:r>
            <a:r>
              <a:rPr lang="nl-NL" dirty="0">
                <a:latin typeface="+mn-lt"/>
              </a:rPr>
              <a:t> </a:t>
            </a:r>
            <a:r>
              <a:rPr lang="nl-NL" dirty="0" err="1">
                <a:latin typeface="+mn-lt"/>
              </a:rPr>
              <a:t>use</a:t>
            </a:r>
            <a:r>
              <a:rPr lang="nl-NL" dirty="0">
                <a:latin typeface="+mn-lt"/>
              </a:rPr>
              <a:t> </a:t>
            </a:r>
            <a:r>
              <a:rPr lang="nl-NL" b="1" dirty="0" err="1">
                <a:latin typeface="Consolas" panose="020B0609020204030204" pitchFamily="49" charset="0"/>
              </a:rPr>
              <a:t>Validator</a:t>
            </a:r>
            <a:r>
              <a:rPr lang="nl-NL" dirty="0">
                <a:latin typeface="+mn-lt"/>
              </a:rPr>
              <a:t> as a mix-in class.</a:t>
            </a: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Validator</a:t>
            </a:r>
            <a:r>
              <a:rPr lang="nl-NL" sz="3000" cap="none" dirty="0">
                <a:solidFill>
                  <a:schemeClr val="accent1"/>
                </a:solidFill>
              </a:rPr>
              <a:t> base class</a:t>
            </a:r>
            <a:endParaRPr lang="en-US" sz="3000" cap="none" dirty="0">
              <a:solidFill>
                <a:schemeClr val="accent1"/>
              </a:solidFill>
            </a:endParaRPr>
          </a:p>
        </p:txBody>
      </p:sp>
    </p:spTree>
    <p:extLst>
      <p:ext uri="{BB962C8B-B14F-4D97-AF65-F5344CB8AC3E}">
        <p14:creationId xmlns:p14="http://schemas.microsoft.com/office/powerpoint/2010/main" val="24722314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Choice(Validator, </a:t>
            </a:r>
            <a:r>
              <a:rPr lang="en-US" b="1" dirty="0" err="1">
                <a:latin typeface="Consolas" panose="020B0609020204030204" pitchFamily="49" charset="0"/>
              </a:rPr>
              <a:t>InstanceAttribute</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a:t>
            </a:r>
            <a:r>
              <a:rPr lang="en-US" b="1" dirty="0" err="1">
                <a:latin typeface="Consolas" panose="020B0609020204030204" pitchFamily="49" charset="0"/>
              </a:rPr>
              <a:t>init</a:t>
            </a:r>
            <a:r>
              <a:rPr lang="en-US" b="1" dirty="0">
                <a:latin typeface="Consolas" panose="020B0609020204030204" pitchFamily="49" charset="0"/>
              </a:rPr>
              <a:t>__(self, *values, **</a:t>
            </a:r>
            <a:r>
              <a:rPr lang="en-US" b="1" dirty="0" err="1">
                <a:latin typeface="Consolas" panose="020B0609020204030204" pitchFamily="49" charset="0"/>
              </a:rPr>
              <a:t>kwargs</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self.values</a:t>
            </a:r>
            <a:r>
              <a:rPr lang="en-US" b="1" dirty="0">
                <a:latin typeface="Consolas" panose="020B0609020204030204" pitchFamily="49" charset="0"/>
              </a:rPr>
              <a:t> = values</a:t>
            </a:r>
          </a:p>
          <a:p>
            <a:pPr>
              <a:lnSpc>
                <a:spcPct val="80000"/>
              </a:lnSpc>
            </a:pPr>
            <a:r>
              <a:rPr lang="en-US" b="1" dirty="0">
                <a:latin typeface="Consolas" panose="020B0609020204030204" pitchFamily="49" charset="0"/>
              </a:rPr>
              <a:t>        super().__</a:t>
            </a:r>
            <a:r>
              <a:rPr lang="en-US" b="1" dirty="0" err="1">
                <a:latin typeface="Consolas" panose="020B0609020204030204" pitchFamily="49" charset="0"/>
              </a:rPr>
              <a:t>init</a:t>
            </a:r>
            <a:r>
              <a:rPr lang="en-US" b="1" dirty="0">
                <a:latin typeface="Consolas" panose="020B0609020204030204" pitchFamily="49" charset="0"/>
              </a:rPr>
              <a:t>__(**</a:t>
            </a:r>
            <a:r>
              <a:rPr lang="en-US" b="1" dirty="0" err="1">
                <a:latin typeface="Consolas" panose="020B0609020204030204" pitchFamily="49" charset="0"/>
              </a:rPr>
              <a:t>kwargs</a:t>
            </a:r>
            <a:r>
              <a:rPr lang="en-US"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validate(self, value):</a:t>
            </a:r>
          </a:p>
          <a:p>
            <a:pPr>
              <a:lnSpc>
                <a:spcPct val="80000"/>
              </a:lnSpc>
            </a:pPr>
            <a:r>
              <a:rPr lang="en-US" b="1" dirty="0">
                <a:latin typeface="Consolas" panose="020B0609020204030204" pitchFamily="49" charset="0"/>
              </a:rPr>
              <a:t>        if value not in </a:t>
            </a:r>
            <a:r>
              <a:rPr lang="en-US" b="1" dirty="0" err="1">
                <a:latin typeface="Consolas" panose="020B0609020204030204" pitchFamily="49" charset="0"/>
              </a:rPr>
              <a:t>self.values</a:t>
            </a:r>
            <a:r>
              <a:rPr lang="en-US" b="1" dirty="0">
                <a:latin typeface="Consolas" panose="020B0609020204030204" pitchFamily="49" charset="0"/>
              </a:rPr>
              <a:t>:</a:t>
            </a:r>
          </a:p>
          <a:p>
            <a:pPr>
              <a:lnSpc>
                <a:spcPct val="80000"/>
              </a:lnSpc>
            </a:pPr>
            <a:r>
              <a:rPr lang="en-US" b="1" dirty="0">
                <a:latin typeface="Consolas" panose="020B0609020204030204" pitchFamily="49" charset="0"/>
              </a:rPr>
              <a:t>            raise </a:t>
            </a:r>
            <a:r>
              <a:rPr lang="en-US" b="1" dirty="0" err="1">
                <a:latin typeface="Consolas" panose="020B0609020204030204" pitchFamily="49" charset="0"/>
              </a:rPr>
              <a:t>ValueError</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f"Invalid</a:t>
            </a:r>
            <a:r>
              <a:rPr lang="en-US" b="1" dirty="0">
                <a:latin typeface="Consolas" panose="020B0609020204030204" pitchFamily="49" charset="0"/>
              </a:rPr>
              <a:t> value '{value}'. Expected one of {</a:t>
            </a:r>
            <a:r>
              <a:rPr lang="en-US" b="1" dirty="0" err="1">
                <a:latin typeface="Consolas" panose="020B0609020204030204" pitchFamily="49" charset="0"/>
              </a:rPr>
              <a:t>self.values</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endParaRPr lang="en-US" sz="2000" dirty="0">
              <a:latin typeface="+mn-lt"/>
            </a:endParaRPr>
          </a:p>
          <a:p>
            <a:pPr>
              <a:lnSpc>
                <a:spcPct val="110000"/>
              </a:lnSpc>
            </a:pPr>
            <a:endParaRPr lang="nl-NL" sz="2000" b="1" dirty="0">
              <a:latin typeface="Consolas" panose="020B0609020204030204" pitchFamily="49" charset="0"/>
            </a:endParaRPr>
          </a:p>
          <a:p>
            <a:pPr>
              <a:lnSpc>
                <a:spcPct val="110000"/>
              </a:lnSpc>
            </a:pPr>
            <a:r>
              <a:rPr lang="en-US" b="1" dirty="0">
                <a:latin typeface="Consolas" panose="020B0609020204030204" pitchFamily="49" charset="0"/>
              </a:rPr>
              <a:t>class C:</a:t>
            </a:r>
          </a:p>
          <a:p>
            <a:pPr>
              <a:lnSpc>
                <a:spcPct val="110000"/>
              </a:lnSpc>
            </a:pPr>
            <a:r>
              <a:rPr lang="en-US" b="1" dirty="0">
                <a:latin typeface="Consolas" panose="020B0609020204030204" pitchFamily="49" charset="0"/>
              </a:rPr>
              <a:t>    color = Choice("red", "black")</a:t>
            </a:r>
          </a:p>
          <a:p>
            <a:pPr>
              <a:lnSpc>
                <a:spcPct val="110000"/>
              </a:lnSpc>
            </a:pPr>
            <a:endParaRPr lang="en-US" dirty="0">
              <a:latin typeface="+mn-lt"/>
            </a:endParaRPr>
          </a:p>
          <a:p>
            <a:pPr>
              <a:lnSpc>
                <a:spcPct val="110000"/>
              </a:lnSpc>
            </a:pP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Choice</a:t>
            </a:r>
            <a:endParaRPr lang="en-US" sz="3000" cap="none" dirty="0">
              <a:solidFill>
                <a:schemeClr val="accent1"/>
              </a:solidFill>
            </a:endParaRPr>
          </a:p>
        </p:txBody>
      </p:sp>
    </p:spTree>
    <p:extLst>
      <p:ext uri="{BB962C8B-B14F-4D97-AF65-F5344CB8AC3E}">
        <p14:creationId xmlns:p14="http://schemas.microsoft.com/office/powerpoint/2010/main" val="1646749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Performant </a:t>
            </a:r>
            <a:r>
              <a:rPr lang="nl-NL" sz="2400" dirty="0" err="1"/>
              <a:t>applications</a:t>
            </a:r>
            <a:r>
              <a:rPr lang="nl-NL" sz="2400" dirty="0"/>
              <a:t> handle </a:t>
            </a:r>
            <a:r>
              <a:rPr lang="nl-NL" sz="2400" dirty="0" err="1"/>
              <a:t>network</a:t>
            </a:r>
            <a:r>
              <a:rPr lang="nl-NL" sz="2400" dirty="0"/>
              <a:t> I/O in </a:t>
            </a:r>
            <a:r>
              <a:rPr lang="nl-NL" sz="2400" dirty="0" err="1"/>
              <a:t>the</a:t>
            </a:r>
            <a:r>
              <a:rPr lang="nl-NL" sz="2400" dirty="0"/>
              <a:t> background.</a:t>
            </a:r>
          </a:p>
          <a:p>
            <a:pPr marL="609600" lvl="1" indent="-342900">
              <a:lnSpc>
                <a:spcPct val="100000"/>
              </a:lnSpc>
              <a:buFont typeface="Arial" panose="020B0604020202020204" pitchFamily="34" charset="0"/>
              <a:buChar char="•"/>
            </a:pPr>
            <a:r>
              <a:rPr lang="nl-NL" sz="2200" dirty="0" err="1"/>
              <a:t>Instead</a:t>
            </a:r>
            <a:r>
              <a:rPr lang="nl-NL" sz="2200" dirty="0"/>
              <a:t> of blocking.</a:t>
            </a:r>
          </a:p>
          <a:p>
            <a:pPr marL="609600" lvl="1" indent="-342900">
              <a:lnSpc>
                <a:spcPct val="100000"/>
              </a:lnSpc>
              <a:buFont typeface="Arial" panose="020B0604020202020204" pitchFamily="34" charset="0"/>
              <a:buChar char="•"/>
            </a:pPr>
            <a:r>
              <a:rPr lang="nl-NL" sz="2200" dirty="0"/>
              <a:t>Hard </a:t>
            </a:r>
            <a:r>
              <a:rPr lang="nl-NL" sz="2200" dirty="0" err="1"/>
              <a:t>to</a:t>
            </a:r>
            <a:r>
              <a:rPr lang="nl-NL" sz="2200" dirty="0"/>
              <a:t> get right.</a:t>
            </a:r>
          </a:p>
          <a:p>
            <a:pPr marL="342900" indent="-342900">
              <a:lnSpc>
                <a:spcPct val="100000"/>
              </a:lnSpc>
              <a:buFont typeface="Arial" panose="020B0604020202020204" pitchFamily="34" charset="0"/>
              <a:buChar char="•"/>
            </a:pPr>
            <a:r>
              <a:rPr lang="nl-NL" sz="2400" dirty="0" err="1"/>
              <a:t>Connections</a:t>
            </a:r>
            <a:r>
              <a:rPr lang="nl-NL" sz="2400" dirty="0"/>
              <a:t> </a:t>
            </a:r>
            <a:r>
              <a:rPr lang="nl-NL" sz="2400" dirty="0" err="1"/>
              <a:t>can</a:t>
            </a:r>
            <a:r>
              <a:rPr lang="nl-NL" sz="2400" dirty="0"/>
              <a:t> </a:t>
            </a:r>
            <a:r>
              <a:rPr lang="nl-NL" sz="2400" dirty="0" err="1"/>
              <a:t>disappear</a:t>
            </a:r>
            <a:r>
              <a:rPr lang="nl-NL" sz="2400" dirty="0"/>
              <a:t>, or servers </a:t>
            </a:r>
            <a:r>
              <a:rPr lang="nl-NL" sz="2400" dirty="0" err="1"/>
              <a:t>can</a:t>
            </a:r>
            <a:r>
              <a:rPr lang="nl-NL" sz="2400" dirty="0"/>
              <a:t> go down.</a:t>
            </a:r>
          </a:p>
          <a:p>
            <a:pPr marL="609600" lvl="1" indent="-342900">
              <a:lnSpc>
                <a:spcPct val="100000"/>
              </a:lnSpc>
              <a:buFont typeface="Arial" panose="020B0604020202020204" pitchFamily="34" charset="0"/>
              <a:buChar char="•"/>
            </a:pPr>
            <a:r>
              <a:rPr lang="nl-NL" sz="2200" dirty="0" err="1"/>
              <a:t>This</a:t>
            </a:r>
            <a:r>
              <a:rPr lang="nl-NL" sz="2200" dirty="0"/>
              <a:t> must </a:t>
            </a:r>
            <a:r>
              <a:rPr lang="nl-NL" sz="2200" dirty="0" err="1"/>
              <a:t>be</a:t>
            </a:r>
            <a:r>
              <a:rPr lang="nl-NL" sz="2200" dirty="0"/>
              <a:t> </a:t>
            </a:r>
            <a:r>
              <a:rPr lang="nl-NL" sz="2200" dirty="0" err="1"/>
              <a:t>handled</a:t>
            </a:r>
            <a:r>
              <a:rPr lang="nl-NL" sz="2200" dirty="0"/>
              <a:t> </a:t>
            </a:r>
            <a:r>
              <a:rPr lang="nl-NL" sz="2200" dirty="0" err="1"/>
              <a:t>gracefully</a:t>
            </a:r>
            <a:endParaRPr lang="nl-NL" sz="2200" dirty="0"/>
          </a:p>
          <a:p>
            <a:pPr marL="609600" lvl="1" indent="-342900">
              <a:lnSpc>
                <a:spcPct val="100000"/>
              </a:lnSpc>
              <a:buFont typeface="Arial" panose="020B0604020202020204" pitchFamily="34" charset="0"/>
              <a:buChar char="•"/>
            </a:pPr>
            <a:r>
              <a:rPr lang="nl-NL" sz="2200" dirty="0" err="1"/>
              <a:t>Reconnect</a:t>
            </a:r>
            <a:r>
              <a:rPr lang="nl-NL" sz="2200" dirty="0"/>
              <a:t> </a:t>
            </a:r>
            <a:r>
              <a:rPr lang="nl-NL" sz="2200" dirty="0" err="1"/>
              <a:t>when</a:t>
            </a:r>
            <a:r>
              <a:rPr lang="nl-NL" sz="2200" dirty="0"/>
              <a:t> </a:t>
            </a:r>
            <a:r>
              <a:rPr lang="nl-NL" sz="2200" dirty="0" err="1"/>
              <a:t>possible</a:t>
            </a:r>
            <a:endParaRPr lang="nl-NL" sz="2200" dirty="0"/>
          </a:p>
          <a:p>
            <a:pPr marL="342900" indent="-342900">
              <a:lnSpc>
                <a:spcPct val="100000"/>
              </a:lnSpc>
              <a:buFont typeface="Arial" panose="020B0604020202020204" pitchFamily="34" charset="0"/>
              <a:buChar char="•"/>
            </a:pPr>
            <a:r>
              <a:rPr lang="nl-NL" sz="2400" dirty="0"/>
              <a:t>Message format </a:t>
            </a:r>
            <a:r>
              <a:rPr lang="nl-NL" sz="2400" dirty="0" err="1"/>
              <a:t>should</a:t>
            </a:r>
            <a:r>
              <a:rPr lang="nl-NL" sz="2400" dirty="0"/>
              <a:t> </a:t>
            </a:r>
            <a:r>
              <a:rPr lang="nl-NL" sz="2400" dirty="0" err="1"/>
              <a:t>not</a:t>
            </a:r>
            <a:r>
              <a:rPr lang="nl-NL" sz="2400" dirty="0"/>
              <a:t> </a:t>
            </a:r>
            <a:r>
              <a:rPr lang="nl-NL" sz="2400" dirty="0" err="1"/>
              <a:t>be</a:t>
            </a:r>
            <a:r>
              <a:rPr lang="nl-NL" sz="2400" dirty="0"/>
              <a:t> </a:t>
            </a:r>
            <a:r>
              <a:rPr lang="nl-NL" sz="2400" dirty="0" err="1"/>
              <a:t>dictated</a:t>
            </a:r>
            <a:r>
              <a:rPr lang="nl-NL" sz="2400" dirty="0"/>
              <a:t> </a:t>
            </a:r>
            <a:r>
              <a:rPr lang="nl-NL" sz="2400" dirty="0" err="1"/>
              <a:t>by</a:t>
            </a:r>
            <a:r>
              <a:rPr lang="nl-NL" sz="2400" dirty="0"/>
              <a:t> </a:t>
            </a:r>
            <a:r>
              <a:rPr lang="nl-NL" sz="2400" dirty="0" err="1"/>
              <a:t>the</a:t>
            </a:r>
            <a:r>
              <a:rPr lang="nl-NL" sz="2400" dirty="0"/>
              <a:t> </a:t>
            </a:r>
            <a:r>
              <a:rPr lang="nl-NL" sz="2400" dirty="0" err="1"/>
              <a:t>network</a:t>
            </a:r>
            <a:r>
              <a:rPr lang="nl-NL" sz="2400" dirty="0"/>
              <a:t> transport.</a:t>
            </a:r>
          </a:p>
          <a:p>
            <a:pPr marL="609600" lvl="1" indent="-342900">
              <a:lnSpc>
                <a:spcPct val="100000"/>
              </a:lnSpc>
              <a:buFont typeface="Arial" panose="020B0604020202020204" pitchFamily="34" charset="0"/>
              <a:buChar char="•"/>
            </a:pPr>
            <a:r>
              <a:rPr lang="nl-NL" sz="2200" dirty="0"/>
              <a:t>Networking </a:t>
            </a:r>
            <a:r>
              <a:rPr lang="nl-NL" sz="2200" dirty="0" err="1"/>
              <a:t>should</a:t>
            </a:r>
            <a:r>
              <a:rPr lang="nl-NL" sz="2200" dirty="0"/>
              <a:t> </a:t>
            </a:r>
            <a:r>
              <a:rPr lang="nl-NL" sz="2200" dirty="0" err="1"/>
              <a:t>be</a:t>
            </a:r>
            <a:r>
              <a:rPr lang="nl-NL" sz="2200" dirty="0"/>
              <a:t> </a:t>
            </a:r>
            <a:r>
              <a:rPr lang="nl-NL" sz="2200" dirty="0" err="1"/>
              <a:t>agnostic</a:t>
            </a:r>
            <a:r>
              <a:rPr lang="nl-NL" sz="2200" dirty="0"/>
              <a:t> </a:t>
            </a:r>
            <a:r>
              <a:rPr lang="nl-NL" sz="2200" dirty="0" err="1"/>
              <a:t>about</a:t>
            </a:r>
            <a:r>
              <a:rPr lang="nl-NL" sz="2200" dirty="0"/>
              <a:t> </a:t>
            </a:r>
            <a:r>
              <a:rPr lang="nl-NL" sz="2200" dirty="0" err="1"/>
              <a:t>the</a:t>
            </a:r>
            <a:r>
              <a:rPr lang="nl-NL" sz="2200" dirty="0"/>
              <a:t> </a:t>
            </a:r>
            <a:r>
              <a:rPr lang="nl-NL" sz="2200" dirty="0" err="1"/>
              <a:t>message</a:t>
            </a:r>
            <a:r>
              <a:rPr lang="nl-NL" sz="2200" dirty="0"/>
              <a:t> format</a:t>
            </a:r>
          </a:p>
          <a:p>
            <a:pPr marL="342900" indent="-342900">
              <a:lnSpc>
                <a:spcPct val="100000"/>
              </a:lnSpc>
              <a:buFont typeface="Arial" panose="020B0604020202020204" pitchFamily="34" charset="0"/>
              <a:buChar char="•"/>
            </a:pPr>
            <a:r>
              <a:rPr lang="nl-NL" sz="2400" dirty="0" err="1"/>
              <a:t>Messages</a:t>
            </a:r>
            <a:r>
              <a:rPr lang="nl-NL" sz="2400" dirty="0"/>
              <a:t> </a:t>
            </a:r>
            <a:r>
              <a:rPr lang="nl-NL" sz="2400" dirty="0" err="1"/>
              <a:t>should</a:t>
            </a:r>
            <a:r>
              <a:rPr lang="nl-NL" sz="2400" dirty="0"/>
              <a:t> </a:t>
            </a:r>
            <a:r>
              <a:rPr lang="nl-NL" sz="2400" dirty="0" err="1"/>
              <a:t>be</a:t>
            </a:r>
            <a:r>
              <a:rPr lang="nl-NL" sz="2400" dirty="0"/>
              <a:t> </a:t>
            </a:r>
            <a:r>
              <a:rPr lang="nl-NL" sz="2400" dirty="0" err="1"/>
              <a:t>queued</a:t>
            </a:r>
            <a:r>
              <a:rPr lang="nl-NL" sz="2400" dirty="0"/>
              <a:t> </a:t>
            </a:r>
            <a:r>
              <a:rPr lang="nl-NL" sz="2400" dirty="0" err="1"/>
              <a:t>when</a:t>
            </a:r>
            <a:r>
              <a:rPr lang="nl-NL" sz="2400" dirty="0"/>
              <a:t> </a:t>
            </a:r>
            <a:r>
              <a:rPr lang="nl-NL" sz="2400" dirty="0" err="1"/>
              <a:t>the</a:t>
            </a:r>
            <a:r>
              <a:rPr lang="nl-NL" sz="2400" dirty="0"/>
              <a:t> receiver is </a:t>
            </a:r>
            <a:r>
              <a:rPr lang="nl-NL" sz="2400" dirty="0" err="1"/>
              <a:t>not</a:t>
            </a:r>
            <a:r>
              <a:rPr lang="nl-NL" sz="2400" dirty="0"/>
              <a:t> </a:t>
            </a:r>
            <a:r>
              <a:rPr lang="nl-NL" sz="2400" dirty="0" err="1"/>
              <a:t>available</a:t>
            </a:r>
            <a:endParaRPr lang="nl-NL" sz="2400" dirty="0"/>
          </a:p>
          <a:p>
            <a:pPr marL="609600" lvl="1" indent="-342900">
              <a:lnSpc>
                <a:spcPct val="100000"/>
              </a:lnSpc>
              <a:buFont typeface="Arial" panose="020B0604020202020204" pitchFamily="34" charset="0"/>
              <a:buChar char="•"/>
            </a:pPr>
            <a:r>
              <a:rPr lang="nl-NL" sz="2200" dirty="0" err="1"/>
              <a:t>Not</a:t>
            </a:r>
            <a:r>
              <a:rPr lang="nl-NL" sz="2200" dirty="0"/>
              <a:t> </a:t>
            </a:r>
            <a:r>
              <a:rPr lang="nl-NL" sz="2200" dirty="0" err="1"/>
              <a:t>blocking</a:t>
            </a:r>
            <a:r>
              <a:rPr lang="nl-NL" sz="2200" dirty="0"/>
              <a:t> </a:t>
            </a:r>
            <a:r>
              <a:rPr lang="nl-NL" sz="2200" dirty="0" err="1"/>
              <a:t>the</a:t>
            </a:r>
            <a:r>
              <a:rPr lang="nl-NL" sz="2200" dirty="0"/>
              <a:t> </a:t>
            </a:r>
            <a:r>
              <a:rPr lang="nl-NL" sz="2200" dirty="0" err="1"/>
              <a:t>application</a:t>
            </a:r>
            <a:endParaRPr lang="nl-NL" sz="2200" dirty="0"/>
          </a:p>
          <a:p>
            <a:pPr marL="609600" lvl="1" indent="-342900">
              <a:lnSpc>
                <a:spcPct val="100000"/>
              </a:lnSpc>
              <a:buFont typeface="Arial" panose="020B0604020202020204" pitchFamily="34" charset="0"/>
              <a:buChar char="•"/>
            </a:pPr>
            <a:r>
              <a:rPr lang="nl-NL" sz="2200" dirty="0"/>
              <a:t>Queue management is </a:t>
            </a:r>
            <a:r>
              <a:rPr lang="nl-NL" sz="2200" dirty="0" err="1"/>
              <a:t>essential</a:t>
            </a: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Issues </a:t>
            </a:r>
            <a:r>
              <a:rPr lang="nl-NL" dirty="0" err="1"/>
              <a:t>with</a:t>
            </a:r>
            <a:r>
              <a:rPr lang="nl-NL" dirty="0"/>
              <a:t> </a:t>
            </a:r>
            <a:r>
              <a:rPr lang="nl-NL" dirty="0" err="1"/>
              <a:t>networking</a:t>
            </a:r>
            <a:r>
              <a:rPr lang="nl-NL" dirty="0"/>
              <a:t> in </a:t>
            </a:r>
            <a:r>
              <a:rPr lang="nl-NL" dirty="0" err="1"/>
              <a:t>general</a:t>
            </a:r>
            <a:endParaRPr lang="en-US" sz="3000" cap="none" dirty="0">
              <a:solidFill>
                <a:schemeClr val="accent1"/>
              </a:solidFill>
            </a:endParaRPr>
          </a:p>
        </p:txBody>
      </p:sp>
    </p:spTree>
    <p:extLst>
      <p:ext uri="{BB962C8B-B14F-4D97-AF65-F5344CB8AC3E}">
        <p14:creationId xmlns:p14="http://schemas.microsoft.com/office/powerpoint/2010/main" val="42637442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endParaRPr lang="en-US" b="1" dirty="0">
              <a:latin typeface="Consolas" panose="020B0609020204030204" pitchFamily="49" charset="0"/>
            </a:endParaRPr>
          </a:p>
          <a:p>
            <a:pPr>
              <a:lnSpc>
                <a:spcPct val="110000"/>
              </a:lnSpc>
            </a:pPr>
            <a:r>
              <a:rPr lang="en-US" sz="2000" b="1" dirty="0">
                <a:latin typeface="Consolas" panose="020B0609020204030204" pitchFamily="49" charset="0"/>
              </a:rPr>
              <a:t>class </a:t>
            </a:r>
            <a:r>
              <a:rPr lang="en-US" sz="2000" b="1" dirty="0" err="1">
                <a:latin typeface="Consolas" panose="020B0609020204030204" pitchFamily="49" charset="0"/>
              </a:rPr>
              <a:t>ClassOnlyMethod</a:t>
            </a:r>
            <a:r>
              <a:rPr lang="en-US" sz="2000" b="1" dirty="0">
                <a:latin typeface="Consolas" panose="020B0609020204030204" pitchFamily="49" charset="0"/>
              </a:rPr>
              <a:t>(</a:t>
            </a:r>
            <a:r>
              <a:rPr lang="en-US" sz="2000" b="1" dirty="0" err="1">
                <a:latin typeface="Consolas" panose="020B0609020204030204" pitchFamily="49" charset="0"/>
              </a:rPr>
              <a:t>classmethod</a:t>
            </a:r>
            <a:r>
              <a:rPr lang="en-US" sz="2000" b="1" dirty="0">
                <a:latin typeface="Consolas" panose="020B0609020204030204" pitchFamily="49" charset="0"/>
              </a:rPr>
              <a:t>):</a:t>
            </a:r>
          </a:p>
          <a:p>
            <a:pPr>
              <a:lnSpc>
                <a:spcPct val="110000"/>
              </a:lnSpc>
            </a:pPr>
            <a:r>
              <a:rPr lang="en-US" sz="2000" b="1" dirty="0">
                <a:latin typeface="Consolas" panose="020B0609020204030204" pitchFamily="49" charset="0"/>
              </a:rPr>
              <a:t>    def __get__(self, instance, </a:t>
            </a:r>
            <a:r>
              <a:rPr lang="en-US" sz="2000" b="1" dirty="0" err="1">
                <a:latin typeface="Consolas" panose="020B0609020204030204" pitchFamily="49" charset="0"/>
              </a:rPr>
              <a:t>cls</a:t>
            </a:r>
            <a:r>
              <a:rPr lang="en-US" sz="2000" b="1" dirty="0">
                <a:latin typeface="Consolas" panose="020B0609020204030204" pitchFamily="49" charset="0"/>
              </a:rPr>
              <a:t>=None):</a:t>
            </a:r>
          </a:p>
          <a:p>
            <a:pPr>
              <a:lnSpc>
                <a:spcPct val="110000"/>
              </a:lnSpc>
            </a:pPr>
            <a:r>
              <a:rPr lang="en-US" sz="2000" b="1" dirty="0">
                <a:latin typeface="Consolas" panose="020B0609020204030204" pitchFamily="49" charset="0"/>
              </a:rPr>
              <a:t>        if instance is not None:</a:t>
            </a:r>
          </a:p>
          <a:p>
            <a:pPr>
              <a:lnSpc>
                <a:spcPct val="110000"/>
              </a:lnSpc>
            </a:pPr>
            <a:r>
              <a:rPr lang="en-US" sz="2000" b="1" dirty="0">
                <a:latin typeface="Consolas" panose="020B0609020204030204" pitchFamily="49" charset="0"/>
              </a:rPr>
              <a:t>            raise </a:t>
            </a:r>
            <a:r>
              <a:rPr lang="en-US" sz="2000" b="1" dirty="0" err="1">
                <a:latin typeface="Consolas" panose="020B0609020204030204" pitchFamily="49" charset="0"/>
              </a:rPr>
              <a:t>AttributeError</a:t>
            </a:r>
            <a:r>
              <a:rPr lang="en-US" sz="2000" b="1" dirty="0">
                <a:latin typeface="Consolas" panose="020B0609020204030204" pitchFamily="49" charset="0"/>
              </a:rPr>
              <a:t>("You fool")</a:t>
            </a:r>
          </a:p>
          <a:p>
            <a:pPr>
              <a:lnSpc>
                <a:spcPct val="110000"/>
              </a:lnSpc>
            </a:pPr>
            <a:r>
              <a:rPr lang="en-US" sz="2000" b="1" dirty="0">
                <a:latin typeface="Consolas" panose="020B0609020204030204" pitchFamily="49" charset="0"/>
              </a:rPr>
              <a:t>        return super().__get__(instance, </a:t>
            </a:r>
            <a:r>
              <a:rPr lang="en-US" sz="2000" b="1" dirty="0" err="1">
                <a:latin typeface="Consolas" panose="020B0609020204030204" pitchFamily="49" charset="0"/>
              </a:rPr>
              <a:t>cls</a:t>
            </a:r>
            <a:r>
              <a:rPr lang="en-US" sz="2000" b="1" dirty="0">
                <a:latin typeface="Consolas" panose="020B0609020204030204" pitchFamily="49" charset="0"/>
              </a:rPr>
              <a:t>)</a:t>
            </a:r>
          </a:p>
          <a:p>
            <a:pPr>
              <a:lnSpc>
                <a:spcPct val="110000"/>
              </a:lnSpc>
            </a:pPr>
            <a:endParaRPr lang="en-US" sz="2000" b="1" dirty="0">
              <a:latin typeface="Consolas" panose="020B0609020204030204" pitchFamily="49" charset="0"/>
            </a:endParaRPr>
          </a:p>
          <a:p>
            <a:pPr>
              <a:lnSpc>
                <a:spcPct val="110000"/>
              </a:lnSpc>
            </a:pPr>
            <a:endParaRPr lang="en-US" dirty="0">
              <a:latin typeface="+mn-lt"/>
            </a:endParaRPr>
          </a:p>
          <a:p>
            <a:pPr>
              <a:lnSpc>
                <a:spcPct val="110000"/>
              </a:lnSpc>
            </a:pPr>
            <a:r>
              <a:rPr lang="en-US" sz="2000" dirty="0">
                <a:latin typeface="+mn-lt"/>
              </a:rPr>
              <a:t>Use as decorator of a class method that should not be calle</a:t>
            </a:r>
            <a:r>
              <a:rPr lang="en-US" dirty="0">
                <a:latin typeface="+mn-lt"/>
              </a:rPr>
              <a:t>d though an instance.</a:t>
            </a:r>
            <a:endParaRPr lang="en-US" sz="2000" dirty="0">
              <a:latin typeface="+mn-lt"/>
            </a:endParaRPr>
          </a:p>
          <a:p>
            <a:pPr>
              <a:lnSpc>
                <a:spcPct val="110000"/>
              </a:lnSpc>
            </a:pPr>
            <a:r>
              <a:rPr lang="en-US" b="1" dirty="0">
                <a:latin typeface="Consolas" panose="020B0609020204030204" pitchFamily="49" charset="0"/>
              </a:rPr>
              <a:t>Contributed by Niels</a:t>
            </a:r>
          </a:p>
          <a:p>
            <a:pPr>
              <a:lnSpc>
                <a:spcPct val="110000"/>
              </a:lnSpc>
            </a:pPr>
            <a:endParaRPr lang="en-US" sz="2000" dirty="0">
              <a:latin typeface="+mn-lt"/>
            </a:endParaRPr>
          </a:p>
          <a:p>
            <a:pPr>
              <a:lnSpc>
                <a:spcPct val="110000"/>
              </a:lnSpc>
            </a:pP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ClassOnlyMethod</a:t>
            </a:r>
            <a:endParaRPr lang="en-US" sz="3000" cap="none" dirty="0">
              <a:solidFill>
                <a:schemeClr val="accent1"/>
              </a:solidFill>
            </a:endParaRPr>
          </a:p>
        </p:txBody>
      </p:sp>
    </p:spTree>
    <p:extLst>
      <p:ext uri="{BB962C8B-B14F-4D97-AF65-F5344CB8AC3E}">
        <p14:creationId xmlns:p14="http://schemas.microsoft.com/office/powerpoint/2010/main" val="34285269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Final remarks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5</a:t>
            </a:r>
          </a:p>
        </p:txBody>
      </p:sp>
    </p:spTree>
    <p:extLst>
      <p:ext uri="{BB962C8B-B14F-4D97-AF65-F5344CB8AC3E}">
        <p14:creationId xmlns:p14="http://schemas.microsoft.com/office/powerpoint/2010/main" val="999794288"/>
      </p:ext>
    </p:extLst>
  </p:cSld>
  <p:clrMapOvr>
    <a:masterClrMapping/>
  </p:clrMapOvr>
  <p:transition spd="slow">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marL="342900" indent="-342900">
              <a:lnSpc>
                <a:spcPct val="110000"/>
              </a:lnSpc>
              <a:buFont typeface="Arial" panose="020B0604020202020204" pitchFamily="34" charset="0"/>
              <a:buChar char="•"/>
            </a:pPr>
            <a:r>
              <a:rPr lang="en-US" dirty="0">
                <a:latin typeface="+mn-lt"/>
              </a:rPr>
              <a:t>It is in general impossible to access an attribute on a descriptor.</a:t>
            </a:r>
          </a:p>
          <a:p>
            <a:pPr marL="520700" lvl="1" indent="-342900">
              <a:lnSpc>
                <a:spcPct val="110000"/>
              </a:lnSpc>
              <a:buFont typeface="Arial" panose="020B0604020202020204" pitchFamily="34" charset="0"/>
              <a:buChar char="•"/>
            </a:pPr>
            <a:r>
              <a:rPr lang="en-US" dirty="0">
                <a:latin typeface="+mn-lt"/>
              </a:rPr>
              <a:t>If you do </a:t>
            </a:r>
            <a:r>
              <a:rPr lang="en-US" b="1" dirty="0" err="1">
                <a:latin typeface="Consolas" panose="020B0609020204030204" pitchFamily="49" charset="0"/>
              </a:rPr>
              <a:t>obj.desc.x</a:t>
            </a:r>
            <a:r>
              <a:rPr lang="en-US" b="1" dirty="0">
                <a:latin typeface="Consolas" panose="020B0609020204030204" pitchFamily="49" charset="0"/>
              </a:rPr>
              <a:t> = 7</a:t>
            </a:r>
            <a:r>
              <a:rPr lang="en-US" dirty="0">
                <a:latin typeface="+mn-lt"/>
              </a:rPr>
              <a:t>, what happens is that you (try to) set the attribute </a:t>
            </a:r>
            <a:r>
              <a:rPr lang="en-US" b="1" dirty="0">
                <a:latin typeface="Consolas" panose="020B0609020204030204" pitchFamily="49" charset="0"/>
              </a:rPr>
              <a:t>x</a:t>
            </a:r>
            <a:r>
              <a:rPr lang="en-US" dirty="0">
                <a:latin typeface="+mn-lt"/>
              </a:rPr>
              <a:t> on whatever is returned by the descriptor's </a:t>
            </a:r>
            <a:r>
              <a:rPr lang="en-US" b="1" dirty="0">
                <a:latin typeface="Consolas" panose="020B0609020204030204" pitchFamily="49" charset="0"/>
              </a:rPr>
              <a:t>__get__</a:t>
            </a:r>
            <a:r>
              <a:rPr lang="en-US" dirty="0">
                <a:latin typeface="+mn-lt"/>
              </a:rPr>
              <a:t> method.</a:t>
            </a:r>
          </a:p>
          <a:p>
            <a:pPr marL="520700" lvl="1" indent="-342900">
              <a:lnSpc>
                <a:spcPct val="110000"/>
              </a:lnSpc>
              <a:buFont typeface="Arial" panose="020B0604020202020204" pitchFamily="34" charset="0"/>
              <a:buChar char="•"/>
            </a:pPr>
            <a:r>
              <a:rPr lang="en-US" dirty="0">
                <a:latin typeface="+mn-lt"/>
              </a:rPr>
              <a:t>That is in general </a:t>
            </a:r>
            <a:r>
              <a:rPr lang="en-US" i="1" dirty="0">
                <a:latin typeface="+mn-lt"/>
              </a:rPr>
              <a:t>not</a:t>
            </a:r>
            <a:r>
              <a:rPr lang="en-US" dirty="0">
                <a:latin typeface="+mn-lt"/>
              </a:rPr>
              <a:t> the descriptor instance itself.</a:t>
            </a:r>
          </a:p>
          <a:p>
            <a:pPr marL="342900" indent="-342900">
              <a:lnSpc>
                <a:spcPct val="110000"/>
              </a:lnSpc>
              <a:buFont typeface="Arial" panose="020B0604020202020204" pitchFamily="34" charset="0"/>
              <a:buChar char="•"/>
            </a:pPr>
            <a:r>
              <a:rPr lang="en-US" dirty="0">
                <a:latin typeface="+mn-lt"/>
              </a:rPr>
              <a:t>The only realistic way to configure a descriptor instance is via its </a:t>
            </a:r>
            <a:r>
              <a:rPr lang="en-US" b="1" dirty="0">
                <a:latin typeface="Consolas" panose="020B0609020204030204" pitchFamily="49" charset="0"/>
              </a:rPr>
              <a:t>__</a:t>
            </a:r>
            <a:r>
              <a:rPr lang="en-US" b="1" dirty="0" err="1">
                <a:latin typeface="Consolas" panose="020B0609020204030204" pitchFamily="49" charset="0"/>
              </a:rPr>
              <a:t>init</a:t>
            </a:r>
            <a:r>
              <a:rPr lang="en-US" b="1" dirty="0">
                <a:latin typeface="Consolas" panose="020B0609020204030204" pitchFamily="49" charset="0"/>
              </a:rPr>
              <a:t>__</a:t>
            </a:r>
            <a:r>
              <a:rPr lang="en-US" dirty="0">
                <a:latin typeface="+mn-lt"/>
              </a:rPr>
              <a:t> method.</a:t>
            </a:r>
          </a:p>
          <a:p>
            <a:pPr>
              <a:lnSpc>
                <a:spcPct val="110000"/>
              </a:lnSpc>
            </a:pP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Configuring</a:t>
            </a:r>
            <a:r>
              <a:rPr lang="nl-NL" sz="3000" cap="none" dirty="0">
                <a:solidFill>
                  <a:schemeClr val="accent1"/>
                </a:solidFill>
              </a:rPr>
              <a:t> descriptor </a:t>
            </a:r>
            <a:r>
              <a:rPr lang="nl-NL" sz="3000" cap="none" dirty="0" err="1">
                <a:solidFill>
                  <a:schemeClr val="accent1"/>
                </a:solidFill>
              </a:rPr>
              <a:t>instances</a:t>
            </a:r>
            <a:endParaRPr lang="en-US" sz="3000" cap="none" dirty="0">
              <a:solidFill>
                <a:schemeClr val="accent1"/>
              </a:solidFill>
            </a:endParaRPr>
          </a:p>
        </p:txBody>
      </p:sp>
    </p:spTree>
    <p:extLst>
      <p:ext uri="{BB962C8B-B14F-4D97-AF65-F5344CB8AC3E}">
        <p14:creationId xmlns:p14="http://schemas.microsoft.com/office/powerpoint/2010/main" val="28585571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marL="342900" indent="-342900">
              <a:lnSpc>
                <a:spcPct val="110000"/>
              </a:lnSpc>
              <a:buFont typeface="Arial" panose="020B0604020202020204" pitchFamily="34" charset="0"/>
              <a:buChar char="•"/>
            </a:pPr>
            <a:r>
              <a:rPr lang="en-US" dirty="0">
                <a:latin typeface="+mn-lt"/>
              </a:rPr>
              <a:t>Descriptors are for intercepting access to an attribute.</a:t>
            </a:r>
          </a:p>
          <a:p>
            <a:pPr marL="342900" indent="-342900">
              <a:lnSpc>
                <a:spcPct val="110000"/>
              </a:lnSpc>
              <a:buFont typeface="Arial" panose="020B0604020202020204" pitchFamily="34" charset="0"/>
              <a:buChar char="•"/>
            </a:pPr>
            <a:r>
              <a:rPr lang="en-US" dirty="0">
                <a:latin typeface="+mn-lt"/>
              </a:rPr>
              <a:t>Try to limit the functionality of the descriptor to things associated with that access</a:t>
            </a:r>
          </a:p>
          <a:p>
            <a:pPr marL="342900" indent="-342900">
              <a:lnSpc>
                <a:spcPct val="110000"/>
              </a:lnSpc>
              <a:buFont typeface="Arial" panose="020B0604020202020204" pitchFamily="34" charset="0"/>
              <a:buChar char="•"/>
            </a:pPr>
            <a:r>
              <a:rPr lang="en-US" dirty="0">
                <a:latin typeface="+mn-lt"/>
              </a:rPr>
              <a:t>Use them e.g. when you would otherwise write properties with nearly the same </a:t>
            </a:r>
            <a:r>
              <a:rPr lang="en-US" dirty="0" err="1">
                <a:latin typeface="+mn-lt"/>
              </a:rPr>
              <a:t>behaviour</a:t>
            </a:r>
            <a:r>
              <a:rPr lang="en-US" dirty="0">
                <a:latin typeface="+mn-lt"/>
              </a:rPr>
              <a:t> each time.</a:t>
            </a:r>
          </a:p>
          <a:p>
            <a:pPr>
              <a:lnSpc>
                <a:spcPct val="110000"/>
              </a:lnSpc>
            </a:pPr>
            <a:endParaRPr lang="en-US" dirty="0">
              <a:latin typeface="+mn-lt"/>
            </a:endParaRPr>
          </a:p>
          <a:p>
            <a:pPr>
              <a:lnSpc>
                <a:spcPct val="110000"/>
              </a:lnSpc>
            </a:pP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Don't</a:t>
            </a:r>
            <a:r>
              <a:rPr lang="nl-NL" sz="3000" cap="none" dirty="0">
                <a:solidFill>
                  <a:schemeClr val="accent1"/>
                </a:solidFill>
              </a:rPr>
              <a:t> </a:t>
            </a:r>
            <a:r>
              <a:rPr lang="nl-NL" sz="3000" cap="none" dirty="0" err="1">
                <a:solidFill>
                  <a:schemeClr val="accent1"/>
                </a:solidFill>
              </a:rPr>
              <a:t>try</a:t>
            </a:r>
            <a:r>
              <a:rPr lang="nl-NL" sz="3000" cap="none" dirty="0">
                <a:solidFill>
                  <a:schemeClr val="accent1"/>
                </a:solidFill>
              </a:rPr>
              <a:t> </a:t>
            </a:r>
            <a:r>
              <a:rPr lang="nl-NL" sz="3000" cap="none" dirty="0" err="1">
                <a:solidFill>
                  <a:schemeClr val="accent1"/>
                </a:solidFill>
              </a:rPr>
              <a:t>too</a:t>
            </a:r>
            <a:r>
              <a:rPr lang="nl-NL" sz="3000" cap="none" dirty="0">
                <a:solidFill>
                  <a:schemeClr val="accent1"/>
                </a:solidFill>
              </a:rPr>
              <a:t> fancy </a:t>
            </a:r>
            <a:r>
              <a:rPr lang="nl-NL" sz="3000" cap="none" dirty="0" err="1">
                <a:solidFill>
                  <a:schemeClr val="accent1"/>
                </a:solidFill>
              </a:rPr>
              <a:t>things</a:t>
            </a:r>
            <a:endParaRPr lang="en-US" sz="3000" cap="none" dirty="0">
              <a:solidFill>
                <a:schemeClr val="accent1"/>
              </a:solidFill>
            </a:endParaRPr>
          </a:p>
        </p:txBody>
      </p:sp>
    </p:spTree>
    <p:extLst>
      <p:ext uri="{BB962C8B-B14F-4D97-AF65-F5344CB8AC3E}">
        <p14:creationId xmlns:p14="http://schemas.microsoft.com/office/powerpoint/2010/main" val="22147753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56FDC3-830C-4455-A30E-79EA2ACE9DB8}"/>
              </a:ext>
            </a:extLst>
          </p:cNvPr>
          <p:cNvSpPr txBox="1"/>
          <p:nvPr/>
        </p:nvSpPr>
        <p:spPr>
          <a:xfrm>
            <a:off x="407368" y="1340768"/>
            <a:ext cx="11379200" cy="2215991"/>
          </a:xfrm>
          <a:prstGeom prst="rect">
            <a:avLst/>
          </a:prstGeom>
          <a:noFill/>
        </p:spPr>
        <p:txBody>
          <a:bodyPr wrap="square" rtlCol="0">
            <a:spAutoFit/>
          </a:bodyPr>
          <a:lstStyle/>
          <a:p>
            <a:pPr algn="ctr"/>
            <a:r>
              <a:rPr lang="en-GB" sz="13800" b="1" dirty="0">
                <a:solidFill>
                  <a:schemeClr val="bg1"/>
                </a:solidFill>
                <a:latin typeface="Ubuntu" panose="020B0504030602030204" pitchFamily="34" charset="0"/>
              </a:rPr>
              <a:t>Questions?</a:t>
            </a:r>
          </a:p>
        </p:txBody>
      </p:sp>
    </p:spTree>
    <p:extLst>
      <p:ext uri="{BB962C8B-B14F-4D97-AF65-F5344CB8AC3E}">
        <p14:creationId xmlns:p14="http://schemas.microsoft.com/office/powerpoint/2010/main" val="6746942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sz="2100" dirty="0" err="1">
                <a:latin typeface="+mn-lt"/>
              </a:rPr>
              <a:t>This</a:t>
            </a:r>
            <a:r>
              <a:rPr lang="nl-NL" sz="2100" dirty="0">
                <a:latin typeface="+mn-lt"/>
              </a:rPr>
              <a:t> </a:t>
            </a:r>
            <a:r>
              <a:rPr lang="nl-NL" sz="2100" dirty="0" err="1">
                <a:latin typeface="+mn-lt"/>
              </a:rPr>
              <a:t>presentation</a:t>
            </a:r>
            <a:r>
              <a:rPr lang="nl-NL" sz="2100" dirty="0">
                <a:latin typeface="+mn-lt"/>
              </a:rPr>
              <a:t>, </a:t>
            </a:r>
            <a:r>
              <a:rPr lang="nl-NL" sz="2100" dirty="0" err="1">
                <a:latin typeface="+mn-lt"/>
              </a:rPr>
              <a:t>together</a:t>
            </a:r>
            <a:r>
              <a:rPr lang="nl-NL" sz="2100" dirty="0">
                <a:latin typeface="+mn-lt"/>
              </a:rPr>
              <a:t> </a:t>
            </a:r>
            <a:r>
              <a:rPr lang="nl-NL" sz="2100" dirty="0" err="1">
                <a:latin typeface="+mn-lt"/>
              </a:rPr>
              <a:t>with</a:t>
            </a:r>
            <a:r>
              <a:rPr lang="nl-NL" sz="2100" dirty="0">
                <a:latin typeface="+mn-lt"/>
              </a:rPr>
              <a:t> </a:t>
            </a:r>
            <a:r>
              <a:rPr lang="nl-NL" sz="2100" dirty="0" err="1">
                <a:latin typeface="+mn-lt"/>
              </a:rPr>
              <a:t>the</a:t>
            </a:r>
            <a:r>
              <a:rPr lang="nl-NL" sz="2100" dirty="0">
                <a:latin typeface="+mn-lt"/>
              </a:rPr>
              <a:t> </a:t>
            </a:r>
            <a:r>
              <a:rPr lang="nl-NL" sz="2100" dirty="0" err="1">
                <a:latin typeface="+mn-lt"/>
              </a:rPr>
              <a:t>example</a:t>
            </a:r>
            <a:r>
              <a:rPr lang="nl-NL" sz="2100" dirty="0">
                <a:latin typeface="+mn-lt"/>
              </a:rPr>
              <a:t> code, </a:t>
            </a:r>
            <a:r>
              <a:rPr lang="nl-NL" sz="2100" dirty="0" err="1">
                <a:latin typeface="+mn-lt"/>
              </a:rPr>
              <a:t>will</a:t>
            </a:r>
            <a:r>
              <a:rPr lang="nl-NL" sz="2100" dirty="0">
                <a:latin typeface="+mn-lt"/>
              </a:rPr>
              <a:t> </a:t>
            </a:r>
            <a:r>
              <a:rPr lang="nl-NL" sz="2100" dirty="0" err="1">
                <a:latin typeface="+mn-lt"/>
              </a:rPr>
              <a:t>be</a:t>
            </a:r>
            <a:r>
              <a:rPr lang="nl-NL" sz="2100" dirty="0">
                <a:latin typeface="+mn-lt"/>
              </a:rPr>
              <a:t> </a:t>
            </a:r>
            <a:r>
              <a:rPr lang="nl-NL" sz="2100" dirty="0" err="1">
                <a:latin typeface="+mn-lt"/>
              </a:rPr>
              <a:t>available</a:t>
            </a:r>
            <a:r>
              <a:rPr lang="nl-NL" sz="2100" dirty="0">
                <a:latin typeface="+mn-lt"/>
              </a:rPr>
              <a:t> on</a:t>
            </a:r>
          </a:p>
          <a:p>
            <a:endParaRPr lang="nl-NL" sz="2100" dirty="0">
              <a:latin typeface="+mn-lt"/>
            </a:endParaRPr>
          </a:p>
          <a:p>
            <a:r>
              <a:rPr lang="nl-NL" sz="2100" dirty="0">
                <a:latin typeface="+mn-lt"/>
              </a:rPr>
              <a:t>https://github.com/Python-Masterclass/Networking</a:t>
            </a:r>
          </a:p>
          <a:p>
            <a:endParaRPr lang="nl-NL" sz="2100" dirty="0">
              <a:latin typeface="+mn-lt"/>
            </a:endParaRPr>
          </a:p>
          <a:p>
            <a:endParaRPr lang="nl-NL" sz="2100" dirty="0">
              <a:latin typeface="+mn-lt"/>
            </a:endParaRPr>
          </a:p>
          <a:p>
            <a:r>
              <a:rPr lang="nl-NL" sz="2100" dirty="0" err="1">
                <a:latin typeface="+mn-lt"/>
              </a:rPr>
              <a:t>Documentation</a:t>
            </a:r>
            <a:r>
              <a:rPr lang="nl-NL" sz="2100" dirty="0">
                <a:latin typeface="+mn-lt"/>
              </a:rPr>
              <a:t>:</a:t>
            </a:r>
          </a:p>
          <a:p>
            <a:pPr marL="342900" indent="-342900">
              <a:buFont typeface="Arial" panose="020B0604020202020204" pitchFamily="34" charset="0"/>
              <a:buChar char="•"/>
            </a:pPr>
            <a:r>
              <a:rPr lang="nl-NL" sz="2100" dirty="0">
                <a:latin typeface="+mn-lt"/>
              </a:rPr>
              <a:t>Socket Programming in Python (Guide) </a:t>
            </a:r>
            <a:r>
              <a:rPr lang="en-US" sz="2100" dirty="0">
                <a:latin typeface="+mn-lt"/>
                <a:hlinkClick r:id="rId2"/>
              </a:rPr>
              <a:t>https://realpython.com/python-sockets/</a:t>
            </a:r>
            <a:endParaRPr lang="en-US" sz="2100" dirty="0">
              <a:latin typeface="+mn-lt"/>
            </a:endParaRPr>
          </a:p>
          <a:p>
            <a:r>
              <a:rPr lang="en-US" sz="2100" dirty="0">
                <a:latin typeface="+mn-lt"/>
                <a:hlinkClick r:id="rId3"/>
              </a:rPr>
              <a:t>https://peps.python.org/pep-0252/</a:t>
            </a:r>
            <a:endParaRPr lang="en-US" sz="2100" dirty="0">
              <a:latin typeface="+mn-lt"/>
            </a:endParaRPr>
          </a:p>
          <a:p>
            <a:endParaRPr lang="nl-NL" sz="2100"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Getting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a:t>
            </a:r>
            <a:r>
              <a:rPr lang="nl-NL" sz="3000" cap="none" dirty="0" err="1">
                <a:solidFill>
                  <a:schemeClr val="accent1"/>
                </a:solidFill>
              </a:rPr>
              <a:t>presentation</a:t>
            </a:r>
            <a:r>
              <a:rPr lang="nl-NL" sz="3000" cap="none" dirty="0">
                <a:solidFill>
                  <a:schemeClr val="accent1"/>
                </a:solidFill>
              </a:rPr>
              <a:t> </a:t>
            </a:r>
            <a:r>
              <a:rPr lang="nl-NL" sz="3000" cap="none" dirty="0" err="1">
                <a:solidFill>
                  <a:schemeClr val="accent1"/>
                </a:solidFill>
              </a:rPr>
              <a:t>and</a:t>
            </a:r>
            <a:r>
              <a:rPr lang="nl-NL" sz="3000" cap="none" dirty="0">
                <a:solidFill>
                  <a:schemeClr val="accent1"/>
                </a:solidFill>
              </a:rPr>
              <a:t> </a:t>
            </a:r>
            <a:r>
              <a:rPr lang="nl-NL" sz="3000" cap="none" dirty="0" err="1">
                <a:solidFill>
                  <a:schemeClr val="accent1"/>
                </a:solidFill>
              </a:rPr>
              <a:t>example</a:t>
            </a:r>
            <a:r>
              <a:rPr lang="nl-NL" sz="3000" cap="none" dirty="0">
                <a:solidFill>
                  <a:schemeClr val="accent1"/>
                </a:solidFill>
              </a:rPr>
              <a:t> code</a:t>
            </a:r>
          </a:p>
        </p:txBody>
      </p:sp>
    </p:spTree>
    <p:extLst>
      <p:ext uri="{BB962C8B-B14F-4D97-AF65-F5344CB8AC3E}">
        <p14:creationId xmlns:p14="http://schemas.microsoft.com/office/powerpoint/2010/main" val="38758897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0373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9" id="{8B87859F-8882-4D58-BBE6-26B003739F00}" vid="{47F7F147-D1C7-44BD-93F0-490C4404A6FB}"/>
    </a:ext>
  </a:extLst>
</a:theme>
</file>

<file path=ppt/theme/theme3.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1.potx" id="{B5DD31C5-71D5-47ED-94D5-86AF47586CB3}" vid="{22A01F29-A934-470A-9873-F3067FEA9BD8}"/>
    </a:ext>
  </a:extLst>
</a:theme>
</file>

<file path=ppt/theme/theme4.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5.xml><?xml version="1.0" encoding="utf-8"?>
<a:theme xmlns:a="http://schemas.openxmlformats.org/drawingml/2006/main" name="2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template_Capgemini-Engineering" id="{E624C1BF-E58A-4E16-B3C6-014B8793A0E3}" vid="{F4924ECB-C354-45D7-B318-BB90E09E2E27}"/>
    </a:ext>
  </a:extLst>
</a:theme>
</file>

<file path=ppt/theme/theme6.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56666F7C7891647B61090989A3C949D" ma:contentTypeVersion="13" ma:contentTypeDescription="Create a new document." ma:contentTypeScope="" ma:versionID="479a95f9ad2e87e44c6b520c87e1bd86">
  <xsd:schema xmlns:xsd="http://www.w3.org/2001/XMLSchema" xmlns:xs="http://www.w3.org/2001/XMLSchema" xmlns:p="http://schemas.microsoft.com/office/2006/metadata/properties" xmlns:ns2="866c9c41-2c2c-4d95-92e3-745332f54785" xmlns:ns3="85ebd0df-9687-47ef-b5a5-617eb7dd465e" targetNamespace="http://schemas.microsoft.com/office/2006/metadata/properties" ma:root="true" ma:fieldsID="bb11ed2113303b6f023c561a40a60bae" ns2:_="" ns3:_="">
    <xsd:import namespace="866c9c41-2c2c-4d95-92e3-745332f54785"/>
    <xsd:import namespace="85ebd0df-9687-47ef-b5a5-617eb7dd46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6c9c41-2c2c-4d95-92e3-745332f547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5ebd0df-9687-47ef-b5a5-617eb7dd465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2.xml><?xml version="1.0" encoding="utf-8"?>
<ds:datastoreItem xmlns:ds="http://schemas.openxmlformats.org/officeDocument/2006/customXml" ds:itemID="{AC176ABC-0DC9-494B-9E61-7A341E566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6c9c41-2c2c-4d95-92e3-745332f54785"/>
    <ds:schemaRef ds:uri="85ebd0df-9687-47ef-b5a5-617eb7dd46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65F6DA-EDFD-4C3F-B2EB-EDE359E124E2}">
  <ds:schemaRef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866c9c41-2c2c-4d95-92e3-745332f54785"/>
    <ds:schemaRef ds:uri="http://purl.org/dc/terms/"/>
    <ds:schemaRef ds:uri="85ebd0df-9687-47ef-b5a5-617eb7dd465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ppt-Capgemini-Engineering_MasterTemplate (1)</Template>
  <TotalTime>10603</TotalTime>
  <Words>4921</Words>
  <Application>Microsoft Office PowerPoint</Application>
  <PresentationFormat>Widescreen</PresentationFormat>
  <Paragraphs>1007</Paragraphs>
  <Slides>96</Slides>
  <Notes>0</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1</vt:i4>
      </vt:variant>
      <vt:variant>
        <vt:lpstr>Slide Titles</vt:lpstr>
      </vt:variant>
      <vt:variant>
        <vt:i4>96</vt:i4>
      </vt:variant>
    </vt:vector>
  </HeadingPairs>
  <TitlesOfParts>
    <vt:vector size="109" baseType="lpstr">
      <vt:lpstr>Ubuntu Medium</vt:lpstr>
      <vt:lpstr>Arial</vt:lpstr>
      <vt:lpstr>Consolas</vt:lpstr>
      <vt:lpstr>Ubuntu Light</vt:lpstr>
      <vt:lpstr>Ubuntu</vt:lpstr>
      <vt:lpstr>Wingdings</vt:lpstr>
      <vt:lpstr>Verdana</vt:lpstr>
      <vt:lpstr>Capgemini Master 2021</vt:lpstr>
      <vt:lpstr>Cover options_Section</vt:lpstr>
      <vt:lpstr>Capgemini Master</vt:lpstr>
      <vt:lpstr>1_Capgemini Master 2021</vt:lpstr>
      <vt:lpstr>2_Capgemini Master 2021</vt:lpstr>
      <vt:lpstr>think-cell Slide</vt:lpstr>
      <vt:lpstr>Networking with ZMQ</vt:lpstr>
      <vt:lpstr>Python masterclasses</vt:lpstr>
      <vt:lpstr>Agenda</vt:lpstr>
      <vt:lpstr>Networking in Python</vt:lpstr>
      <vt:lpstr>Standard library</vt:lpstr>
      <vt:lpstr>socket and socketserver</vt:lpstr>
      <vt:lpstr>Problems with standard library networking</vt:lpstr>
      <vt:lpstr>Issues with Networking</vt:lpstr>
      <vt:lpstr>Issues with networking in general</vt:lpstr>
      <vt:lpstr>Issues with TCP</vt:lpstr>
      <vt:lpstr>Introduction ZMQ</vt:lpstr>
      <vt:lpstr>ZMQ: Sockets on steroids</vt:lpstr>
      <vt:lpstr>ZMQ: Paradigm shift</vt:lpstr>
      <vt:lpstr>ZMQ: Communication patterns</vt:lpstr>
      <vt:lpstr>ZMQ: Endpoints</vt:lpstr>
      <vt:lpstr>ZMQ: Addresses</vt:lpstr>
      <vt:lpstr>ZMQ: Socket types</vt:lpstr>
      <vt:lpstr>ZMQ: Valid socket type combinations</vt:lpstr>
      <vt:lpstr>ZMQ: Messages</vt:lpstr>
      <vt:lpstr>ZMQ: Request-Reply pattern</vt:lpstr>
      <vt:lpstr>Instance Attributes</vt:lpstr>
      <vt:lpstr>1. Instance attribute lookup</vt:lpstr>
      <vt:lpstr>1. Instance attribute lookup</vt:lpstr>
      <vt:lpstr>2. Instance attribute lookup</vt:lpstr>
      <vt:lpstr>2. Instance attribute lookup</vt:lpstr>
      <vt:lpstr>3. Instance attribute setting</vt:lpstr>
      <vt:lpstr>3. Instance attribute setting</vt:lpstr>
      <vt:lpstr>4. Instance attribute deletion</vt:lpstr>
      <vt:lpstr>4. Instance attribute deletion</vt:lpstr>
      <vt:lpstr>5. Instance attribute deletion</vt:lpstr>
      <vt:lpstr>5. Instance attribute deletion</vt:lpstr>
      <vt:lpstr>Class Attributes</vt:lpstr>
      <vt:lpstr>1. Class attribute lookup</vt:lpstr>
      <vt:lpstr>1. Class attribute lookup</vt:lpstr>
      <vt:lpstr>2. Class attribute lookup</vt:lpstr>
      <vt:lpstr>2. Class attribute lookup</vt:lpstr>
      <vt:lpstr>3. Class attribute setting</vt:lpstr>
      <vt:lpstr>3. Class attribute setting</vt:lpstr>
      <vt:lpstr>4. Class attribute deletion</vt:lpstr>
      <vt:lpstr>4. Class attribute deletion</vt:lpstr>
      <vt:lpstr>5. Class attribute deletion</vt:lpstr>
      <vt:lpstr>5. Class attribute deletion</vt:lpstr>
      <vt:lpstr>Summary</vt:lpstr>
      <vt:lpstr>Non-descriptor attributes</vt:lpstr>
      <vt:lpstr>Descriptors</vt:lpstr>
      <vt:lpstr>Descriptor protocol</vt:lpstr>
      <vt:lpstr>Descriptor protocol</vt:lpstr>
      <vt:lpstr>Descriptor are used as attributes</vt:lpstr>
      <vt:lpstr>Attribute access mechanism</vt:lpstr>
      <vt:lpstr>Attribute access</vt:lpstr>
      <vt:lpstr>Demo attribute_access.py</vt:lpstr>
      <vt:lpstr>Demo analysis</vt:lpstr>
      <vt:lpstr>Searching the MRO</vt:lpstr>
      <vt:lpstr>When setting an attribute: a.x = v</vt:lpstr>
      <vt:lpstr>When deleting an attribute: del a.x</vt:lpstr>
      <vt:lpstr>When getting an instance attribute: a.x</vt:lpstr>
      <vt:lpstr>When getting class attribute: A.x</vt:lpstr>
      <vt:lpstr>Attribute lookup from super()</vt:lpstr>
      <vt:lpstr>Demo descriptor __get__</vt:lpstr>
      <vt:lpstr>Bonus: __set_name__</vt:lpstr>
      <vt:lpstr>Special method __set_name__()</vt:lpstr>
      <vt:lpstr>Demo __set_name__()</vt:lpstr>
      <vt:lpstr>Some historic notes</vt:lpstr>
      <vt:lpstr>Why the complexity with __get__?</vt:lpstr>
      <vt:lpstr>Properties</vt:lpstr>
      <vt:lpstr>Properties</vt:lpstr>
      <vt:lpstr>The property function</vt:lpstr>
      <vt:lpstr>Property decorators</vt:lpstr>
      <vt:lpstr>Barebones property emulation</vt:lpstr>
      <vt:lpstr>Functions, methods, classmethods, staticmethods</vt:lpstr>
      <vt:lpstr>Functions and methods</vt:lpstr>
      <vt:lpstr>Functions are descriptors</vt:lpstr>
      <vt:lpstr>Methods</vt:lpstr>
      <vt:lpstr>Function / method emulation</vt:lpstr>
      <vt:lpstr>STaTICMETHOD</vt:lpstr>
      <vt:lpstr>Staticmethod</vt:lpstr>
      <vt:lpstr>Staticmethod emulation</vt:lpstr>
      <vt:lpstr>CLASSMETHOD</vt:lpstr>
      <vt:lpstr>Classmethod</vt:lpstr>
      <vt:lpstr>Classmethod emulation</vt:lpstr>
      <vt:lpstr>Custom descriptors</vt:lpstr>
      <vt:lpstr>Managed attributes</vt:lpstr>
      <vt:lpstr>Instance field descriptor</vt:lpstr>
      <vt:lpstr>Set-once descriptor</vt:lpstr>
      <vt:lpstr>Database attribute descriptor</vt:lpstr>
      <vt:lpstr>Use of the database attribute descriptor</vt:lpstr>
      <vt:lpstr>Validated attributes</vt:lpstr>
      <vt:lpstr>Validator base class</vt:lpstr>
      <vt:lpstr>Choice</vt:lpstr>
      <vt:lpstr>ClassOnlyMethod</vt:lpstr>
      <vt:lpstr>Final remarks</vt:lpstr>
      <vt:lpstr>Configuring descriptor instances</vt:lpstr>
      <vt:lpstr>Don't try too fancy things</vt:lpstr>
      <vt:lpstr>PowerPoint Presentation</vt:lpstr>
      <vt:lpstr>Getting the presentation and example code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Capgemini Engineering template</dc:subject>
  <dc:creator>WILDENBERG Antoinette</dc:creator>
  <cp:lastModifiedBy>DE JONG Ruud</cp:lastModifiedBy>
  <cp:revision>166</cp:revision>
  <dcterms:created xsi:type="dcterms:W3CDTF">2021-07-21T09:49:07Z</dcterms:created>
  <dcterms:modified xsi:type="dcterms:W3CDTF">2023-03-22T15:24:26Z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0x010100E56666F7C7891647B61090989A3C949D</vt:lpwstr>
  </property>
</Properties>
</file>