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 id="2147484008" r:id="rId8"/>
  </p:sldMasterIdLst>
  <p:notesMasterIdLst>
    <p:notesMasterId r:id="rId48"/>
  </p:notesMasterIdLst>
  <p:handoutMasterIdLst>
    <p:handoutMasterId r:id="rId49"/>
  </p:handoutMasterIdLst>
  <p:sldIdLst>
    <p:sldId id="1043" r:id="rId9"/>
    <p:sldId id="1081" r:id="rId10"/>
    <p:sldId id="1082" r:id="rId11"/>
    <p:sldId id="1249" r:id="rId12"/>
    <p:sldId id="1295" r:id="rId13"/>
    <p:sldId id="1341" r:id="rId14"/>
    <p:sldId id="1342" r:id="rId15"/>
    <p:sldId id="1345" r:id="rId16"/>
    <p:sldId id="1343" r:id="rId17"/>
    <p:sldId id="1344" r:id="rId18"/>
    <p:sldId id="1346" r:id="rId19"/>
    <p:sldId id="1347" r:id="rId20"/>
    <p:sldId id="1348" r:id="rId21"/>
    <p:sldId id="1351" r:id="rId22"/>
    <p:sldId id="1352" r:id="rId23"/>
    <p:sldId id="1350" r:id="rId24"/>
    <p:sldId id="1354" r:id="rId25"/>
    <p:sldId id="1355" r:id="rId26"/>
    <p:sldId id="1353" r:id="rId27"/>
    <p:sldId id="1356" r:id="rId28"/>
    <p:sldId id="1349" r:id="rId29"/>
    <p:sldId id="1357" r:id="rId30"/>
    <p:sldId id="1358" r:id="rId31"/>
    <p:sldId id="1359" r:id="rId32"/>
    <p:sldId id="1360" r:id="rId33"/>
    <p:sldId id="1361" r:id="rId34"/>
    <p:sldId id="1362" r:id="rId35"/>
    <p:sldId id="1367" r:id="rId36"/>
    <p:sldId id="1368" r:id="rId37"/>
    <p:sldId id="1365" r:id="rId38"/>
    <p:sldId id="1366" r:id="rId39"/>
    <p:sldId id="1369" r:id="rId40"/>
    <p:sldId id="1284" r:id="rId41"/>
    <p:sldId id="1337" r:id="rId42"/>
    <p:sldId id="1338" r:id="rId43"/>
    <p:sldId id="1339" r:id="rId44"/>
    <p:sldId id="1317" r:id="rId45"/>
    <p:sldId id="1154" r:id="rId46"/>
    <p:sldId id="1091" r:id="rId47"/>
  </p:sldIdLst>
  <p:sldSz cx="12192000" cy="6858000"/>
  <p:notesSz cx="6858000" cy="9144000"/>
  <p:embeddedFontLst>
    <p:embeddedFont>
      <p:font typeface="Consolas" panose="020B0609020204030204" pitchFamily="49" charset="0"/>
      <p:regular r:id="rId50"/>
      <p:bold r:id="rId51"/>
      <p:italic r:id="rId52"/>
      <p:boldItalic r:id="rId53"/>
    </p:embeddedFont>
    <p:embeddedFont>
      <p:font typeface="Ubuntu" panose="020B0504030602030204" pitchFamily="34" charset="0"/>
      <p:regular r:id="rId54"/>
      <p:bold r:id="rId55"/>
      <p:italic r:id="rId56"/>
      <p:boldItalic r:id="rId57"/>
    </p:embeddedFont>
    <p:embeddedFont>
      <p:font typeface="Ubuntu Light" panose="020B0304030602030204" pitchFamily="34" charset="0"/>
      <p:regular r:id="rId58"/>
      <p:italic r:id="rId59"/>
    </p:embeddedFont>
    <p:embeddedFont>
      <p:font typeface="Ubuntu Medium" panose="020B0604030602030204" pitchFamily="34" charset="0"/>
      <p:regular r:id="rId60"/>
      <p:italic r:id="rId61"/>
    </p:embeddedFont>
    <p:embeddedFont>
      <p:font typeface="Verdana" panose="020B0604030504040204" pitchFamily="34" charset="0"/>
      <p:regular r:id="rId62"/>
      <p:bold r:id="rId63"/>
      <p:italic r:id="rId64"/>
      <p:boldItalic r:id="rId65"/>
    </p:embeddedFont>
  </p:embeddedFontLst>
  <p:custDataLst>
    <p:tags r:id="rId6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 id="2" name="Ruud de Jong" initials="RdJ" lastIdx="2" clrIdx="1">
    <p:extLst>
      <p:ext uri="{19B8F6BF-5375-455C-9EA6-DF929625EA0E}">
        <p15:presenceInfo xmlns:p15="http://schemas.microsoft.com/office/powerpoint/2012/main" userId="7dad54ca09ff46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A6A6A6"/>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F285A-C8BC-4B0D-A66D-1830FE0E492E}" v="326" dt="2022-12-14T17:10:25.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6" autoAdjust="0"/>
    <p:restoredTop sz="95838" autoAdjust="0"/>
  </p:normalViewPr>
  <p:slideViewPr>
    <p:cSldViewPr>
      <p:cViewPr varScale="1">
        <p:scale>
          <a:sx n="60" d="100"/>
          <a:sy n="60" d="100"/>
        </p:scale>
        <p:origin x="-30" y="42"/>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handoutMaster" Target="handoutMasters/handout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notesMaster" Target="notesMasters/notesMaster1.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font" Target="fonts/font2.fntdata"/><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font" Target="fonts/font10.fntdata"/><Relationship Id="rId67" Type="http://schemas.openxmlformats.org/officeDocument/2006/relationships/commentAuthors" Target="commentAuthor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22/03/2023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22/03/2023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8.xml"/><Relationship Id="rId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9.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20.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6.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7.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8.xml"/><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7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31.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30.xml"/><Relationship Id="rId16" Type="http://schemas.openxmlformats.org/officeDocument/2006/relationships/image" Target="../media/image8.png"/><Relationship Id="rId1" Type="http://schemas.openxmlformats.org/officeDocument/2006/relationships/tags" Target="../tags/tag29.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5.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8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42794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182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577449070"/>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487583101"/>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4701998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980741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6942594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14195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585755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388922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040932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6502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9137566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7587078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332011799"/>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2451400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0754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83826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363210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20879543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5293591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41391546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79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tags" Target="../tags/tag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ags" Target="../tags/tag1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emf"/><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oleObject" Target="../embeddings/oleObject4.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heme" Target="../theme/theme4.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image" Target="../media/image1.emf"/><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oleObject" Target="../embeddings/oleObject1.bin"/><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tags" Target="../tags/tag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1.emf"/><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oleObject" Target="../embeddings/oleObject10.bin"/><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tags" Target="../tags/tag2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4007"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62" r:id="rId1"/>
    <p:sldLayoutId id="2147484004" r:id="rId2"/>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4031" r:id="rId11"/>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Security Classification: Confidential © Capgemini 2021. All rights reserved  |</a:t>
            </a:r>
          </a:p>
        </p:txBody>
      </p:sp>
    </p:spTree>
    <p:extLst>
      <p:ext uri="{BB962C8B-B14F-4D97-AF65-F5344CB8AC3E}">
        <p14:creationId xmlns:p14="http://schemas.microsoft.com/office/powerpoint/2010/main" val="34529489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4" r:id="rId15"/>
    <p:sldLayoutId id="2147484025" r:id="rId16"/>
    <p:sldLayoutId id="2147484026" r:id="rId17"/>
    <p:sldLayoutId id="2147484027" r:id="rId18"/>
    <p:sldLayoutId id="2147484028" r:id="rId19"/>
    <p:sldLayoutId id="2147484029" r:id="rId20"/>
    <p:sldLayoutId id="2147484030"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8.xml.rels><?xml version="1.0" encoding="UTF-8" standalone="yes"?>
<Relationships xmlns="http://schemas.openxmlformats.org/package/2006/relationships"><Relationship Id="rId3" Type="http://schemas.openxmlformats.org/officeDocument/2006/relationships/hyperlink" Target="https://zguide.zeromq.org/" TargetMode="External"/><Relationship Id="rId2" Type="http://schemas.openxmlformats.org/officeDocument/2006/relationships/hyperlink" Target="https://realpython.com/python-sockets/" TargetMode="Externa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7</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t>Networking with ZMQ</a:t>
            </a:r>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TCP is a </a:t>
            </a:r>
            <a:r>
              <a:rPr lang="nl-NL" sz="2400" dirty="0" err="1"/>
              <a:t>continuous</a:t>
            </a:r>
            <a:r>
              <a:rPr lang="nl-NL" sz="2400" dirty="0"/>
              <a:t> bytestream</a:t>
            </a:r>
          </a:p>
          <a:p>
            <a:pPr marL="609600" lvl="1" indent="-342900">
              <a:lnSpc>
                <a:spcPct val="100000"/>
              </a:lnSpc>
              <a:buFont typeface="Arial" panose="020B0604020202020204" pitchFamily="34" charset="0"/>
              <a:buChar char="•"/>
            </a:pPr>
            <a:r>
              <a:rPr lang="nl-NL" sz="2200" dirty="0"/>
              <a:t>Applications </a:t>
            </a:r>
            <a:r>
              <a:rPr lang="nl-NL" sz="2200" dirty="0" err="1"/>
              <a:t>need</a:t>
            </a:r>
            <a:r>
              <a:rPr lang="nl-NL" sz="2200" dirty="0"/>
              <a:t> </a:t>
            </a:r>
            <a:r>
              <a:rPr lang="nl-NL" sz="2200" dirty="0" err="1"/>
              <a:t>to</a:t>
            </a:r>
            <a:r>
              <a:rPr lang="nl-NL" sz="2200" dirty="0"/>
              <a:t> </a:t>
            </a:r>
            <a:r>
              <a:rPr lang="nl-NL" sz="2200" dirty="0" err="1"/>
              <a:t>agree</a:t>
            </a:r>
            <a:r>
              <a:rPr lang="nl-NL" sz="2200" dirty="0"/>
              <a:t> on </a:t>
            </a:r>
            <a:r>
              <a:rPr lang="nl-NL" sz="2200" dirty="0" err="1"/>
              <a:t>how</a:t>
            </a:r>
            <a:r>
              <a:rPr lang="nl-NL" sz="2200" dirty="0"/>
              <a:t> </a:t>
            </a:r>
            <a:r>
              <a:rPr lang="nl-NL" sz="2200" dirty="0" err="1"/>
              <a:t>to</a:t>
            </a:r>
            <a:r>
              <a:rPr lang="nl-NL" sz="2200" dirty="0"/>
              <a:t> </a:t>
            </a:r>
            <a:r>
              <a:rPr lang="nl-NL" sz="2200" dirty="0" err="1"/>
              <a:t>represent</a:t>
            </a:r>
            <a:r>
              <a:rPr lang="nl-NL" sz="2200" dirty="0"/>
              <a:t> </a:t>
            </a:r>
            <a:r>
              <a:rPr lang="nl-NL" sz="2200" dirty="0" err="1"/>
              <a:t>messages</a:t>
            </a:r>
            <a:r>
              <a:rPr lang="nl-NL" sz="2200" dirty="0"/>
              <a:t> on </a:t>
            </a:r>
            <a:r>
              <a:rPr lang="nl-NL" sz="2200" dirty="0" err="1"/>
              <a:t>this</a:t>
            </a:r>
            <a:r>
              <a:rPr lang="nl-NL" sz="2200" dirty="0"/>
              <a:t> bytestream (</a:t>
            </a:r>
            <a:r>
              <a:rPr lang="nl-NL" sz="2200" dirty="0" err="1"/>
              <a:t>wire</a:t>
            </a:r>
            <a:r>
              <a:rPr lang="nl-NL" sz="2200" dirty="0"/>
              <a:t> level protocol).</a:t>
            </a:r>
          </a:p>
          <a:p>
            <a:pPr marL="609600" lvl="1" indent="-342900">
              <a:lnSpc>
                <a:spcPct val="100000"/>
              </a:lnSpc>
              <a:buFont typeface="Arial" panose="020B0604020202020204" pitchFamily="34" charset="0"/>
              <a:buChar char="•"/>
            </a:pPr>
            <a:r>
              <a:rPr lang="nl-NL" sz="2200" dirty="0" err="1"/>
              <a:t>Requires</a:t>
            </a:r>
            <a:r>
              <a:rPr lang="nl-NL" sz="2200" dirty="0"/>
              <a:t> a framing protocol on top of TCP.</a:t>
            </a:r>
          </a:p>
          <a:p>
            <a:pPr marL="342900" indent="-342900">
              <a:lnSpc>
                <a:spcPct val="100000"/>
              </a:lnSpc>
              <a:buFont typeface="Arial" panose="020B0604020202020204" pitchFamily="34" charset="0"/>
              <a:buChar char="•"/>
            </a:pPr>
            <a:r>
              <a:rPr lang="nl-NL" sz="2400" dirty="0"/>
              <a:t>Applications </a:t>
            </a:r>
            <a:r>
              <a:rPr lang="nl-NL" sz="2400" dirty="0" err="1"/>
              <a:t>cannot</a:t>
            </a:r>
            <a:r>
              <a:rPr lang="nl-NL" sz="2400" dirty="0"/>
              <a:t> </a:t>
            </a:r>
            <a:r>
              <a:rPr lang="nl-NL" sz="2400" dirty="0" err="1"/>
              <a:t>read</a:t>
            </a:r>
            <a:r>
              <a:rPr lang="nl-NL" sz="2400" dirty="0"/>
              <a:t> a </a:t>
            </a:r>
            <a:r>
              <a:rPr lang="nl-NL" sz="2400" dirty="0" err="1"/>
              <a:t>message</a:t>
            </a:r>
            <a:r>
              <a:rPr lang="nl-NL" sz="2400" dirty="0"/>
              <a:t> </a:t>
            </a:r>
            <a:r>
              <a:rPr lang="nl-NL" sz="2400" dirty="0" err="1"/>
              <a:t>from</a:t>
            </a:r>
            <a:r>
              <a:rPr lang="nl-NL" sz="2400" dirty="0"/>
              <a:t> a TCP socket</a:t>
            </a:r>
          </a:p>
          <a:p>
            <a:pPr marL="609600" lvl="1" indent="-342900">
              <a:lnSpc>
                <a:spcPct val="100000"/>
              </a:lnSpc>
              <a:buFont typeface="Arial" panose="020B0604020202020204" pitchFamily="34" charset="0"/>
              <a:buChar char="•"/>
            </a:pPr>
            <a:r>
              <a:rPr lang="nl-NL" sz="2200" dirty="0" err="1"/>
              <a:t>They</a:t>
            </a:r>
            <a:r>
              <a:rPr lang="nl-NL" sz="2200" dirty="0"/>
              <a:t> </a:t>
            </a:r>
            <a:r>
              <a:rPr lang="nl-NL" sz="2200" dirty="0" err="1"/>
              <a:t>can</a:t>
            </a:r>
            <a:r>
              <a:rPr lang="nl-NL" sz="2200" dirty="0"/>
              <a:t> </a:t>
            </a:r>
            <a:r>
              <a:rPr lang="nl-NL" sz="2200" dirty="0" err="1"/>
              <a:t>read</a:t>
            </a:r>
            <a:r>
              <a:rPr lang="nl-NL" sz="2200" dirty="0"/>
              <a:t> a </a:t>
            </a:r>
            <a:r>
              <a:rPr lang="nl-NL" sz="2200" dirty="0" err="1"/>
              <a:t>number</a:t>
            </a:r>
            <a:r>
              <a:rPr lang="nl-NL" sz="2200" dirty="0"/>
              <a:t> of bytes</a:t>
            </a:r>
          </a:p>
          <a:p>
            <a:pPr marL="609600" lvl="1" indent="-342900">
              <a:lnSpc>
                <a:spcPct val="100000"/>
              </a:lnSpc>
              <a:buFont typeface="Arial" panose="020B0604020202020204" pitchFamily="34" charset="0"/>
              <a:buChar char="•"/>
            </a:pPr>
            <a:r>
              <a:rPr lang="nl-NL" sz="2200" dirty="0" err="1"/>
              <a:t>They</a:t>
            </a:r>
            <a:r>
              <a:rPr lang="nl-NL" sz="2200" dirty="0"/>
              <a:t> must check </a:t>
            </a:r>
            <a:r>
              <a:rPr lang="nl-NL" sz="2200" dirty="0" err="1"/>
              <a:t>if</a:t>
            </a:r>
            <a:r>
              <a:rPr lang="nl-NL" sz="2200" dirty="0"/>
              <a:t> these bytes </a:t>
            </a:r>
            <a:r>
              <a:rPr lang="nl-NL" sz="2200" dirty="0" err="1"/>
              <a:t>contain</a:t>
            </a:r>
            <a:r>
              <a:rPr lang="nl-NL" sz="2200" dirty="0"/>
              <a:t> a </a:t>
            </a:r>
            <a:r>
              <a:rPr lang="nl-NL" sz="2200" dirty="0" err="1"/>
              <a:t>message</a:t>
            </a:r>
            <a:r>
              <a:rPr lang="nl-NL" sz="2200" dirty="0"/>
              <a:t>. </a:t>
            </a:r>
            <a:r>
              <a:rPr lang="nl-NL" sz="2200" dirty="0" err="1"/>
              <a:t>Otherwise</a:t>
            </a:r>
            <a:r>
              <a:rPr lang="nl-NL" sz="2200" dirty="0"/>
              <a:t>, </a:t>
            </a:r>
            <a:r>
              <a:rPr lang="nl-NL" sz="2200" dirty="0" err="1"/>
              <a:t>read</a:t>
            </a:r>
            <a:r>
              <a:rPr lang="nl-NL" sz="2200" dirty="0"/>
              <a:t> more.</a:t>
            </a:r>
          </a:p>
          <a:p>
            <a:pPr marL="609600" lvl="1" indent="-342900">
              <a:lnSpc>
                <a:spcPct val="100000"/>
              </a:lnSpc>
              <a:buFont typeface="Arial" panose="020B0604020202020204" pitchFamily="34" charset="0"/>
              <a:buChar char="•"/>
            </a:pPr>
            <a:r>
              <a:rPr lang="nl-NL" sz="2200" dirty="0" err="1"/>
              <a:t>When</a:t>
            </a:r>
            <a:r>
              <a:rPr lang="nl-NL" sz="2200" dirty="0"/>
              <a:t> </a:t>
            </a:r>
            <a:r>
              <a:rPr lang="nl-NL" sz="2200" dirty="0" err="1"/>
              <a:t>sending</a:t>
            </a:r>
            <a:r>
              <a:rPr lang="nl-NL" sz="2200" dirty="0"/>
              <a:t>, </a:t>
            </a:r>
            <a:r>
              <a:rPr lang="nl-NL" sz="2200" dirty="0" err="1"/>
              <a:t>they</a:t>
            </a:r>
            <a:r>
              <a:rPr lang="nl-NL" sz="2200" dirty="0"/>
              <a:t> must check </a:t>
            </a:r>
            <a:r>
              <a:rPr lang="nl-NL" sz="2200" dirty="0" err="1"/>
              <a:t>if</a:t>
            </a:r>
            <a:r>
              <a:rPr lang="nl-NL" sz="2200" dirty="0"/>
              <a:t> </a:t>
            </a:r>
            <a:r>
              <a:rPr lang="nl-NL" sz="2200" dirty="0" err="1"/>
              <a:t>all</a:t>
            </a:r>
            <a:r>
              <a:rPr lang="nl-NL" sz="2200" dirty="0"/>
              <a:t> </a:t>
            </a:r>
            <a:r>
              <a:rPr lang="nl-NL" sz="2200" dirty="0" err="1"/>
              <a:t>the</a:t>
            </a:r>
            <a:r>
              <a:rPr lang="nl-NL" sz="2200" dirty="0"/>
              <a:t> bytes of a </a:t>
            </a:r>
            <a:r>
              <a:rPr lang="nl-NL" sz="2200" dirty="0" err="1"/>
              <a:t>message</a:t>
            </a:r>
            <a:r>
              <a:rPr lang="nl-NL" sz="2200" dirty="0"/>
              <a:t> are </a:t>
            </a:r>
            <a:r>
              <a:rPr lang="nl-NL" sz="2200" dirty="0" err="1"/>
              <a:t>actually</a:t>
            </a:r>
            <a:r>
              <a:rPr lang="nl-NL" sz="2200" dirty="0"/>
              <a:t> sent</a:t>
            </a:r>
          </a:p>
          <a:p>
            <a:pPr marL="342900" indent="-342900">
              <a:lnSpc>
                <a:spcPct val="100000"/>
              </a:lnSpc>
              <a:buFont typeface="Arial" panose="020B0604020202020204" pitchFamily="34" charset="0"/>
              <a:buChar char="•"/>
            </a:pPr>
            <a:r>
              <a:rPr lang="nl-NL" sz="2400" dirty="0"/>
              <a:t>Networking </a:t>
            </a:r>
            <a:r>
              <a:rPr lang="nl-NL" sz="2400" dirty="0" err="1"/>
              <a:t>should</a:t>
            </a:r>
            <a:r>
              <a:rPr lang="nl-NL" sz="2400" dirty="0"/>
              <a:t> </a:t>
            </a:r>
            <a:r>
              <a:rPr lang="nl-NL" sz="2400" dirty="0" err="1"/>
              <a:t>not</a:t>
            </a:r>
            <a:r>
              <a:rPr lang="nl-NL" sz="2400" dirty="0"/>
              <a:t> </a:t>
            </a:r>
            <a:r>
              <a:rPr lang="nl-NL" sz="2400" dirty="0" err="1"/>
              <a:t>be</a:t>
            </a:r>
            <a:r>
              <a:rPr lang="nl-NL" sz="2400" dirty="0"/>
              <a:t> </a:t>
            </a:r>
            <a:r>
              <a:rPr lang="nl-NL" sz="2400" dirty="0" err="1"/>
              <a:t>limited</a:t>
            </a:r>
            <a:r>
              <a:rPr lang="nl-NL" sz="2400" dirty="0"/>
              <a:t> </a:t>
            </a:r>
            <a:r>
              <a:rPr lang="nl-NL" sz="2400" dirty="0" err="1"/>
              <a:t>to</a:t>
            </a:r>
            <a:r>
              <a:rPr lang="nl-NL" sz="2400" dirty="0"/>
              <a:t> TCP.</a:t>
            </a:r>
          </a:p>
          <a:p>
            <a:pPr marL="609600" lvl="1" indent="-342900">
              <a:lnSpc>
                <a:spcPct val="100000"/>
              </a:lnSpc>
              <a:buFont typeface="Arial" panose="020B0604020202020204" pitchFamily="34" charset="0"/>
              <a:buChar char="•"/>
            </a:pPr>
            <a:r>
              <a:rPr lang="nl-NL" sz="2200" dirty="0"/>
              <a:t>Applications </a:t>
            </a:r>
            <a:r>
              <a:rPr lang="nl-NL" sz="2200" dirty="0" err="1"/>
              <a:t>should</a:t>
            </a:r>
            <a:r>
              <a:rPr lang="nl-NL" sz="2200" dirty="0"/>
              <a:t> </a:t>
            </a:r>
            <a:r>
              <a:rPr lang="nl-NL" sz="2200" dirty="0" err="1"/>
              <a:t>be</a:t>
            </a:r>
            <a:r>
              <a:rPr lang="nl-NL" sz="2200" dirty="0"/>
              <a:t> </a:t>
            </a:r>
            <a:r>
              <a:rPr lang="nl-NL" sz="2200" dirty="0" err="1"/>
              <a:t>agnostic</a:t>
            </a:r>
            <a:r>
              <a:rPr lang="nl-NL" sz="2200" dirty="0"/>
              <a:t> </a:t>
            </a:r>
            <a:r>
              <a:rPr lang="nl-NL" sz="2200" dirty="0" err="1"/>
              <a:t>about</a:t>
            </a:r>
            <a:r>
              <a:rPr lang="nl-NL" sz="2200" dirty="0"/>
              <a:t> </a:t>
            </a:r>
            <a:r>
              <a:rPr lang="nl-NL" sz="2200" dirty="0" err="1"/>
              <a:t>the</a:t>
            </a:r>
            <a:r>
              <a:rPr lang="nl-NL" sz="2200" dirty="0"/>
              <a:t> </a:t>
            </a:r>
            <a:r>
              <a:rPr lang="nl-NL" sz="2200" dirty="0" err="1"/>
              <a:t>network</a:t>
            </a:r>
            <a:r>
              <a:rPr lang="nl-NL" sz="2200" dirty="0"/>
              <a:t> transport</a:t>
            </a:r>
          </a:p>
          <a:p>
            <a:pPr marL="342900" indent="-342900">
              <a:lnSpc>
                <a:spcPct val="100000"/>
              </a:lnSpc>
              <a:buFont typeface="Arial" panose="020B0604020202020204" pitchFamily="34" charset="0"/>
              <a:buChar char="•"/>
            </a:pPr>
            <a:r>
              <a:rPr lang="nl-NL" sz="2400" dirty="0"/>
              <a:t>TCP is </a:t>
            </a:r>
            <a:r>
              <a:rPr lang="nl-NL" sz="2400" dirty="0" err="1"/>
              <a:t>not</a:t>
            </a:r>
            <a:r>
              <a:rPr lang="nl-NL" sz="2400" dirty="0"/>
              <a:t> </a:t>
            </a:r>
            <a:r>
              <a:rPr lang="nl-NL" sz="2400" dirty="0" err="1"/>
              <a:t>suitable</a:t>
            </a:r>
            <a:r>
              <a:rPr lang="nl-NL" sz="2400" dirty="0"/>
              <a:t> </a:t>
            </a:r>
            <a:r>
              <a:rPr lang="nl-NL" sz="2400" dirty="0" err="1"/>
              <a:t>for</a:t>
            </a:r>
            <a:r>
              <a:rPr lang="nl-NL" sz="2400" dirty="0"/>
              <a:t> (Ethernet-level) </a:t>
            </a:r>
            <a:r>
              <a:rPr lang="nl-NL" sz="2400" dirty="0" err="1"/>
              <a:t>broadcasting</a:t>
            </a:r>
            <a:r>
              <a:rPr lang="nl-NL" sz="2400" dirty="0"/>
              <a:t> or </a:t>
            </a:r>
            <a:r>
              <a:rPr lang="nl-NL" sz="2400" dirty="0" err="1"/>
              <a:t>multicasting</a:t>
            </a:r>
            <a:r>
              <a:rPr lang="nl-NL" sz="2400" dirty="0"/>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Issues </a:t>
            </a:r>
            <a:r>
              <a:rPr lang="nl-NL" dirty="0" err="1"/>
              <a:t>with</a:t>
            </a:r>
            <a:r>
              <a:rPr lang="nl-NL" dirty="0"/>
              <a:t> TCP</a:t>
            </a:r>
            <a:endParaRPr lang="en-US" sz="3000" cap="none" dirty="0">
              <a:solidFill>
                <a:schemeClr val="accent1"/>
              </a:solidFill>
            </a:endParaRPr>
          </a:p>
        </p:txBody>
      </p:sp>
    </p:spTree>
    <p:extLst>
      <p:ext uri="{BB962C8B-B14F-4D97-AF65-F5344CB8AC3E}">
        <p14:creationId xmlns:p14="http://schemas.microsoft.com/office/powerpoint/2010/main" val="405084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Introduction ZMQ</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208562789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Real life:</a:t>
            </a:r>
          </a:p>
          <a:p>
            <a:pPr marL="609600" lvl="1" indent="-342900">
              <a:lnSpc>
                <a:spcPct val="100000"/>
              </a:lnSpc>
              <a:buFont typeface="Arial" panose="020B0604020202020204" pitchFamily="34" charset="0"/>
              <a:buChar char="•"/>
            </a:pPr>
            <a:r>
              <a:rPr lang="nl-NL" sz="2200" dirty="0"/>
              <a:t>code must </a:t>
            </a:r>
            <a:r>
              <a:rPr lang="nl-NL" sz="2200" dirty="0" err="1"/>
              <a:t>communicate</a:t>
            </a:r>
            <a:r>
              <a:rPr lang="nl-NL" sz="2200" dirty="0"/>
              <a:t> </a:t>
            </a:r>
            <a:r>
              <a:rPr lang="nl-NL" sz="2200" dirty="0" err="1"/>
              <a:t>with</a:t>
            </a:r>
            <a:r>
              <a:rPr lang="nl-NL" sz="2200" dirty="0"/>
              <a:t> </a:t>
            </a:r>
            <a:r>
              <a:rPr lang="nl-NL" sz="2200" dirty="0" err="1"/>
              <a:t>other</a:t>
            </a:r>
            <a:r>
              <a:rPr lang="nl-NL" sz="2200" dirty="0"/>
              <a:t> code</a:t>
            </a:r>
          </a:p>
          <a:p>
            <a:pPr marL="787400" lvl="2" indent="-342900">
              <a:lnSpc>
                <a:spcPct val="100000"/>
              </a:lnSpc>
            </a:pPr>
            <a:r>
              <a:rPr lang="nl-NL" sz="2000" dirty="0"/>
              <a:t>in </a:t>
            </a:r>
            <a:r>
              <a:rPr lang="nl-NL" sz="2000" dirty="0" err="1"/>
              <a:t>the</a:t>
            </a:r>
            <a:r>
              <a:rPr lang="nl-NL" sz="2000" dirty="0"/>
              <a:t> </a:t>
            </a:r>
            <a:r>
              <a:rPr lang="nl-NL" sz="2000" dirty="0" err="1"/>
              <a:t>same</a:t>
            </a:r>
            <a:r>
              <a:rPr lang="nl-NL" sz="2000" dirty="0"/>
              <a:t> </a:t>
            </a:r>
            <a:r>
              <a:rPr lang="nl-NL" sz="2000" dirty="0" err="1"/>
              <a:t>process</a:t>
            </a:r>
            <a:r>
              <a:rPr lang="nl-NL" sz="2000" dirty="0"/>
              <a:t>, on </a:t>
            </a:r>
            <a:r>
              <a:rPr lang="nl-NL" sz="2000" dirty="0" err="1"/>
              <a:t>the</a:t>
            </a:r>
            <a:r>
              <a:rPr lang="nl-NL" sz="2000" dirty="0"/>
              <a:t> </a:t>
            </a:r>
            <a:r>
              <a:rPr lang="nl-NL" sz="2000" dirty="0" err="1"/>
              <a:t>same</a:t>
            </a:r>
            <a:r>
              <a:rPr lang="nl-NL" sz="2000" dirty="0"/>
              <a:t> machine, or on </a:t>
            </a:r>
            <a:r>
              <a:rPr lang="nl-NL" sz="2000" dirty="0" err="1"/>
              <a:t>the</a:t>
            </a:r>
            <a:r>
              <a:rPr lang="nl-NL" sz="2000" dirty="0"/>
              <a:t> </a:t>
            </a:r>
            <a:r>
              <a:rPr lang="nl-NL" sz="2000" dirty="0" err="1"/>
              <a:t>other</a:t>
            </a:r>
            <a:r>
              <a:rPr lang="nl-NL" sz="2000" dirty="0"/>
              <a:t> side of </a:t>
            </a:r>
            <a:r>
              <a:rPr lang="nl-NL" sz="2000" dirty="0" err="1"/>
              <a:t>the</a:t>
            </a:r>
            <a:r>
              <a:rPr lang="nl-NL" sz="2000" dirty="0"/>
              <a:t> globe</a:t>
            </a:r>
          </a:p>
          <a:p>
            <a:pPr marL="787400" lvl="2" indent="-342900">
              <a:lnSpc>
                <a:spcPct val="100000"/>
              </a:lnSpc>
            </a:pPr>
            <a:r>
              <a:rPr lang="nl-NL" sz="2000" dirty="0"/>
              <a:t>sockets are </a:t>
            </a:r>
            <a:r>
              <a:rPr lang="nl-NL" sz="2000" dirty="0" err="1"/>
              <a:t>communication</a:t>
            </a:r>
            <a:r>
              <a:rPr lang="nl-NL" sz="2000" dirty="0"/>
              <a:t> </a:t>
            </a:r>
            <a:r>
              <a:rPr lang="nl-NL" sz="2000" dirty="0" err="1"/>
              <a:t>endpoints</a:t>
            </a:r>
            <a:endParaRPr lang="nl-NL" sz="2000" dirty="0"/>
          </a:p>
          <a:p>
            <a:pPr marL="609600" lvl="1" indent="-342900">
              <a:lnSpc>
                <a:spcPct val="100000"/>
              </a:lnSpc>
              <a:buFont typeface="Arial" panose="020B0604020202020204" pitchFamily="34" charset="0"/>
              <a:buChar char="•"/>
            </a:pPr>
            <a:r>
              <a:rPr lang="nl-NL" sz="2200" dirty="0"/>
              <a:t>code must </a:t>
            </a:r>
            <a:r>
              <a:rPr lang="nl-NL" sz="2200" dirty="0" err="1"/>
              <a:t>be</a:t>
            </a:r>
            <a:r>
              <a:rPr lang="nl-NL" sz="2200" dirty="0"/>
              <a:t> </a:t>
            </a:r>
            <a:r>
              <a:rPr lang="nl-NL" sz="2200" dirty="0" err="1"/>
              <a:t>resilient</a:t>
            </a:r>
            <a:endParaRPr lang="nl-NL" sz="2200" dirty="0"/>
          </a:p>
          <a:p>
            <a:pPr marL="787400" lvl="2" indent="-342900">
              <a:lnSpc>
                <a:spcPct val="100000"/>
              </a:lnSpc>
            </a:pPr>
            <a:r>
              <a:rPr lang="nl-NL" sz="2000" dirty="0" err="1"/>
              <a:t>it</a:t>
            </a:r>
            <a:r>
              <a:rPr lang="nl-NL" sz="2000" dirty="0"/>
              <a:t> must deal </a:t>
            </a:r>
            <a:r>
              <a:rPr lang="nl-NL" sz="2000" dirty="0" err="1"/>
              <a:t>with</a:t>
            </a:r>
            <a:r>
              <a:rPr lang="nl-NL" sz="2000" dirty="0"/>
              <a:t> </a:t>
            </a:r>
            <a:r>
              <a:rPr lang="nl-NL" sz="2000" dirty="0" err="1"/>
              <a:t>broken</a:t>
            </a:r>
            <a:r>
              <a:rPr lang="nl-NL" sz="2000" dirty="0"/>
              <a:t> </a:t>
            </a:r>
            <a:r>
              <a:rPr lang="nl-NL" sz="2000" dirty="0" err="1"/>
              <a:t>connections</a:t>
            </a:r>
            <a:r>
              <a:rPr lang="nl-NL" sz="2000" dirty="0"/>
              <a:t>, </a:t>
            </a:r>
            <a:r>
              <a:rPr lang="nl-NL" sz="2000" dirty="0" err="1"/>
              <a:t>communication</a:t>
            </a:r>
            <a:r>
              <a:rPr lang="nl-NL" sz="2000" dirty="0"/>
              <a:t> partners </a:t>
            </a:r>
            <a:r>
              <a:rPr lang="nl-NL" sz="2000" dirty="0" err="1"/>
              <a:t>that</a:t>
            </a:r>
            <a:r>
              <a:rPr lang="nl-NL" sz="2000" dirty="0"/>
              <a:t> are </a:t>
            </a:r>
            <a:r>
              <a:rPr lang="nl-NL" sz="2000" dirty="0" err="1"/>
              <a:t>suddenly</a:t>
            </a:r>
            <a:r>
              <a:rPr lang="nl-NL" sz="2000" dirty="0"/>
              <a:t> </a:t>
            </a:r>
            <a:r>
              <a:rPr lang="nl-NL" sz="2000" dirty="0" err="1"/>
              <a:t>gone</a:t>
            </a:r>
            <a:r>
              <a:rPr lang="nl-NL" sz="2000" dirty="0"/>
              <a:t>, </a:t>
            </a:r>
            <a:r>
              <a:rPr lang="nl-NL" sz="2000" dirty="0" err="1"/>
              <a:t>crashing</a:t>
            </a:r>
            <a:r>
              <a:rPr lang="nl-NL" sz="2000" dirty="0"/>
              <a:t> </a:t>
            </a:r>
            <a:r>
              <a:rPr lang="nl-NL" sz="2000" dirty="0" err="1"/>
              <a:t>applications</a:t>
            </a:r>
            <a:r>
              <a:rPr lang="nl-NL" sz="2000" dirty="0"/>
              <a:t>, power-outs, etc.</a:t>
            </a:r>
          </a:p>
          <a:p>
            <a:pPr marL="787400" lvl="2" indent="-342900">
              <a:lnSpc>
                <a:spcPct val="100000"/>
              </a:lnSpc>
            </a:pPr>
            <a:r>
              <a:rPr lang="nl-NL" sz="2000" dirty="0"/>
              <a:t>these events </a:t>
            </a:r>
            <a:r>
              <a:rPr lang="nl-NL" sz="2000" dirty="0" err="1"/>
              <a:t>become</a:t>
            </a:r>
            <a:r>
              <a:rPr lang="nl-NL" sz="2000" dirty="0"/>
              <a:t> apparent via sockets (</a:t>
            </a:r>
            <a:r>
              <a:rPr lang="nl-NL" sz="2000" dirty="0" err="1"/>
              <a:t>communication</a:t>
            </a:r>
            <a:r>
              <a:rPr lang="nl-NL" sz="2000" dirty="0"/>
              <a:t> </a:t>
            </a:r>
            <a:r>
              <a:rPr lang="nl-NL" sz="2000" dirty="0" err="1"/>
              <a:t>failures</a:t>
            </a:r>
            <a:r>
              <a:rPr lang="nl-NL" sz="2000" dirty="0"/>
              <a:t>, </a:t>
            </a:r>
            <a:r>
              <a:rPr lang="nl-NL" sz="2000" dirty="0" err="1"/>
              <a:t>closed</a:t>
            </a:r>
            <a:r>
              <a:rPr lang="nl-NL" sz="2000" dirty="0"/>
              <a:t> </a:t>
            </a:r>
            <a:r>
              <a:rPr lang="nl-NL" sz="2000" dirty="0" err="1"/>
              <a:t>connections</a:t>
            </a:r>
            <a:r>
              <a:rPr lang="nl-NL" sz="2000" dirty="0"/>
              <a:t>, </a:t>
            </a:r>
            <a:r>
              <a:rPr lang="nl-NL" sz="2000" dirty="0" err="1"/>
              <a:t>timeouts</a:t>
            </a:r>
            <a:r>
              <a:rPr lang="nl-NL" sz="2000" dirty="0"/>
              <a:t>, etc.)</a:t>
            </a:r>
          </a:p>
          <a:p>
            <a:pPr marL="609600" lvl="1" indent="-342900">
              <a:lnSpc>
                <a:spcPct val="100000"/>
              </a:lnSpc>
              <a:buFont typeface="Arial" panose="020B0604020202020204" pitchFamily="34" charset="0"/>
              <a:buChar char="•"/>
            </a:pPr>
            <a:r>
              <a:rPr lang="nl-NL" sz="2200" dirty="0"/>
              <a:t>managing these events </a:t>
            </a:r>
            <a:r>
              <a:rPr lang="nl-NL" sz="2200" dirty="0" err="1"/>
              <a:t>with</a:t>
            </a:r>
            <a:r>
              <a:rPr lang="nl-NL" sz="2200" dirty="0"/>
              <a:t> low-level socket </a:t>
            </a:r>
            <a:r>
              <a:rPr lang="nl-NL" sz="2200" dirty="0" err="1"/>
              <a:t>programming</a:t>
            </a:r>
            <a:r>
              <a:rPr lang="nl-NL" sz="2200" dirty="0"/>
              <a:t> is a </a:t>
            </a:r>
            <a:r>
              <a:rPr lang="nl-NL" sz="2200" dirty="0" err="1"/>
              <a:t>nightmare</a:t>
            </a:r>
            <a:endParaRPr lang="nl-NL" sz="2200" dirty="0"/>
          </a:p>
          <a:p>
            <a:pPr marL="609600" lvl="1" indent="-342900">
              <a:lnSpc>
                <a:spcPct val="100000"/>
              </a:lnSpc>
              <a:buFont typeface="Arial" panose="020B0604020202020204" pitchFamily="34" charset="0"/>
              <a:buChar char="•"/>
            </a:pPr>
            <a:r>
              <a:rPr lang="nl-NL" sz="2200" dirty="0"/>
              <a:t>ZMQ </a:t>
            </a:r>
            <a:r>
              <a:rPr lang="nl-NL" sz="2200" dirty="0" err="1"/>
              <a:t>aims</a:t>
            </a:r>
            <a:r>
              <a:rPr lang="nl-NL" sz="2200" dirty="0"/>
              <a:t> </a:t>
            </a:r>
            <a:r>
              <a:rPr lang="nl-NL" sz="2200" dirty="0" err="1"/>
              <a:t>to</a:t>
            </a:r>
            <a:r>
              <a:rPr lang="nl-NL" sz="2200" dirty="0"/>
              <a:t> </a:t>
            </a:r>
            <a:r>
              <a:rPr lang="nl-NL" sz="2200" dirty="0" err="1"/>
              <a:t>addresss</a:t>
            </a:r>
            <a:r>
              <a:rPr lang="nl-NL" sz="2200" dirty="0"/>
              <a:t> </a:t>
            </a:r>
            <a:r>
              <a:rPr lang="nl-NL" sz="2200" dirty="0" err="1"/>
              <a:t>the</a:t>
            </a:r>
            <a:r>
              <a:rPr lang="nl-NL" sz="2200" dirty="0"/>
              <a:t> </a:t>
            </a:r>
            <a:r>
              <a:rPr lang="nl-NL" sz="2200" dirty="0" err="1"/>
              <a:t>problem</a:t>
            </a:r>
            <a:r>
              <a:rPr lang="nl-NL" sz="2200" dirty="0"/>
              <a:t> of </a:t>
            </a:r>
            <a:r>
              <a:rPr lang="nl-NL" sz="2200" dirty="0" err="1"/>
              <a:t>reliably</a:t>
            </a:r>
            <a:r>
              <a:rPr lang="nl-NL" sz="2200" dirty="0"/>
              <a:t> </a:t>
            </a:r>
            <a:r>
              <a:rPr lang="nl-NL" sz="2200" dirty="0" err="1"/>
              <a:t>connecting</a:t>
            </a:r>
            <a:r>
              <a:rPr lang="nl-NL" sz="2200" dirty="0"/>
              <a:t> </a:t>
            </a:r>
            <a:r>
              <a:rPr lang="nl-NL" sz="2200" dirty="0" err="1"/>
              <a:t>any</a:t>
            </a:r>
            <a:r>
              <a:rPr lang="nl-NL" sz="2200" dirty="0"/>
              <a:t> code </a:t>
            </a:r>
            <a:r>
              <a:rPr lang="nl-NL" sz="2200" dirty="0" err="1"/>
              <a:t>to</a:t>
            </a:r>
            <a:r>
              <a:rPr lang="nl-NL" sz="2200" dirty="0"/>
              <a:t> </a:t>
            </a:r>
            <a:r>
              <a:rPr lang="nl-NL" sz="2200" dirty="0" err="1"/>
              <a:t>any</a:t>
            </a:r>
            <a:r>
              <a:rPr lang="nl-NL" sz="2200" dirty="0"/>
              <a:t> code, </a:t>
            </a:r>
            <a:r>
              <a:rPr lang="nl-NL" sz="2200" dirty="0" err="1"/>
              <a:t>with</a:t>
            </a:r>
            <a:r>
              <a:rPr lang="nl-NL" sz="2200" dirty="0"/>
              <a:t> small, </a:t>
            </a:r>
            <a:r>
              <a:rPr lang="nl-NL" sz="2200" dirty="0" err="1"/>
              <a:t>reusable</a:t>
            </a:r>
            <a:r>
              <a:rPr lang="nl-NL" sz="2200" dirty="0"/>
              <a:t> building </a:t>
            </a:r>
            <a:r>
              <a:rPr lang="nl-NL" sz="2200" dirty="0" err="1"/>
              <a:t>blocks</a:t>
            </a:r>
            <a:endParaRPr lang="nl-NL" sz="2000" dirty="0"/>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Sockets on </a:t>
            </a:r>
            <a:r>
              <a:rPr lang="nl-NL" dirty="0" err="1"/>
              <a:t>steroids</a:t>
            </a:r>
            <a:endParaRPr lang="en-US" sz="3000" cap="none" dirty="0">
              <a:solidFill>
                <a:schemeClr val="accent1"/>
              </a:solidFill>
            </a:endParaRPr>
          </a:p>
        </p:txBody>
      </p:sp>
    </p:spTree>
    <p:extLst>
      <p:ext uri="{BB962C8B-B14F-4D97-AF65-F5344CB8AC3E}">
        <p14:creationId xmlns:p14="http://schemas.microsoft.com/office/powerpoint/2010/main" val="208492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lnSpcReduction="10000"/>
          </a:bodyPr>
          <a:lstStyle/>
          <a:p>
            <a:pPr marL="342900" indent="-342900">
              <a:lnSpc>
                <a:spcPct val="100000"/>
              </a:lnSpc>
              <a:buFont typeface="Arial" panose="020B0604020202020204" pitchFamily="34" charset="0"/>
              <a:buChar char="•"/>
            </a:pPr>
            <a:r>
              <a:rPr lang="nl-NL" sz="2400" dirty="0"/>
              <a:t>In Python (</a:t>
            </a:r>
            <a:r>
              <a:rPr lang="nl-NL" sz="2400" dirty="0" err="1"/>
              <a:t>and</a:t>
            </a:r>
            <a:r>
              <a:rPr lang="nl-NL" sz="2400" dirty="0"/>
              <a:t> </a:t>
            </a:r>
            <a:r>
              <a:rPr lang="nl-NL" sz="2400" dirty="0" err="1"/>
              <a:t>other</a:t>
            </a:r>
            <a:r>
              <a:rPr lang="nl-NL" sz="2400" dirty="0"/>
              <a:t> </a:t>
            </a:r>
            <a:r>
              <a:rPr lang="nl-NL" sz="2400" dirty="0" err="1"/>
              <a:t>conventional</a:t>
            </a:r>
            <a:r>
              <a:rPr lang="nl-NL" sz="2400" dirty="0"/>
              <a:t> </a:t>
            </a:r>
            <a:r>
              <a:rPr lang="nl-NL" sz="2400" dirty="0" err="1"/>
              <a:t>networking</a:t>
            </a:r>
            <a:r>
              <a:rPr lang="nl-NL" sz="2400" dirty="0"/>
              <a:t> code)</a:t>
            </a:r>
          </a:p>
          <a:p>
            <a:pPr marL="609600" lvl="1" indent="-342900">
              <a:lnSpc>
                <a:spcPct val="100000"/>
              </a:lnSpc>
              <a:buFont typeface="Arial" panose="020B0604020202020204" pitchFamily="34" charset="0"/>
              <a:buChar char="•"/>
            </a:pPr>
            <a:r>
              <a:rPr lang="nl-NL" sz="2200" dirty="0"/>
              <a:t>A socket </a:t>
            </a:r>
            <a:r>
              <a:rPr lang="nl-NL" sz="2200" dirty="0" err="1"/>
              <a:t>represents</a:t>
            </a:r>
            <a:r>
              <a:rPr lang="nl-NL" sz="2200" dirty="0"/>
              <a:t> a </a:t>
            </a:r>
            <a:r>
              <a:rPr lang="nl-NL" sz="2200" dirty="0" err="1"/>
              <a:t>communication</a:t>
            </a:r>
            <a:r>
              <a:rPr lang="nl-NL" sz="2200" dirty="0"/>
              <a:t> </a:t>
            </a:r>
            <a:r>
              <a:rPr lang="nl-NL" sz="2200" dirty="0" err="1"/>
              <a:t>endpoint</a:t>
            </a:r>
            <a:endParaRPr lang="nl-NL" sz="2200" dirty="0"/>
          </a:p>
          <a:p>
            <a:pPr marL="609600" lvl="1" indent="-342900">
              <a:lnSpc>
                <a:spcPct val="100000"/>
              </a:lnSpc>
              <a:buFont typeface="Arial" panose="020B0604020202020204" pitchFamily="34" charset="0"/>
              <a:buChar char="•"/>
            </a:pPr>
            <a:r>
              <a:rPr lang="nl-NL" sz="2200" dirty="0"/>
              <a:t>A socket has </a:t>
            </a:r>
            <a:r>
              <a:rPr lang="nl-NL" sz="2200" dirty="0" err="1"/>
              <a:t>only</a:t>
            </a:r>
            <a:r>
              <a:rPr lang="nl-NL" sz="2200" dirty="0"/>
              <a:t> a single </a:t>
            </a:r>
            <a:r>
              <a:rPr lang="nl-NL" sz="2200" dirty="0" err="1"/>
              <a:t>connection</a:t>
            </a:r>
            <a:endParaRPr lang="nl-NL" sz="2200" dirty="0"/>
          </a:p>
          <a:p>
            <a:pPr marL="787400" lvl="2" indent="-342900">
              <a:lnSpc>
                <a:spcPct val="100000"/>
              </a:lnSpc>
            </a:pPr>
            <a:r>
              <a:rPr lang="nl-NL" sz="2200" dirty="0"/>
              <a:t>Servers </a:t>
            </a:r>
            <a:r>
              <a:rPr lang="nl-NL" sz="2200" dirty="0" err="1"/>
              <a:t>spawn</a:t>
            </a:r>
            <a:r>
              <a:rPr lang="nl-NL" sz="2200" dirty="0"/>
              <a:t> new sockets </a:t>
            </a:r>
            <a:r>
              <a:rPr lang="nl-NL" sz="2200" dirty="0" err="1"/>
              <a:t>for</a:t>
            </a:r>
            <a:r>
              <a:rPr lang="nl-NL" sz="2200" dirty="0"/>
              <a:t> </a:t>
            </a:r>
            <a:r>
              <a:rPr lang="nl-NL" sz="2200" dirty="0" err="1"/>
              <a:t>each</a:t>
            </a:r>
            <a:r>
              <a:rPr lang="nl-NL" sz="2200" dirty="0"/>
              <a:t> </a:t>
            </a:r>
            <a:r>
              <a:rPr lang="nl-NL" sz="2200" dirty="0" err="1"/>
              <a:t>incoming</a:t>
            </a:r>
            <a:r>
              <a:rPr lang="nl-NL" sz="2200" dirty="0"/>
              <a:t> </a:t>
            </a:r>
            <a:r>
              <a:rPr lang="nl-NL" sz="2200" dirty="0" err="1"/>
              <a:t>connection</a:t>
            </a:r>
            <a:r>
              <a:rPr lang="nl-NL" sz="2200" dirty="0"/>
              <a:t> </a:t>
            </a:r>
            <a:r>
              <a:rPr lang="nl-NL" sz="2200" dirty="0" err="1"/>
              <a:t>request</a:t>
            </a:r>
            <a:endParaRPr lang="nl-NL" sz="2200" dirty="0"/>
          </a:p>
          <a:p>
            <a:pPr marL="609600" lvl="1" indent="-342900">
              <a:lnSpc>
                <a:spcPct val="100000"/>
              </a:lnSpc>
              <a:buFont typeface="Arial" panose="020B0604020202020204" pitchFamily="34" charset="0"/>
              <a:buChar char="•"/>
            </a:pPr>
            <a:r>
              <a:rPr lang="nl-NL" sz="2200" dirty="0"/>
              <a:t>A socket </a:t>
            </a:r>
            <a:r>
              <a:rPr lang="nl-NL" sz="2200" dirty="0" err="1"/>
              <a:t>uses</a:t>
            </a:r>
            <a:r>
              <a:rPr lang="nl-NL" sz="2200" dirty="0"/>
              <a:t> a single transport protocol (TCP, UDP, etc.)</a:t>
            </a:r>
          </a:p>
          <a:p>
            <a:pPr marL="609600" lvl="1" indent="-342900">
              <a:lnSpc>
                <a:spcPct val="100000"/>
              </a:lnSpc>
              <a:buFont typeface="Arial" panose="020B0604020202020204" pitchFamily="34" charset="0"/>
              <a:buChar char="•"/>
            </a:pPr>
            <a:r>
              <a:rPr lang="nl-NL" sz="2200" dirty="0"/>
              <a:t>A socket </a:t>
            </a:r>
            <a:r>
              <a:rPr lang="nl-NL" sz="2200" dirty="0" err="1"/>
              <a:t>sends</a:t>
            </a:r>
            <a:r>
              <a:rPr lang="nl-NL" sz="2200" dirty="0"/>
              <a:t> or </a:t>
            </a:r>
            <a:r>
              <a:rPr lang="nl-NL" sz="2200" dirty="0" err="1"/>
              <a:t>receives</a:t>
            </a:r>
            <a:r>
              <a:rPr lang="nl-NL" sz="2200" dirty="0"/>
              <a:t> data in a format </a:t>
            </a:r>
            <a:r>
              <a:rPr lang="nl-NL" sz="2200" dirty="0" err="1"/>
              <a:t>that</a:t>
            </a:r>
            <a:r>
              <a:rPr lang="nl-NL" sz="2200" dirty="0"/>
              <a:t> is </a:t>
            </a:r>
            <a:r>
              <a:rPr lang="nl-NL" sz="2200" dirty="0" err="1"/>
              <a:t>determined</a:t>
            </a:r>
            <a:r>
              <a:rPr lang="nl-NL" sz="2200" dirty="0"/>
              <a:t> </a:t>
            </a:r>
            <a:r>
              <a:rPr lang="nl-NL" sz="2200" dirty="0" err="1"/>
              <a:t>by</a:t>
            </a:r>
            <a:r>
              <a:rPr lang="nl-NL" sz="2200" dirty="0"/>
              <a:t> </a:t>
            </a:r>
            <a:r>
              <a:rPr lang="nl-NL" sz="2200" dirty="0" err="1"/>
              <a:t>the</a:t>
            </a:r>
            <a:r>
              <a:rPr lang="nl-NL" sz="2200" dirty="0"/>
              <a:t> transport protocol (bytestream </a:t>
            </a:r>
            <a:r>
              <a:rPr lang="nl-NL" sz="2200" dirty="0" err="1"/>
              <a:t>for</a:t>
            </a:r>
            <a:r>
              <a:rPr lang="nl-NL" sz="2200" dirty="0"/>
              <a:t> TCP, datagram </a:t>
            </a:r>
            <a:r>
              <a:rPr lang="nl-NL" sz="2200" dirty="0" err="1"/>
              <a:t>for</a:t>
            </a:r>
            <a:r>
              <a:rPr lang="nl-NL" sz="2200" dirty="0"/>
              <a:t> UDP, etc.)</a:t>
            </a:r>
          </a:p>
          <a:p>
            <a:pPr marL="342900" indent="-342900">
              <a:lnSpc>
                <a:spcPct val="100000"/>
              </a:lnSpc>
              <a:buFont typeface="Arial" panose="020B0604020202020204" pitchFamily="34" charset="0"/>
              <a:buChar char="•"/>
            </a:pPr>
            <a:r>
              <a:rPr lang="nl-NL" sz="2400" dirty="0"/>
              <a:t>In ZMQ</a:t>
            </a:r>
          </a:p>
          <a:p>
            <a:pPr marL="609600" lvl="1" indent="-342900">
              <a:lnSpc>
                <a:spcPct val="100000"/>
              </a:lnSpc>
              <a:buFont typeface="Arial" panose="020B0604020202020204" pitchFamily="34" charset="0"/>
              <a:buChar char="•"/>
            </a:pPr>
            <a:r>
              <a:rPr lang="nl-NL" sz="2200" dirty="0"/>
              <a:t>A socket </a:t>
            </a:r>
            <a:r>
              <a:rPr lang="nl-NL" sz="2200" dirty="0" err="1"/>
              <a:t>represents</a:t>
            </a:r>
            <a:r>
              <a:rPr lang="nl-NL" sz="2200" dirty="0"/>
              <a:t> a </a:t>
            </a:r>
            <a:r>
              <a:rPr lang="nl-NL" sz="2200" dirty="0" err="1"/>
              <a:t>communication</a:t>
            </a:r>
            <a:r>
              <a:rPr lang="nl-NL" sz="2200" dirty="0"/>
              <a:t> </a:t>
            </a:r>
            <a:r>
              <a:rPr lang="nl-NL" sz="2200" dirty="0" err="1"/>
              <a:t>pattern</a:t>
            </a:r>
            <a:endParaRPr lang="nl-NL" sz="2200" dirty="0"/>
          </a:p>
          <a:p>
            <a:pPr marL="609600" lvl="1" indent="-342900">
              <a:lnSpc>
                <a:spcPct val="100000"/>
              </a:lnSpc>
              <a:buFont typeface="Arial" panose="020B0604020202020204" pitchFamily="34" charset="0"/>
              <a:buChar char="•"/>
            </a:pPr>
            <a:r>
              <a:rPr lang="nl-NL" sz="2200" dirty="0"/>
              <a:t>A socket </a:t>
            </a:r>
            <a:r>
              <a:rPr lang="nl-NL" sz="2200" dirty="0" err="1"/>
              <a:t>can</a:t>
            </a:r>
            <a:r>
              <a:rPr lang="nl-NL" sz="2200" dirty="0"/>
              <a:t> have multiple </a:t>
            </a:r>
            <a:r>
              <a:rPr lang="nl-NL" sz="2200" dirty="0" err="1"/>
              <a:t>connections</a:t>
            </a:r>
            <a:endParaRPr lang="nl-NL" sz="2200" dirty="0"/>
          </a:p>
          <a:p>
            <a:pPr marL="787400" lvl="2" indent="-342900">
              <a:lnSpc>
                <a:spcPct val="100000"/>
              </a:lnSpc>
            </a:pPr>
            <a:r>
              <a:rPr lang="nl-NL" sz="2000" dirty="0"/>
              <a:t>A server </a:t>
            </a:r>
            <a:r>
              <a:rPr lang="nl-NL" sz="2000" dirty="0" err="1"/>
              <a:t>uses</a:t>
            </a:r>
            <a:r>
              <a:rPr lang="nl-NL" sz="2000" dirty="0"/>
              <a:t> a single socket </a:t>
            </a:r>
            <a:r>
              <a:rPr lang="nl-NL" sz="2000" dirty="0" err="1"/>
              <a:t>for</a:t>
            </a:r>
            <a:r>
              <a:rPr lang="nl-NL" sz="2000" dirty="0"/>
              <a:t> </a:t>
            </a:r>
            <a:r>
              <a:rPr lang="nl-NL" sz="2000" dirty="0" err="1"/>
              <a:t>all</a:t>
            </a:r>
            <a:r>
              <a:rPr lang="nl-NL" sz="2000" dirty="0"/>
              <a:t> </a:t>
            </a:r>
            <a:r>
              <a:rPr lang="nl-NL" sz="2000" dirty="0" err="1"/>
              <a:t>connections</a:t>
            </a:r>
            <a:endParaRPr lang="nl-NL" sz="2000" dirty="0"/>
          </a:p>
          <a:p>
            <a:pPr marL="609600" lvl="1" indent="-342900">
              <a:lnSpc>
                <a:spcPct val="100000"/>
              </a:lnSpc>
              <a:buFont typeface="Arial" panose="020B0604020202020204" pitchFamily="34" charset="0"/>
              <a:buChar char="•"/>
            </a:pPr>
            <a:r>
              <a:rPr lang="nl-NL" sz="2200" dirty="0"/>
              <a:t>A socket </a:t>
            </a:r>
            <a:r>
              <a:rPr lang="nl-NL" sz="2200" dirty="0" err="1"/>
              <a:t>can</a:t>
            </a:r>
            <a:r>
              <a:rPr lang="nl-NL" sz="2200" dirty="0"/>
              <a:t> </a:t>
            </a:r>
            <a:r>
              <a:rPr lang="nl-NL" sz="2200" dirty="0" err="1"/>
              <a:t>use</a:t>
            </a:r>
            <a:r>
              <a:rPr lang="nl-NL" sz="2200" dirty="0"/>
              <a:t> multiple transport </a:t>
            </a:r>
            <a:r>
              <a:rPr lang="nl-NL" sz="2200" dirty="0" err="1"/>
              <a:t>protocols</a:t>
            </a:r>
            <a:r>
              <a:rPr lang="nl-NL" sz="2200" dirty="0"/>
              <a:t> </a:t>
            </a:r>
            <a:r>
              <a:rPr lang="nl-NL" sz="2200" dirty="0" err="1"/>
              <a:t>simultaneously</a:t>
            </a:r>
            <a:endParaRPr lang="nl-NL" sz="2200" dirty="0"/>
          </a:p>
          <a:p>
            <a:pPr marL="609600" lvl="1" indent="-342900">
              <a:lnSpc>
                <a:spcPct val="100000"/>
              </a:lnSpc>
              <a:buFont typeface="Arial" panose="020B0604020202020204" pitchFamily="34" charset="0"/>
              <a:buChar char="•"/>
            </a:pPr>
            <a:r>
              <a:rPr lang="nl-NL" sz="2200" dirty="0"/>
              <a:t>A socket </a:t>
            </a:r>
            <a:r>
              <a:rPr lang="nl-NL" sz="2200" dirty="0" err="1"/>
              <a:t>sends</a:t>
            </a:r>
            <a:r>
              <a:rPr lang="nl-NL" sz="2200" dirty="0"/>
              <a:t> or </a:t>
            </a:r>
            <a:r>
              <a:rPr lang="nl-NL" sz="2200" dirty="0" err="1"/>
              <a:t>receives</a:t>
            </a:r>
            <a:r>
              <a:rPr lang="nl-NL" sz="2200" dirty="0"/>
              <a:t> data in ZMQ </a:t>
            </a:r>
            <a:r>
              <a:rPr lang="nl-NL" sz="2200" dirty="0" err="1"/>
              <a:t>message</a:t>
            </a:r>
            <a:r>
              <a:rPr lang="nl-NL" sz="2200" dirty="0"/>
              <a:t> format</a:t>
            </a:r>
          </a:p>
          <a:p>
            <a:pPr marL="609600" lvl="1" indent="-342900">
              <a:lnSpc>
                <a:spcPct val="100000"/>
              </a:lnSpc>
              <a:buFont typeface="Arial" panose="020B0604020202020204" pitchFamily="34" charset="0"/>
              <a:buChar char="•"/>
            </a:pPr>
            <a:r>
              <a:rPr lang="nl-NL" sz="2200" dirty="0"/>
              <a:t>A socket is </a:t>
            </a:r>
            <a:r>
              <a:rPr lang="nl-NL" sz="2200" dirty="0" err="1"/>
              <a:t>essentially</a:t>
            </a:r>
            <a:r>
              <a:rPr lang="nl-NL" sz="2200" dirty="0"/>
              <a:t> </a:t>
            </a:r>
            <a:r>
              <a:rPr lang="nl-NL" sz="2200" dirty="0" err="1"/>
              <a:t>an</a:t>
            </a:r>
            <a:r>
              <a:rPr lang="nl-NL" sz="2200" dirty="0"/>
              <a:t> </a:t>
            </a:r>
            <a:r>
              <a:rPr lang="nl-NL" sz="2200" dirty="0" err="1"/>
              <a:t>asynchronous</a:t>
            </a:r>
            <a:r>
              <a:rPr lang="nl-NL" sz="2200" dirty="0"/>
              <a:t> </a:t>
            </a:r>
            <a:r>
              <a:rPr lang="nl-NL" sz="2200" dirty="0" err="1"/>
              <a:t>message</a:t>
            </a:r>
            <a:r>
              <a:rPr lang="nl-NL" sz="2200" dirty="0"/>
              <a:t> queue</a:t>
            </a:r>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Paradigm</a:t>
            </a:r>
            <a:r>
              <a:rPr lang="nl-NL" dirty="0"/>
              <a:t> shift</a:t>
            </a:r>
            <a:endParaRPr lang="en-US" sz="3000" cap="none" dirty="0">
              <a:solidFill>
                <a:schemeClr val="accent1"/>
              </a:solidFill>
            </a:endParaRPr>
          </a:p>
        </p:txBody>
      </p:sp>
    </p:spTree>
    <p:extLst>
      <p:ext uri="{BB962C8B-B14F-4D97-AF65-F5344CB8AC3E}">
        <p14:creationId xmlns:p14="http://schemas.microsoft.com/office/powerpoint/2010/main" val="354047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fontScale="92500" lnSpcReduction="10000"/>
          </a:bodyPr>
          <a:lstStyle/>
          <a:p>
            <a:pPr>
              <a:lnSpc>
                <a:spcPct val="100000"/>
              </a:lnSpc>
            </a:pPr>
            <a:r>
              <a:rPr lang="nl-NL" sz="2400" dirty="0" err="1"/>
              <a:t>Core</a:t>
            </a:r>
            <a:r>
              <a:rPr lang="nl-NL" sz="2400" dirty="0"/>
              <a:t> </a:t>
            </a:r>
            <a:r>
              <a:rPr lang="nl-NL" sz="2400" dirty="0" err="1"/>
              <a:t>communication</a:t>
            </a:r>
            <a:r>
              <a:rPr lang="nl-NL" sz="2400" dirty="0"/>
              <a:t> </a:t>
            </a:r>
            <a:r>
              <a:rPr lang="nl-NL" sz="2400" dirty="0" err="1"/>
              <a:t>patterns</a:t>
            </a:r>
            <a:endParaRPr lang="nl-NL" sz="2400" dirty="0"/>
          </a:p>
          <a:p>
            <a:pPr marL="342900" indent="-342900">
              <a:lnSpc>
                <a:spcPct val="100000"/>
              </a:lnSpc>
              <a:buFont typeface="Arial" panose="020B0604020202020204" pitchFamily="34" charset="0"/>
              <a:buChar char="•"/>
            </a:pPr>
            <a:r>
              <a:rPr lang="nl-NL" sz="2400" dirty="0" err="1"/>
              <a:t>Request</a:t>
            </a:r>
            <a:r>
              <a:rPr lang="nl-NL" sz="2400" dirty="0"/>
              <a:t>-Reply</a:t>
            </a:r>
          </a:p>
          <a:p>
            <a:pPr marL="609600" lvl="1" indent="-342900">
              <a:lnSpc>
                <a:spcPct val="100000"/>
              </a:lnSpc>
              <a:buFont typeface="Arial" panose="020B0604020202020204" pitchFamily="34" charset="0"/>
              <a:buChar char="•"/>
            </a:pPr>
            <a:r>
              <a:rPr lang="nl-NL" sz="2000" dirty="0" err="1"/>
              <a:t>Connects</a:t>
            </a:r>
            <a:r>
              <a:rPr lang="nl-NL" sz="2000" dirty="0"/>
              <a:t> a set of </a:t>
            </a:r>
            <a:r>
              <a:rPr lang="nl-NL" sz="2000" dirty="0" err="1"/>
              <a:t>clients</a:t>
            </a:r>
            <a:r>
              <a:rPr lang="nl-NL" sz="2000" dirty="0"/>
              <a:t> </a:t>
            </a:r>
            <a:r>
              <a:rPr lang="nl-NL" sz="2000" dirty="0" err="1"/>
              <a:t>to</a:t>
            </a:r>
            <a:r>
              <a:rPr lang="nl-NL" sz="2000" dirty="0"/>
              <a:t> a set of services.</a:t>
            </a:r>
          </a:p>
          <a:p>
            <a:pPr marL="609600" lvl="1" indent="-342900">
              <a:lnSpc>
                <a:spcPct val="100000"/>
              </a:lnSpc>
              <a:buFont typeface="Arial" panose="020B0604020202020204" pitchFamily="34" charset="0"/>
              <a:buChar char="•"/>
            </a:pPr>
            <a:r>
              <a:rPr lang="nl-NL" sz="2000" dirty="0" err="1"/>
              <a:t>Strict</a:t>
            </a:r>
            <a:r>
              <a:rPr lang="nl-NL" sz="2000" dirty="0"/>
              <a:t> </a:t>
            </a:r>
            <a:r>
              <a:rPr lang="nl-NL" sz="2000" dirty="0" err="1"/>
              <a:t>cadence</a:t>
            </a:r>
            <a:r>
              <a:rPr lang="nl-NL" sz="2000" dirty="0"/>
              <a:t> of </a:t>
            </a:r>
            <a:r>
              <a:rPr lang="nl-NL" sz="2000" dirty="0" err="1"/>
              <a:t>sending</a:t>
            </a:r>
            <a:r>
              <a:rPr lang="nl-NL" sz="2000" dirty="0"/>
              <a:t> </a:t>
            </a:r>
            <a:r>
              <a:rPr lang="nl-NL" sz="2000" dirty="0" err="1"/>
              <a:t>and</a:t>
            </a:r>
            <a:r>
              <a:rPr lang="nl-NL" sz="2000" dirty="0"/>
              <a:t> </a:t>
            </a:r>
            <a:r>
              <a:rPr lang="nl-NL" sz="2000" dirty="0" err="1"/>
              <a:t>receiving</a:t>
            </a:r>
            <a:endParaRPr lang="nl-NL" sz="2000" dirty="0"/>
          </a:p>
          <a:p>
            <a:pPr marL="609600" lvl="1" indent="-342900">
              <a:lnSpc>
                <a:spcPct val="100000"/>
              </a:lnSpc>
              <a:buFont typeface="Arial" panose="020B0604020202020204" pitchFamily="34" charset="0"/>
              <a:buChar char="•"/>
            </a:pPr>
            <a:r>
              <a:rPr lang="nl-NL" sz="2000" dirty="0" err="1"/>
              <a:t>Suitable</a:t>
            </a:r>
            <a:r>
              <a:rPr lang="nl-NL" sz="2000" dirty="0"/>
              <a:t> </a:t>
            </a:r>
            <a:r>
              <a:rPr lang="nl-NL" sz="2000" dirty="0" err="1"/>
              <a:t>for</a:t>
            </a:r>
            <a:r>
              <a:rPr lang="nl-NL" sz="2000" dirty="0"/>
              <a:t> remote procedure calls </a:t>
            </a:r>
            <a:r>
              <a:rPr lang="nl-NL" sz="2000" dirty="0" err="1"/>
              <a:t>and</a:t>
            </a:r>
            <a:r>
              <a:rPr lang="nl-NL" sz="2000" dirty="0"/>
              <a:t> </a:t>
            </a:r>
            <a:r>
              <a:rPr lang="nl-NL" sz="2000" dirty="0" err="1"/>
              <a:t>task</a:t>
            </a:r>
            <a:r>
              <a:rPr lang="nl-NL" sz="2000" dirty="0"/>
              <a:t> </a:t>
            </a:r>
            <a:r>
              <a:rPr lang="nl-NL" sz="2000" dirty="0" err="1"/>
              <a:t>distribution</a:t>
            </a:r>
            <a:endParaRPr lang="nl-NL" sz="2000" dirty="0"/>
          </a:p>
          <a:p>
            <a:pPr marL="342900" indent="-342900">
              <a:lnSpc>
                <a:spcPct val="100000"/>
              </a:lnSpc>
              <a:buFont typeface="Arial" panose="020B0604020202020204" pitchFamily="34" charset="0"/>
              <a:buChar char="•"/>
            </a:pPr>
            <a:r>
              <a:rPr lang="nl-NL" sz="2200" dirty="0"/>
              <a:t>Pub-Sub</a:t>
            </a:r>
          </a:p>
          <a:p>
            <a:pPr marL="609600" lvl="1" indent="-342900">
              <a:lnSpc>
                <a:spcPct val="100000"/>
              </a:lnSpc>
              <a:buFont typeface="Arial" panose="020B0604020202020204" pitchFamily="34" charset="0"/>
              <a:buChar char="•"/>
            </a:pPr>
            <a:r>
              <a:rPr lang="nl-NL" sz="2000" dirty="0" err="1"/>
              <a:t>Connects</a:t>
            </a:r>
            <a:r>
              <a:rPr lang="nl-NL" sz="2000" dirty="0"/>
              <a:t> a set of </a:t>
            </a:r>
            <a:r>
              <a:rPr lang="nl-NL" sz="2000" dirty="0" err="1"/>
              <a:t>publishers</a:t>
            </a:r>
            <a:r>
              <a:rPr lang="nl-NL" sz="2000" dirty="0"/>
              <a:t> </a:t>
            </a:r>
            <a:r>
              <a:rPr lang="nl-NL" sz="2000" dirty="0" err="1"/>
              <a:t>to</a:t>
            </a:r>
            <a:r>
              <a:rPr lang="nl-NL" sz="2000" dirty="0"/>
              <a:t> a set of </a:t>
            </a:r>
            <a:r>
              <a:rPr lang="nl-NL" sz="2000" dirty="0" err="1"/>
              <a:t>subscribers</a:t>
            </a:r>
            <a:r>
              <a:rPr lang="nl-NL" sz="2000" dirty="0"/>
              <a:t>.</a:t>
            </a:r>
          </a:p>
          <a:p>
            <a:pPr marL="609600" lvl="1" indent="-342900">
              <a:lnSpc>
                <a:spcPct val="100000"/>
              </a:lnSpc>
              <a:buFont typeface="Arial" panose="020B0604020202020204" pitchFamily="34" charset="0"/>
              <a:buChar char="•"/>
            </a:pPr>
            <a:r>
              <a:rPr lang="nl-NL" sz="2000" dirty="0" err="1"/>
              <a:t>Publishers</a:t>
            </a:r>
            <a:r>
              <a:rPr lang="nl-NL" sz="2000" dirty="0"/>
              <a:t> </a:t>
            </a:r>
            <a:r>
              <a:rPr lang="nl-NL" sz="2000" dirty="0" err="1"/>
              <a:t>only</a:t>
            </a:r>
            <a:r>
              <a:rPr lang="nl-NL" sz="2000" dirty="0"/>
              <a:t> </a:t>
            </a:r>
            <a:r>
              <a:rPr lang="nl-NL" sz="2000" dirty="0" err="1"/>
              <a:t>send</a:t>
            </a:r>
            <a:r>
              <a:rPr lang="nl-NL" sz="2000" dirty="0"/>
              <a:t>, </a:t>
            </a:r>
            <a:r>
              <a:rPr lang="nl-NL" sz="2000" dirty="0" err="1"/>
              <a:t>subscribers</a:t>
            </a:r>
            <a:r>
              <a:rPr lang="nl-NL" sz="2000" dirty="0"/>
              <a:t> </a:t>
            </a:r>
            <a:r>
              <a:rPr lang="nl-NL" sz="2000" dirty="0" err="1"/>
              <a:t>only</a:t>
            </a:r>
            <a:r>
              <a:rPr lang="nl-NL" sz="2000" dirty="0"/>
              <a:t> </a:t>
            </a:r>
            <a:r>
              <a:rPr lang="nl-NL" sz="2000" dirty="0" err="1"/>
              <a:t>receive</a:t>
            </a:r>
            <a:r>
              <a:rPr lang="nl-NL" sz="2000" dirty="0"/>
              <a:t> (</a:t>
            </a:r>
            <a:r>
              <a:rPr lang="nl-NL" sz="2000" dirty="0" err="1"/>
              <a:t>and</a:t>
            </a:r>
            <a:r>
              <a:rPr lang="nl-NL" sz="2000" dirty="0"/>
              <a:t> </a:t>
            </a:r>
            <a:r>
              <a:rPr lang="nl-NL" sz="2000" dirty="0" err="1"/>
              <a:t>subscribe</a:t>
            </a:r>
            <a:r>
              <a:rPr lang="nl-NL" sz="2000" dirty="0"/>
              <a:t>).</a:t>
            </a:r>
          </a:p>
          <a:p>
            <a:pPr marL="342900" indent="-342900">
              <a:lnSpc>
                <a:spcPct val="100000"/>
              </a:lnSpc>
              <a:buFont typeface="Arial" panose="020B0604020202020204" pitchFamily="34" charset="0"/>
              <a:buChar char="•"/>
            </a:pPr>
            <a:r>
              <a:rPr lang="nl-NL" sz="2200" dirty="0"/>
              <a:t>Pipeline</a:t>
            </a:r>
          </a:p>
          <a:p>
            <a:pPr marL="609600" lvl="1" indent="-342900">
              <a:lnSpc>
                <a:spcPct val="100000"/>
              </a:lnSpc>
              <a:buFont typeface="Arial" panose="020B0604020202020204" pitchFamily="34" charset="0"/>
              <a:buChar char="•"/>
            </a:pPr>
            <a:r>
              <a:rPr lang="nl-NL" sz="2000" dirty="0" err="1"/>
              <a:t>Connects</a:t>
            </a:r>
            <a:r>
              <a:rPr lang="nl-NL" sz="2000" dirty="0"/>
              <a:t> </a:t>
            </a:r>
            <a:r>
              <a:rPr lang="nl-NL" sz="2000" dirty="0" err="1"/>
              <a:t>endpoints</a:t>
            </a:r>
            <a:r>
              <a:rPr lang="nl-NL" sz="2000" dirty="0"/>
              <a:t> in a fan-out / fan-in </a:t>
            </a:r>
            <a:r>
              <a:rPr lang="nl-NL" sz="2000" dirty="0" err="1"/>
              <a:t>pattern</a:t>
            </a:r>
            <a:r>
              <a:rPr lang="nl-NL" sz="2000" dirty="0"/>
              <a:t>.</a:t>
            </a:r>
          </a:p>
          <a:p>
            <a:pPr marL="609600" lvl="1" indent="-342900">
              <a:lnSpc>
                <a:spcPct val="100000"/>
              </a:lnSpc>
              <a:buFont typeface="Arial" panose="020B0604020202020204" pitchFamily="34" charset="0"/>
              <a:buChar char="•"/>
            </a:pPr>
            <a:r>
              <a:rPr lang="nl-NL" sz="2000" dirty="0"/>
              <a:t>Multiple steps </a:t>
            </a:r>
            <a:r>
              <a:rPr lang="nl-NL" sz="2000" dirty="0" err="1"/>
              <a:t>and</a:t>
            </a:r>
            <a:r>
              <a:rPr lang="nl-NL" sz="2000" dirty="0"/>
              <a:t> loops </a:t>
            </a:r>
            <a:r>
              <a:rPr lang="nl-NL" sz="2000" dirty="0" err="1"/>
              <a:t>possible</a:t>
            </a:r>
            <a:endParaRPr lang="nl-NL" sz="2000" dirty="0"/>
          </a:p>
          <a:p>
            <a:pPr marL="609600" lvl="1" indent="-342900">
              <a:lnSpc>
                <a:spcPct val="100000"/>
              </a:lnSpc>
              <a:buFont typeface="Arial" panose="020B0604020202020204" pitchFamily="34" charset="0"/>
              <a:buChar char="•"/>
            </a:pPr>
            <a:r>
              <a:rPr lang="nl-NL" sz="2000" dirty="0"/>
              <a:t>Parallel </a:t>
            </a:r>
            <a:r>
              <a:rPr lang="nl-NL" sz="2000" dirty="0" err="1"/>
              <a:t>task</a:t>
            </a:r>
            <a:r>
              <a:rPr lang="nl-NL" sz="2000" dirty="0"/>
              <a:t> </a:t>
            </a:r>
            <a:r>
              <a:rPr lang="nl-NL" sz="2000" dirty="0" err="1"/>
              <a:t>distribution</a:t>
            </a:r>
            <a:r>
              <a:rPr lang="nl-NL" sz="2000" dirty="0"/>
              <a:t> </a:t>
            </a:r>
            <a:r>
              <a:rPr lang="nl-NL" sz="2000" dirty="0" err="1"/>
              <a:t>and</a:t>
            </a:r>
            <a:r>
              <a:rPr lang="nl-NL" sz="2000" dirty="0"/>
              <a:t> </a:t>
            </a:r>
            <a:r>
              <a:rPr lang="nl-NL" sz="2000" dirty="0" err="1"/>
              <a:t>collection</a:t>
            </a:r>
            <a:endParaRPr lang="nl-NL" sz="2000" dirty="0"/>
          </a:p>
          <a:p>
            <a:pPr marL="342900" indent="-342900">
              <a:lnSpc>
                <a:spcPct val="100000"/>
              </a:lnSpc>
              <a:buFont typeface="Arial" panose="020B0604020202020204" pitchFamily="34" charset="0"/>
              <a:buChar char="•"/>
            </a:pPr>
            <a:r>
              <a:rPr lang="nl-NL" sz="2200" dirty="0" err="1"/>
              <a:t>Exclusive</a:t>
            </a:r>
            <a:r>
              <a:rPr lang="nl-NL" sz="2200" dirty="0"/>
              <a:t> pair</a:t>
            </a:r>
          </a:p>
          <a:p>
            <a:pPr marL="609600" lvl="1" indent="-342900">
              <a:lnSpc>
                <a:spcPct val="100000"/>
              </a:lnSpc>
              <a:buFont typeface="Arial" panose="020B0604020202020204" pitchFamily="34" charset="0"/>
              <a:buChar char="•"/>
            </a:pPr>
            <a:r>
              <a:rPr lang="nl-NL" sz="2000" dirty="0" err="1"/>
              <a:t>Restricted</a:t>
            </a:r>
            <a:r>
              <a:rPr lang="nl-NL" sz="2000" dirty="0"/>
              <a:t> </a:t>
            </a:r>
            <a:r>
              <a:rPr lang="nl-NL" sz="2000" dirty="0" err="1"/>
              <a:t>to</a:t>
            </a:r>
            <a:r>
              <a:rPr lang="nl-NL" sz="2000" dirty="0"/>
              <a:t> </a:t>
            </a:r>
            <a:r>
              <a:rPr lang="nl-NL" sz="2000" dirty="0" err="1"/>
              <a:t>two</a:t>
            </a:r>
            <a:r>
              <a:rPr lang="nl-NL" sz="2000" dirty="0"/>
              <a:t> </a:t>
            </a:r>
            <a:r>
              <a:rPr lang="nl-NL" sz="2000" dirty="0" err="1"/>
              <a:t>endpoints</a:t>
            </a:r>
            <a:endParaRPr lang="nl-NL" sz="2000" dirty="0"/>
          </a:p>
          <a:p>
            <a:pPr marL="609600" lvl="1" indent="-342900">
              <a:lnSpc>
                <a:spcPct val="100000"/>
              </a:lnSpc>
              <a:buFont typeface="Arial" panose="020B0604020202020204" pitchFamily="34" charset="0"/>
              <a:buChar char="•"/>
            </a:pPr>
            <a:r>
              <a:rPr lang="nl-NL" sz="2000" dirty="0" err="1"/>
              <a:t>Typically</a:t>
            </a:r>
            <a:r>
              <a:rPr lang="nl-NL" sz="2000" dirty="0"/>
              <a:t> </a:t>
            </a:r>
            <a:r>
              <a:rPr lang="nl-NL" sz="2000" dirty="0" err="1"/>
              <a:t>used</a:t>
            </a:r>
            <a:r>
              <a:rPr lang="nl-NL" sz="2000" dirty="0"/>
              <a:t> </a:t>
            </a:r>
            <a:r>
              <a:rPr lang="nl-NL" sz="2000" dirty="0" err="1"/>
              <a:t>for</a:t>
            </a:r>
            <a:r>
              <a:rPr lang="nl-NL" sz="2000" dirty="0"/>
              <a:t> </a:t>
            </a:r>
            <a:r>
              <a:rPr lang="nl-NL" sz="2000" dirty="0" err="1"/>
              <a:t>connecting</a:t>
            </a:r>
            <a:r>
              <a:rPr lang="nl-NL" sz="2000" dirty="0"/>
              <a:t> </a:t>
            </a:r>
            <a:r>
              <a:rPr lang="nl-NL" sz="2000" dirty="0" err="1"/>
              <a:t>two</a:t>
            </a:r>
            <a:r>
              <a:rPr lang="nl-NL" sz="2000" dirty="0"/>
              <a:t> </a:t>
            </a:r>
            <a:r>
              <a:rPr lang="nl-NL" sz="2000" dirty="0" err="1"/>
              <a:t>threads</a:t>
            </a:r>
            <a:r>
              <a:rPr lang="nl-NL" sz="2000" dirty="0"/>
              <a:t> in a </a:t>
            </a:r>
            <a:r>
              <a:rPr lang="nl-NL" sz="2000" dirty="0" err="1"/>
              <a:t>process</a:t>
            </a:r>
            <a:endParaRPr lang="nl-NL" sz="2000" dirty="0"/>
          </a:p>
          <a:p>
            <a:pPr marL="342900" indent="-342900">
              <a:lnSpc>
                <a:spcPct val="100000"/>
              </a:lnSpc>
              <a:buFont typeface="Arial" panose="020B0604020202020204" pitchFamily="34" charset="0"/>
              <a:buChar char="•"/>
            </a:pPr>
            <a:endParaRPr lang="nl-NL" sz="2200" dirty="0"/>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Communication </a:t>
            </a:r>
            <a:r>
              <a:rPr lang="nl-NL" dirty="0" err="1"/>
              <a:t>patterns</a:t>
            </a:r>
            <a:endParaRPr lang="en-US" sz="3000" cap="none" dirty="0">
              <a:solidFill>
                <a:schemeClr val="accent1"/>
              </a:solidFill>
            </a:endParaRPr>
          </a:p>
        </p:txBody>
      </p:sp>
    </p:spTree>
    <p:extLst>
      <p:ext uri="{BB962C8B-B14F-4D97-AF65-F5344CB8AC3E}">
        <p14:creationId xmlns:p14="http://schemas.microsoft.com/office/powerpoint/2010/main" val="4077037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Conventional</a:t>
            </a:r>
            <a:r>
              <a:rPr lang="nl-NL" sz="2400" dirty="0"/>
              <a:t> sockets </a:t>
            </a:r>
            <a:r>
              <a:rPr lang="nl-NL" sz="2400" dirty="0" err="1"/>
              <a:t>allow</a:t>
            </a:r>
            <a:r>
              <a:rPr lang="nl-NL" sz="2400" dirty="0"/>
              <a:t> </a:t>
            </a:r>
            <a:r>
              <a:rPr lang="nl-NL" sz="2400" dirty="0" err="1"/>
              <a:t>only</a:t>
            </a:r>
            <a:r>
              <a:rPr lang="nl-NL" sz="2400" dirty="0"/>
              <a:t> </a:t>
            </a:r>
            <a:r>
              <a:rPr lang="nl-NL" sz="2400" dirty="0" err="1"/>
              <a:t>strict</a:t>
            </a:r>
            <a:r>
              <a:rPr lang="nl-NL" sz="2400" dirty="0"/>
              <a:t> </a:t>
            </a:r>
            <a:r>
              <a:rPr lang="nl-NL" sz="2400" dirty="0" err="1"/>
              <a:t>one-to-one</a:t>
            </a:r>
            <a:r>
              <a:rPr lang="nl-NL" sz="2400" dirty="0"/>
              <a:t> relations </a:t>
            </a:r>
            <a:r>
              <a:rPr lang="nl-NL" sz="2400" dirty="0" err="1"/>
              <a:t>between</a:t>
            </a:r>
            <a:r>
              <a:rPr lang="nl-NL" sz="2400" dirty="0"/>
              <a:t> </a:t>
            </a:r>
            <a:r>
              <a:rPr lang="nl-NL" sz="2400" dirty="0" err="1"/>
              <a:t>endpoints</a:t>
            </a:r>
            <a:endParaRPr lang="nl-NL" sz="2400" dirty="0"/>
          </a:p>
          <a:p>
            <a:pPr marL="609600" lvl="1" indent="-342900">
              <a:lnSpc>
                <a:spcPct val="100000"/>
              </a:lnSpc>
              <a:buFont typeface="Arial" panose="020B0604020202020204" pitchFamily="34" charset="0"/>
              <a:buChar char="•"/>
            </a:pPr>
            <a:r>
              <a:rPr lang="nl-NL" sz="2200" dirty="0"/>
              <a:t>Or </a:t>
            </a:r>
            <a:r>
              <a:rPr lang="nl-NL" sz="2200" dirty="0" err="1"/>
              <a:t>one-to-many</a:t>
            </a:r>
            <a:r>
              <a:rPr lang="nl-NL" sz="2200" dirty="0"/>
              <a:t> </a:t>
            </a:r>
            <a:r>
              <a:rPr lang="nl-NL" sz="2200" dirty="0" err="1"/>
              <a:t>for</a:t>
            </a:r>
            <a:r>
              <a:rPr lang="nl-NL" sz="2200" dirty="0"/>
              <a:t> </a:t>
            </a:r>
            <a:r>
              <a:rPr lang="nl-NL" sz="2200" dirty="0" err="1"/>
              <a:t>multicast</a:t>
            </a:r>
            <a:r>
              <a:rPr lang="nl-NL" sz="2200" dirty="0"/>
              <a:t> </a:t>
            </a:r>
            <a:r>
              <a:rPr lang="nl-NL" sz="2200" dirty="0" err="1"/>
              <a:t>and</a:t>
            </a:r>
            <a:r>
              <a:rPr lang="nl-NL" sz="2200" dirty="0"/>
              <a:t> broadcast sockets</a:t>
            </a:r>
          </a:p>
          <a:p>
            <a:pPr marL="342900" indent="-342900">
              <a:lnSpc>
                <a:spcPct val="100000"/>
              </a:lnSpc>
              <a:buFont typeface="Arial" panose="020B0604020202020204" pitchFamily="34" charset="0"/>
              <a:buChar char="•"/>
            </a:pPr>
            <a:r>
              <a:rPr lang="nl-NL" sz="2400" dirty="0"/>
              <a:t>ZMQ sockets </a:t>
            </a:r>
            <a:r>
              <a:rPr lang="nl-NL" sz="2400" dirty="0" err="1"/>
              <a:t>can</a:t>
            </a:r>
            <a:r>
              <a:rPr lang="nl-NL" sz="2400" dirty="0"/>
              <a:t> </a:t>
            </a:r>
            <a:r>
              <a:rPr lang="nl-NL" sz="2400" dirty="0" err="1"/>
              <a:t>connect</a:t>
            </a:r>
            <a:r>
              <a:rPr lang="nl-NL" sz="2400" dirty="0"/>
              <a:t> </a:t>
            </a:r>
            <a:r>
              <a:rPr lang="nl-NL" sz="2400" dirty="0" err="1"/>
              <a:t>to</a:t>
            </a:r>
            <a:r>
              <a:rPr lang="nl-NL" sz="2400" dirty="0"/>
              <a:t> </a:t>
            </a:r>
            <a:r>
              <a:rPr lang="nl-NL" sz="2400" dirty="0" err="1"/>
              <a:t>and</a:t>
            </a:r>
            <a:r>
              <a:rPr lang="nl-NL" sz="2400" dirty="0"/>
              <a:t> accept </a:t>
            </a:r>
            <a:r>
              <a:rPr lang="nl-NL" sz="2400" dirty="0" err="1"/>
              <a:t>connections</a:t>
            </a:r>
            <a:r>
              <a:rPr lang="nl-NL" sz="2400" dirty="0"/>
              <a:t> </a:t>
            </a:r>
            <a:r>
              <a:rPr lang="nl-NL" sz="2400" dirty="0" err="1"/>
              <a:t>from</a:t>
            </a:r>
            <a:r>
              <a:rPr lang="nl-NL" sz="2400" dirty="0"/>
              <a:t> multiple </a:t>
            </a:r>
            <a:r>
              <a:rPr lang="nl-NL" sz="2400" dirty="0" err="1"/>
              <a:t>endoints</a:t>
            </a:r>
            <a:endParaRPr lang="nl-NL" sz="2400" dirty="0"/>
          </a:p>
          <a:p>
            <a:pPr marL="609600" lvl="1" indent="-342900">
              <a:lnSpc>
                <a:spcPct val="100000"/>
              </a:lnSpc>
              <a:buFont typeface="Arial" panose="020B0604020202020204" pitchFamily="34" charset="0"/>
              <a:buChar char="•"/>
            </a:pPr>
            <a:r>
              <a:rPr lang="nl-NL" sz="2200" dirty="0" err="1"/>
              <a:t>They</a:t>
            </a:r>
            <a:r>
              <a:rPr lang="nl-NL" sz="2200" dirty="0"/>
              <a:t> support </a:t>
            </a:r>
            <a:r>
              <a:rPr lang="nl-NL" sz="2200" dirty="0" err="1"/>
              <a:t>many-to-many</a:t>
            </a:r>
            <a:r>
              <a:rPr lang="nl-NL" sz="2200" dirty="0"/>
              <a:t> relations </a:t>
            </a:r>
            <a:r>
              <a:rPr lang="nl-NL" sz="2200" dirty="0" err="1"/>
              <a:t>between</a:t>
            </a:r>
            <a:r>
              <a:rPr lang="nl-NL" sz="2200" dirty="0"/>
              <a:t> </a:t>
            </a:r>
            <a:r>
              <a:rPr lang="nl-NL" sz="2200" dirty="0" err="1"/>
              <a:t>endpoints</a:t>
            </a:r>
            <a:endParaRPr lang="nl-NL" sz="2200" dirty="0"/>
          </a:p>
          <a:p>
            <a:pPr marL="609600" lvl="1" indent="-342900">
              <a:lnSpc>
                <a:spcPct val="100000"/>
              </a:lnSpc>
              <a:buFont typeface="Arial" panose="020B0604020202020204" pitchFamily="34" charset="0"/>
              <a:buChar char="•"/>
            </a:pPr>
            <a:r>
              <a:rPr lang="nl-NL" sz="2200" dirty="0" err="1"/>
              <a:t>Except</a:t>
            </a:r>
            <a:r>
              <a:rPr lang="nl-NL" sz="2200" dirty="0"/>
              <a:t> </a:t>
            </a:r>
            <a:r>
              <a:rPr lang="nl-NL" sz="2200" dirty="0" err="1"/>
              <a:t>the</a:t>
            </a:r>
            <a:r>
              <a:rPr lang="nl-NL" sz="2200" dirty="0"/>
              <a:t> PAIR socket type, </a:t>
            </a:r>
            <a:r>
              <a:rPr lang="nl-NL" sz="2200" dirty="0" err="1"/>
              <a:t>that</a:t>
            </a:r>
            <a:r>
              <a:rPr lang="nl-NL" sz="2200" dirty="0"/>
              <a:t> is </a:t>
            </a:r>
            <a:r>
              <a:rPr lang="nl-NL" sz="2200" dirty="0" err="1"/>
              <a:t>strictly</a:t>
            </a:r>
            <a:r>
              <a:rPr lang="nl-NL" sz="2200" dirty="0"/>
              <a:t> </a:t>
            </a:r>
            <a:r>
              <a:rPr lang="nl-NL" sz="2200" dirty="0" err="1"/>
              <a:t>one-to-one</a:t>
            </a:r>
            <a:r>
              <a:rPr lang="nl-NL" sz="2200" dirty="0"/>
              <a:t>.</a:t>
            </a:r>
          </a:p>
          <a:p>
            <a:pPr marL="609600" lvl="1" indent="-342900">
              <a:lnSpc>
                <a:spcPct val="100000"/>
              </a:lnSpc>
              <a:buFont typeface="Arial" panose="020B0604020202020204" pitchFamily="34" charset="0"/>
              <a:buChar char="•"/>
            </a:pPr>
            <a:r>
              <a:rPr lang="nl-NL" sz="2200" dirty="0" err="1"/>
              <a:t>Also</a:t>
            </a:r>
            <a:r>
              <a:rPr lang="nl-NL" sz="2200" dirty="0"/>
              <a:t> </a:t>
            </a:r>
            <a:r>
              <a:rPr lang="nl-NL" sz="2200" dirty="0" err="1"/>
              <a:t>some</a:t>
            </a:r>
            <a:r>
              <a:rPr lang="nl-NL" sz="2200" dirty="0"/>
              <a:t> </a:t>
            </a:r>
            <a:r>
              <a:rPr lang="nl-NL" sz="2200" dirty="0" err="1"/>
              <a:t>other</a:t>
            </a:r>
            <a:r>
              <a:rPr lang="nl-NL" sz="2200" dirty="0"/>
              <a:t> socket types have </a:t>
            </a:r>
            <a:r>
              <a:rPr lang="nl-NL" sz="2200" dirty="0" err="1"/>
              <a:t>restrictions</a:t>
            </a:r>
            <a:endParaRPr lang="nl-NL" sz="2200" dirty="0"/>
          </a:p>
          <a:p>
            <a:pPr marL="787400" lvl="2" indent="-342900">
              <a:lnSpc>
                <a:spcPct val="100000"/>
              </a:lnSpc>
            </a:pPr>
            <a:r>
              <a:rPr lang="nl-NL" sz="1800" dirty="0"/>
              <a:t>E.g. a pub-sub </a:t>
            </a:r>
            <a:r>
              <a:rPr lang="nl-NL" sz="1800" dirty="0" err="1"/>
              <a:t>subscriber</a:t>
            </a:r>
            <a:r>
              <a:rPr lang="nl-NL" sz="1800" dirty="0"/>
              <a:t> </a:t>
            </a:r>
            <a:r>
              <a:rPr lang="nl-NL" sz="1800" dirty="0" err="1"/>
              <a:t>cannot</a:t>
            </a:r>
            <a:r>
              <a:rPr lang="nl-NL" sz="1800" dirty="0"/>
              <a:t> have multiple </a:t>
            </a:r>
            <a:r>
              <a:rPr lang="nl-NL" sz="1800" dirty="0" err="1"/>
              <a:t>connections</a:t>
            </a:r>
            <a:r>
              <a:rPr lang="nl-NL" sz="1800" dirty="0"/>
              <a:t> </a:t>
            </a:r>
            <a:r>
              <a:rPr lang="nl-NL" sz="1800" dirty="0" err="1"/>
              <a:t>to</a:t>
            </a:r>
            <a:r>
              <a:rPr lang="nl-NL" sz="1800" dirty="0"/>
              <a:t> a single </a:t>
            </a:r>
            <a:r>
              <a:rPr lang="nl-NL" sz="1800" dirty="0" err="1"/>
              <a:t>publisher</a:t>
            </a:r>
            <a:r>
              <a:rPr lang="nl-NL" sz="1800" dirty="0"/>
              <a:t>.</a:t>
            </a:r>
          </a:p>
          <a:p>
            <a:pPr marL="342900" indent="-342900">
              <a:lnSpc>
                <a:spcPct val="100000"/>
              </a:lnSpc>
              <a:buFont typeface="Arial" panose="020B0604020202020204" pitchFamily="34" charset="0"/>
              <a:buChar char="•"/>
            </a:pPr>
            <a:endParaRPr lang="nl-NL" sz="2200" dirty="0"/>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Endpoints</a:t>
            </a:r>
            <a:endParaRPr lang="en-US" sz="3000" cap="none" dirty="0">
              <a:solidFill>
                <a:schemeClr val="accent1"/>
              </a:solidFill>
            </a:endParaRPr>
          </a:p>
        </p:txBody>
      </p:sp>
    </p:spTree>
    <p:extLst>
      <p:ext uri="{BB962C8B-B14F-4D97-AF65-F5344CB8AC3E}">
        <p14:creationId xmlns:p14="http://schemas.microsoft.com/office/powerpoint/2010/main" val="52542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With</a:t>
            </a:r>
            <a:r>
              <a:rPr lang="nl-NL" sz="2400" dirty="0"/>
              <a:t> ZMQ </a:t>
            </a:r>
            <a:r>
              <a:rPr lang="nl-NL" sz="2400" dirty="0" err="1"/>
              <a:t>you</a:t>
            </a:r>
            <a:r>
              <a:rPr lang="nl-NL" sz="2400" dirty="0"/>
              <a:t> </a:t>
            </a:r>
            <a:r>
              <a:rPr lang="nl-NL" sz="2400" dirty="0" err="1"/>
              <a:t>can</a:t>
            </a:r>
            <a:r>
              <a:rPr lang="nl-NL" sz="2400" dirty="0"/>
              <a:t> </a:t>
            </a:r>
            <a:r>
              <a:rPr lang="nl-NL" sz="2400" i="1" dirty="0"/>
              <a:t>bind</a:t>
            </a:r>
            <a:r>
              <a:rPr lang="nl-NL" sz="2400" dirty="0"/>
              <a:t> or </a:t>
            </a:r>
            <a:r>
              <a:rPr lang="nl-NL" sz="2400" i="1" dirty="0" err="1"/>
              <a:t>connect</a:t>
            </a:r>
            <a:r>
              <a:rPr lang="nl-NL" sz="2400" dirty="0"/>
              <a:t> a socket </a:t>
            </a:r>
            <a:r>
              <a:rPr lang="nl-NL" sz="2400" dirty="0" err="1"/>
              <a:t>to</a:t>
            </a:r>
            <a:r>
              <a:rPr lang="nl-NL" sz="2400" dirty="0"/>
              <a:t> </a:t>
            </a:r>
            <a:r>
              <a:rPr lang="nl-NL" sz="2400" dirty="0" err="1"/>
              <a:t>an</a:t>
            </a:r>
            <a:r>
              <a:rPr lang="nl-NL" sz="2400" dirty="0"/>
              <a:t> </a:t>
            </a:r>
            <a:r>
              <a:rPr lang="nl-NL" sz="2400" dirty="0" err="1"/>
              <a:t>endpoint</a:t>
            </a:r>
            <a:endParaRPr lang="nl-NL" sz="2400" dirty="0"/>
          </a:p>
          <a:p>
            <a:pPr marL="342900" indent="-342900">
              <a:lnSpc>
                <a:spcPct val="100000"/>
              </a:lnSpc>
              <a:buFont typeface="Arial" panose="020B0604020202020204" pitchFamily="34" charset="0"/>
              <a:buChar char="•"/>
            </a:pPr>
            <a:r>
              <a:rPr lang="nl-NL" sz="2400" dirty="0"/>
              <a:t>The </a:t>
            </a:r>
            <a:r>
              <a:rPr lang="nl-NL" sz="2400" dirty="0" err="1"/>
              <a:t>endpoint</a:t>
            </a:r>
            <a:r>
              <a:rPr lang="nl-NL" sz="2400" dirty="0"/>
              <a:t> format is </a:t>
            </a:r>
            <a:r>
              <a:rPr lang="nl-NL" sz="2400" i="1" dirty="0"/>
              <a:t>transport://address</a:t>
            </a:r>
          </a:p>
          <a:p>
            <a:pPr marL="342900" indent="-342900">
              <a:lnSpc>
                <a:spcPct val="100000"/>
              </a:lnSpc>
              <a:buFont typeface="Arial" panose="020B0604020202020204" pitchFamily="34" charset="0"/>
              <a:buChar char="•"/>
            </a:pPr>
            <a:r>
              <a:rPr lang="nl-NL" sz="2400" i="1" dirty="0"/>
              <a:t>transport</a:t>
            </a:r>
            <a:r>
              <a:rPr lang="nl-NL" sz="2400" dirty="0"/>
              <a:t> </a:t>
            </a:r>
            <a:r>
              <a:rPr lang="nl-NL" sz="2400" dirty="0" err="1"/>
              <a:t>can</a:t>
            </a:r>
            <a:r>
              <a:rPr lang="nl-NL" sz="2400" dirty="0"/>
              <a:t> </a:t>
            </a:r>
            <a:r>
              <a:rPr lang="nl-NL" sz="2400" dirty="0" err="1"/>
              <a:t>be</a:t>
            </a:r>
            <a:r>
              <a:rPr lang="nl-NL" sz="2400" dirty="0"/>
              <a:t>: </a:t>
            </a:r>
            <a:r>
              <a:rPr lang="nl-NL" sz="2400" b="1" dirty="0" err="1">
                <a:latin typeface="Consolas" panose="020B0609020204030204" pitchFamily="49" charset="0"/>
              </a:rPr>
              <a:t>tcp</a:t>
            </a:r>
            <a:r>
              <a:rPr lang="nl-NL" sz="2400" dirty="0"/>
              <a:t>, </a:t>
            </a:r>
            <a:r>
              <a:rPr lang="nl-NL" sz="2400" b="1" dirty="0" err="1">
                <a:latin typeface="Consolas" panose="020B0609020204030204" pitchFamily="49" charset="0"/>
              </a:rPr>
              <a:t>ipc</a:t>
            </a:r>
            <a:r>
              <a:rPr lang="nl-NL" sz="2400" dirty="0"/>
              <a:t>, </a:t>
            </a:r>
            <a:r>
              <a:rPr lang="nl-NL" sz="2400" b="1" dirty="0" err="1">
                <a:latin typeface="Consolas" panose="020B0609020204030204" pitchFamily="49" charset="0"/>
              </a:rPr>
              <a:t>inproc</a:t>
            </a:r>
            <a:r>
              <a:rPr lang="nl-NL" sz="2400" dirty="0"/>
              <a:t>, </a:t>
            </a:r>
            <a:r>
              <a:rPr lang="nl-NL" sz="2400" b="1" dirty="0" err="1">
                <a:latin typeface="Consolas" panose="020B0609020204030204" pitchFamily="49" charset="0"/>
              </a:rPr>
              <a:t>pgm</a:t>
            </a:r>
            <a:r>
              <a:rPr lang="nl-NL" sz="2400" dirty="0"/>
              <a:t>, </a:t>
            </a:r>
            <a:r>
              <a:rPr lang="nl-NL" sz="2400" b="1" dirty="0" err="1">
                <a:latin typeface="Consolas" panose="020B0609020204030204" pitchFamily="49" charset="0"/>
              </a:rPr>
              <a:t>epgm</a:t>
            </a:r>
            <a:r>
              <a:rPr lang="nl-NL" sz="2400" dirty="0"/>
              <a:t>, </a:t>
            </a:r>
            <a:r>
              <a:rPr lang="nl-NL" sz="2400" b="1" dirty="0" err="1">
                <a:latin typeface="Consolas" panose="020B0609020204030204" pitchFamily="49" charset="0"/>
              </a:rPr>
              <a:t>vmci</a:t>
            </a:r>
            <a:endParaRPr lang="nl-NL" sz="2400" b="1" dirty="0">
              <a:latin typeface="Consolas" panose="020B0609020204030204" pitchFamily="49" charset="0"/>
            </a:endParaRPr>
          </a:p>
          <a:p>
            <a:pPr marL="609600" lvl="1" indent="-342900">
              <a:lnSpc>
                <a:spcPct val="100000"/>
              </a:lnSpc>
              <a:buFont typeface="Arial" panose="020B0604020202020204" pitchFamily="34" charset="0"/>
              <a:buChar char="•"/>
            </a:pPr>
            <a:r>
              <a:rPr lang="nl-NL" sz="2200" b="1" dirty="0" err="1">
                <a:latin typeface="Consolas" panose="020B0609020204030204" pitchFamily="49" charset="0"/>
              </a:rPr>
              <a:t>ipc</a:t>
            </a:r>
            <a:r>
              <a:rPr lang="nl-NL" sz="2200" dirty="0">
                <a:latin typeface="+mn-lt"/>
              </a:rPr>
              <a:t> is </a:t>
            </a:r>
            <a:r>
              <a:rPr lang="nl-NL" sz="2200" dirty="0" err="1">
                <a:latin typeface="+mn-lt"/>
              </a:rPr>
              <a:t>not</a:t>
            </a:r>
            <a:r>
              <a:rPr lang="nl-NL" sz="2200" dirty="0">
                <a:latin typeface="+mn-lt"/>
              </a:rPr>
              <a:t> </a:t>
            </a:r>
            <a:r>
              <a:rPr lang="nl-NL" sz="2200" dirty="0" err="1">
                <a:latin typeface="+mn-lt"/>
              </a:rPr>
              <a:t>available</a:t>
            </a:r>
            <a:r>
              <a:rPr lang="nl-NL" sz="2200" dirty="0">
                <a:latin typeface="+mn-lt"/>
              </a:rPr>
              <a:t> on Windows</a:t>
            </a:r>
          </a:p>
          <a:p>
            <a:pPr marL="609600" lvl="1" indent="-342900">
              <a:lnSpc>
                <a:spcPct val="100000"/>
              </a:lnSpc>
              <a:buFont typeface="Arial" panose="020B0604020202020204" pitchFamily="34" charset="0"/>
              <a:buChar char="•"/>
            </a:pPr>
            <a:r>
              <a:rPr lang="nl-NL" sz="2200" b="1" dirty="0">
                <a:latin typeface="Consolas" panose="020B0609020204030204" pitchFamily="49" charset="0"/>
              </a:rPr>
              <a:t>(e)</a:t>
            </a:r>
            <a:r>
              <a:rPr lang="nl-NL" sz="2200" b="1" dirty="0" err="1">
                <a:latin typeface="Consolas" panose="020B0609020204030204" pitchFamily="49" charset="0"/>
              </a:rPr>
              <a:t>pgm</a:t>
            </a:r>
            <a:r>
              <a:rPr lang="nl-NL" sz="2200" dirty="0">
                <a:latin typeface="+mn-lt"/>
              </a:rPr>
              <a:t> </a:t>
            </a:r>
            <a:r>
              <a:rPr lang="nl-NL" sz="2200" dirty="0" err="1">
                <a:latin typeface="+mn-lt"/>
              </a:rPr>
              <a:t>and</a:t>
            </a:r>
            <a:r>
              <a:rPr lang="nl-NL" sz="2200" dirty="0">
                <a:latin typeface="+mn-lt"/>
              </a:rPr>
              <a:t> </a:t>
            </a:r>
            <a:r>
              <a:rPr lang="nl-NL" sz="2200" b="1" dirty="0" err="1">
                <a:latin typeface="Consolas" panose="020B0609020204030204" pitchFamily="49" charset="0"/>
              </a:rPr>
              <a:t>vmci</a:t>
            </a:r>
            <a:r>
              <a:rPr lang="nl-NL" sz="2200" dirty="0">
                <a:latin typeface="+mn-lt"/>
              </a:rPr>
              <a:t> are </a:t>
            </a:r>
            <a:r>
              <a:rPr lang="nl-NL" sz="2200" dirty="0" err="1">
                <a:latin typeface="+mn-lt"/>
              </a:rPr>
              <a:t>not</a:t>
            </a:r>
            <a:r>
              <a:rPr lang="nl-NL" sz="2200" dirty="0">
                <a:latin typeface="+mn-lt"/>
              </a:rPr>
              <a:t> </a:t>
            </a:r>
            <a:r>
              <a:rPr lang="nl-NL" sz="2200" dirty="0" err="1">
                <a:latin typeface="+mn-lt"/>
              </a:rPr>
              <a:t>widely</a:t>
            </a:r>
            <a:r>
              <a:rPr lang="nl-NL" sz="2200" dirty="0">
                <a:latin typeface="+mn-lt"/>
              </a:rPr>
              <a:t> </a:t>
            </a:r>
            <a:r>
              <a:rPr lang="nl-NL" sz="2200" dirty="0" err="1">
                <a:latin typeface="+mn-lt"/>
              </a:rPr>
              <a:t>used</a:t>
            </a:r>
            <a:endParaRPr lang="nl-NL" sz="2200" dirty="0">
              <a:latin typeface="+mn-lt"/>
            </a:endParaRPr>
          </a:p>
          <a:p>
            <a:pPr marL="342900" indent="-342900">
              <a:lnSpc>
                <a:spcPct val="100000"/>
              </a:lnSpc>
              <a:buFont typeface="Arial" panose="020B0604020202020204" pitchFamily="34" charset="0"/>
              <a:buChar char="•"/>
            </a:pPr>
            <a:r>
              <a:rPr lang="nl-NL" sz="2400" i="1" dirty="0" err="1"/>
              <a:t>address</a:t>
            </a:r>
            <a:r>
              <a:rPr lang="nl-NL" sz="2400" dirty="0"/>
              <a:t> is a transport-</a:t>
            </a:r>
            <a:r>
              <a:rPr lang="nl-NL" sz="2400" dirty="0" err="1"/>
              <a:t>specific</a:t>
            </a:r>
            <a:r>
              <a:rPr lang="nl-NL" sz="2400" dirty="0"/>
              <a:t> </a:t>
            </a:r>
            <a:r>
              <a:rPr lang="nl-NL" sz="2400" dirty="0" err="1"/>
              <a:t>address</a:t>
            </a:r>
            <a:endParaRPr lang="nl-NL" sz="2400" dirty="0"/>
          </a:p>
          <a:p>
            <a:pPr marL="342900" indent="-342900">
              <a:lnSpc>
                <a:spcPct val="100000"/>
              </a:lnSpc>
              <a:buFont typeface="Arial" panose="020B0604020202020204" pitchFamily="34" charset="0"/>
              <a:buChar char="•"/>
            </a:pPr>
            <a:r>
              <a:rPr lang="nl-NL" sz="2400" dirty="0" err="1"/>
              <a:t>Examples</a:t>
            </a:r>
            <a:endParaRPr lang="nl-NL" sz="2400" dirty="0"/>
          </a:p>
          <a:p>
            <a:pPr marL="609600" lvl="1" indent="-342900">
              <a:lnSpc>
                <a:spcPct val="100000"/>
              </a:lnSpc>
              <a:buFont typeface="Arial" panose="020B0604020202020204" pitchFamily="34" charset="0"/>
              <a:buChar char="•"/>
            </a:pPr>
            <a:r>
              <a:rPr lang="nl-NL" sz="2400" b="1" dirty="0">
                <a:latin typeface="Consolas" panose="020B0609020204030204" pitchFamily="49" charset="0"/>
              </a:rPr>
              <a:t>tcp://localhost:12345</a:t>
            </a:r>
          </a:p>
          <a:p>
            <a:pPr marL="609600" lvl="1" indent="-342900">
              <a:lnSpc>
                <a:spcPct val="100000"/>
              </a:lnSpc>
              <a:buFont typeface="Arial" panose="020B0604020202020204" pitchFamily="34" charset="0"/>
              <a:buChar char="•"/>
            </a:pPr>
            <a:r>
              <a:rPr lang="nl-NL" sz="2400" b="1" dirty="0">
                <a:latin typeface="Consolas" panose="020B0609020204030204" pitchFamily="49" charset="0"/>
              </a:rPr>
              <a:t>inproc://my_inproc_endpoint</a:t>
            </a:r>
          </a:p>
          <a:p>
            <a:pPr marL="609600" lvl="1" indent="-342900">
              <a:lnSpc>
                <a:spcPct val="100000"/>
              </a:lnSpc>
              <a:buFont typeface="Arial" panose="020B0604020202020204" pitchFamily="34" charset="0"/>
              <a:buChar char="•"/>
            </a:pPr>
            <a:r>
              <a:rPr lang="nl-NL" sz="2400" b="1" dirty="0">
                <a:latin typeface="Consolas" panose="020B0609020204030204" pitchFamily="49" charset="0"/>
              </a:rPr>
              <a:t>ipc://worker.ipc </a:t>
            </a:r>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Addresses</a:t>
            </a:r>
            <a:endParaRPr lang="en-US" sz="3000" cap="none" dirty="0">
              <a:solidFill>
                <a:schemeClr val="accent1"/>
              </a:solidFill>
            </a:endParaRPr>
          </a:p>
        </p:txBody>
      </p:sp>
    </p:spTree>
    <p:extLst>
      <p:ext uri="{BB962C8B-B14F-4D97-AF65-F5344CB8AC3E}">
        <p14:creationId xmlns:p14="http://schemas.microsoft.com/office/powerpoint/2010/main" val="92256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REQ </a:t>
            </a:r>
            <a:r>
              <a:rPr lang="nl-NL" sz="2400" dirty="0" err="1"/>
              <a:t>and</a:t>
            </a:r>
            <a:r>
              <a:rPr lang="nl-NL" sz="2400" dirty="0"/>
              <a:t> REP </a:t>
            </a:r>
            <a:r>
              <a:rPr lang="nl-NL" sz="2400" dirty="0" err="1"/>
              <a:t>for</a:t>
            </a:r>
            <a:r>
              <a:rPr lang="nl-NL" sz="2400" dirty="0"/>
              <a:t> basic </a:t>
            </a:r>
            <a:r>
              <a:rPr lang="nl-NL" sz="2400" dirty="0" err="1"/>
              <a:t>request</a:t>
            </a:r>
            <a:r>
              <a:rPr lang="nl-NL" sz="2400" dirty="0"/>
              <a:t> / reply </a:t>
            </a:r>
            <a:r>
              <a:rPr lang="nl-NL" sz="2400" dirty="0" err="1"/>
              <a:t>communication</a:t>
            </a:r>
            <a:endParaRPr lang="nl-NL" sz="2400" dirty="0"/>
          </a:p>
          <a:p>
            <a:pPr marL="342900" indent="-342900">
              <a:lnSpc>
                <a:spcPct val="100000"/>
              </a:lnSpc>
              <a:buFont typeface="Arial" panose="020B0604020202020204" pitchFamily="34" charset="0"/>
              <a:buChar char="•"/>
            </a:pPr>
            <a:r>
              <a:rPr lang="nl-NL" sz="2400" dirty="0"/>
              <a:t>ROUTER </a:t>
            </a:r>
            <a:r>
              <a:rPr lang="nl-NL" sz="2400" dirty="0" err="1"/>
              <a:t>and</a:t>
            </a:r>
            <a:r>
              <a:rPr lang="nl-NL" sz="2400" dirty="0"/>
              <a:t> DEALER </a:t>
            </a:r>
            <a:r>
              <a:rPr lang="nl-NL" sz="2400" dirty="0" err="1"/>
              <a:t>for</a:t>
            </a:r>
            <a:r>
              <a:rPr lang="nl-NL" sz="2400" dirty="0"/>
              <a:t> </a:t>
            </a:r>
            <a:r>
              <a:rPr lang="nl-NL" sz="2400" dirty="0" err="1"/>
              <a:t>intermediate</a:t>
            </a:r>
            <a:r>
              <a:rPr lang="nl-NL" sz="2400" dirty="0"/>
              <a:t> </a:t>
            </a:r>
            <a:r>
              <a:rPr lang="nl-NL" sz="2400" dirty="0" err="1"/>
              <a:t>proxies</a:t>
            </a:r>
            <a:r>
              <a:rPr lang="nl-NL" sz="2400" dirty="0"/>
              <a:t> or brokers in a </a:t>
            </a:r>
            <a:r>
              <a:rPr lang="nl-NL" sz="2400" dirty="0" err="1"/>
              <a:t>request</a:t>
            </a:r>
            <a:r>
              <a:rPr lang="nl-NL" sz="2400" dirty="0"/>
              <a:t> / reply </a:t>
            </a:r>
            <a:r>
              <a:rPr lang="nl-NL" sz="2400" dirty="0" err="1"/>
              <a:t>communication</a:t>
            </a:r>
            <a:r>
              <a:rPr lang="nl-NL" sz="2400" dirty="0"/>
              <a:t> </a:t>
            </a:r>
            <a:r>
              <a:rPr lang="nl-NL" sz="2400" dirty="0" err="1"/>
              <a:t>pattern</a:t>
            </a:r>
            <a:endParaRPr lang="nl-NL" sz="2400" i="1" dirty="0"/>
          </a:p>
          <a:p>
            <a:pPr marL="342900" indent="-342900">
              <a:lnSpc>
                <a:spcPct val="100000"/>
              </a:lnSpc>
              <a:buFont typeface="Arial" panose="020B0604020202020204" pitchFamily="34" charset="0"/>
              <a:buChar char="•"/>
            </a:pPr>
            <a:r>
              <a:rPr lang="nl-NL" sz="2400" dirty="0"/>
              <a:t>PUB </a:t>
            </a:r>
            <a:r>
              <a:rPr lang="nl-NL" sz="2400" dirty="0" err="1"/>
              <a:t>and</a:t>
            </a:r>
            <a:r>
              <a:rPr lang="nl-NL" sz="2400" dirty="0"/>
              <a:t> SUB </a:t>
            </a:r>
            <a:r>
              <a:rPr lang="nl-NL" sz="2400" dirty="0" err="1"/>
              <a:t>for</a:t>
            </a:r>
            <a:r>
              <a:rPr lang="nl-NL" sz="2400" dirty="0"/>
              <a:t> basic pub / sub </a:t>
            </a:r>
            <a:r>
              <a:rPr lang="nl-NL" sz="2400" dirty="0" err="1"/>
              <a:t>communication</a:t>
            </a:r>
            <a:endParaRPr lang="nl-NL" sz="2400" dirty="0"/>
          </a:p>
          <a:p>
            <a:pPr marL="342900" indent="-342900">
              <a:lnSpc>
                <a:spcPct val="100000"/>
              </a:lnSpc>
              <a:buFont typeface="Arial" panose="020B0604020202020204" pitchFamily="34" charset="0"/>
              <a:buChar char="•"/>
            </a:pPr>
            <a:r>
              <a:rPr lang="nl-NL" sz="2400" dirty="0"/>
              <a:t>XPUB </a:t>
            </a:r>
            <a:r>
              <a:rPr lang="nl-NL" sz="2400" dirty="0" err="1"/>
              <a:t>and</a:t>
            </a:r>
            <a:r>
              <a:rPr lang="nl-NL" sz="2400" dirty="0"/>
              <a:t> XSUB </a:t>
            </a:r>
            <a:r>
              <a:rPr lang="nl-NL" sz="2400" dirty="0" err="1"/>
              <a:t>for</a:t>
            </a:r>
            <a:r>
              <a:rPr lang="nl-NL" sz="2400" dirty="0"/>
              <a:t> </a:t>
            </a:r>
            <a:r>
              <a:rPr lang="nl-NL" sz="2400" dirty="0" err="1"/>
              <a:t>intermediate</a:t>
            </a:r>
            <a:r>
              <a:rPr lang="nl-NL" sz="2400" dirty="0"/>
              <a:t> </a:t>
            </a:r>
            <a:r>
              <a:rPr lang="nl-NL" sz="2400" dirty="0" err="1"/>
              <a:t>proxies</a:t>
            </a:r>
            <a:r>
              <a:rPr lang="nl-NL" sz="2400" dirty="0"/>
              <a:t> or brokers in a pub / sub </a:t>
            </a:r>
            <a:r>
              <a:rPr lang="nl-NL" sz="2400" dirty="0" err="1"/>
              <a:t>communication</a:t>
            </a:r>
            <a:r>
              <a:rPr lang="nl-NL" sz="2400" dirty="0"/>
              <a:t> </a:t>
            </a:r>
            <a:r>
              <a:rPr lang="nl-NL" sz="2400" dirty="0" err="1"/>
              <a:t>pattern</a:t>
            </a:r>
            <a:endParaRPr lang="nl-NL" sz="2400" dirty="0"/>
          </a:p>
          <a:p>
            <a:pPr marL="342900" indent="-342900">
              <a:lnSpc>
                <a:spcPct val="100000"/>
              </a:lnSpc>
              <a:buFont typeface="Arial" panose="020B0604020202020204" pitchFamily="34" charset="0"/>
              <a:buChar char="•"/>
            </a:pPr>
            <a:r>
              <a:rPr lang="nl-NL" sz="2400" dirty="0"/>
              <a:t>PUSH </a:t>
            </a:r>
            <a:r>
              <a:rPr lang="nl-NL" sz="2400" dirty="0" err="1"/>
              <a:t>and</a:t>
            </a:r>
            <a:r>
              <a:rPr lang="nl-NL" sz="2400" dirty="0"/>
              <a:t> PULL </a:t>
            </a:r>
            <a:r>
              <a:rPr lang="nl-NL" sz="2400" dirty="0" err="1"/>
              <a:t>for</a:t>
            </a:r>
            <a:r>
              <a:rPr lang="nl-NL" sz="2400" dirty="0"/>
              <a:t> parallel processing </a:t>
            </a:r>
          </a:p>
          <a:p>
            <a:pPr marL="342900" indent="-342900">
              <a:lnSpc>
                <a:spcPct val="100000"/>
              </a:lnSpc>
              <a:buFont typeface="Arial" panose="020B0604020202020204" pitchFamily="34" charset="0"/>
              <a:buChar char="•"/>
            </a:pPr>
            <a:r>
              <a:rPr lang="nl-NL" sz="2400" dirty="0"/>
              <a:t>PAIR </a:t>
            </a:r>
            <a:r>
              <a:rPr lang="nl-NL" sz="2400" dirty="0" err="1"/>
              <a:t>for</a:t>
            </a:r>
            <a:r>
              <a:rPr lang="nl-NL" sz="2400" dirty="0"/>
              <a:t> </a:t>
            </a:r>
            <a:r>
              <a:rPr lang="nl-NL" sz="2400" dirty="0" err="1"/>
              <a:t>one-to-one</a:t>
            </a:r>
            <a:r>
              <a:rPr lang="nl-NL" sz="2400" dirty="0"/>
              <a:t> </a:t>
            </a:r>
            <a:r>
              <a:rPr lang="nl-NL" sz="2400" dirty="0" err="1"/>
              <a:t>connections</a:t>
            </a:r>
            <a:r>
              <a:rPr lang="nl-NL" sz="2400" dirty="0"/>
              <a:t> </a:t>
            </a:r>
            <a:r>
              <a:rPr lang="nl-NL" sz="2400" dirty="0" err="1"/>
              <a:t>between</a:t>
            </a:r>
            <a:r>
              <a:rPr lang="nl-NL" sz="2400" dirty="0"/>
              <a:t> </a:t>
            </a:r>
            <a:r>
              <a:rPr lang="nl-NL" sz="2400" dirty="0" err="1"/>
              <a:t>threads</a:t>
            </a:r>
            <a:endParaRPr lang="nl-NL" sz="2400" b="1" dirty="0">
              <a:latin typeface="Consolas" panose="020B0609020204030204" pitchFamily="49" charset="0"/>
            </a:endParaRPr>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Socket types</a:t>
            </a:r>
            <a:endParaRPr lang="en-US" sz="3000" cap="none" dirty="0">
              <a:solidFill>
                <a:schemeClr val="accent1"/>
              </a:solidFill>
            </a:endParaRPr>
          </a:p>
        </p:txBody>
      </p:sp>
    </p:spTree>
    <p:extLst>
      <p:ext uri="{BB962C8B-B14F-4D97-AF65-F5344CB8AC3E}">
        <p14:creationId xmlns:p14="http://schemas.microsoft.com/office/powerpoint/2010/main" val="67813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100000"/>
              </a:lnSpc>
            </a:pPr>
            <a:r>
              <a:rPr lang="nl-NL" sz="2400" dirty="0"/>
              <a:t>In </a:t>
            </a:r>
            <a:r>
              <a:rPr lang="nl-NL" sz="2400" dirty="0" err="1"/>
              <a:t>the</a:t>
            </a:r>
            <a:r>
              <a:rPr lang="nl-NL" sz="2400" dirty="0"/>
              <a:t> </a:t>
            </a:r>
            <a:r>
              <a:rPr lang="nl-NL" sz="2400" dirty="0" err="1"/>
              <a:t>following</a:t>
            </a:r>
            <a:r>
              <a:rPr lang="nl-NL" sz="2400" dirty="0"/>
              <a:t> list, </a:t>
            </a:r>
            <a:r>
              <a:rPr lang="nl-NL" sz="2400" dirty="0" err="1"/>
              <a:t>either</a:t>
            </a:r>
            <a:r>
              <a:rPr lang="nl-NL" sz="2400" dirty="0"/>
              <a:t> side </a:t>
            </a:r>
            <a:r>
              <a:rPr lang="nl-NL" sz="2400" dirty="0" err="1"/>
              <a:t>can</a:t>
            </a:r>
            <a:r>
              <a:rPr lang="nl-NL" sz="2400" dirty="0"/>
              <a:t> bind or </a:t>
            </a:r>
            <a:r>
              <a:rPr lang="nl-NL" sz="2400" dirty="0" err="1"/>
              <a:t>connect</a:t>
            </a:r>
            <a:r>
              <a:rPr lang="nl-NL" sz="2400" dirty="0"/>
              <a:t>.</a:t>
            </a:r>
          </a:p>
          <a:p>
            <a:pPr marL="342900" indent="-342900">
              <a:lnSpc>
                <a:spcPct val="100000"/>
              </a:lnSpc>
              <a:buFont typeface="Arial" panose="020B0604020202020204" pitchFamily="34" charset="0"/>
              <a:buChar char="•"/>
            </a:pPr>
            <a:r>
              <a:rPr lang="nl-NL" sz="2400" dirty="0"/>
              <a:t>REQ - REP</a:t>
            </a:r>
          </a:p>
          <a:p>
            <a:pPr marL="342900" indent="-342900">
              <a:lnSpc>
                <a:spcPct val="100000"/>
              </a:lnSpc>
              <a:buFont typeface="Arial" panose="020B0604020202020204" pitchFamily="34" charset="0"/>
              <a:buChar char="•"/>
            </a:pPr>
            <a:r>
              <a:rPr lang="nl-NL" sz="2400" dirty="0"/>
              <a:t>(X)PUB – (X)SUB</a:t>
            </a:r>
          </a:p>
          <a:p>
            <a:pPr marL="342900" indent="-342900">
              <a:lnSpc>
                <a:spcPct val="100000"/>
              </a:lnSpc>
              <a:buFont typeface="Arial" panose="020B0604020202020204" pitchFamily="34" charset="0"/>
              <a:buChar char="•"/>
            </a:pPr>
            <a:r>
              <a:rPr lang="nl-NL" sz="2400" dirty="0"/>
              <a:t>REQ – ROUTER </a:t>
            </a:r>
          </a:p>
          <a:p>
            <a:pPr marL="342900" indent="-342900">
              <a:lnSpc>
                <a:spcPct val="100000"/>
              </a:lnSpc>
              <a:buFont typeface="Arial" panose="020B0604020202020204" pitchFamily="34" charset="0"/>
              <a:buChar char="•"/>
            </a:pPr>
            <a:r>
              <a:rPr lang="nl-NL" sz="2400" dirty="0"/>
              <a:t>DEALER – REP </a:t>
            </a:r>
          </a:p>
          <a:p>
            <a:pPr marL="342900" indent="-342900">
              <a:lnSpc>
                <a:spcPct val="100000"/>
              </a:lnSpc>
              <a:buFont typeface="Arial" panose="020B0604020202020204" pitchFamily="34" charset="0"/>
              <a:buChar char="•"/>
            </a:pPr>
            <a:r>
              <a:rPr lang="nl-NL" sz="2400" dirty="0"/>
              <a:t>DEALER – ROUTER </a:t>
            </a:r>
          </a:p>
          <a:p>
            <a:pPr marL="342900" indent="-342900">
              <a:lnSpc>
                <a:spcPct val="100000"/>
              </a:lnSpc>
              <a:buFont typeface="Arial" panose="020B0604020202020204" pitchFamily="34" charset="0"/>
              <a:buChar char="•"/>
            </a:pPr>
            <a:r>
              <a:rPr lang="nl-NL" sz="2400" dirty="0"/>
              <a:t>DEALER – DEALER</a:t>
            </a:r>
          </a:p>
          <a:p>
            <a:pPr marL="342900" indent="-342900">
              <a:lnSpc>
                <a:spcPct val="100000"/>
              </a:lnSpc>
              <a:buFont typeface="Arial" panose="020B0604020202020204" pitchFamily="34" charset="0"/>
              <a:buChar char="•"/>
            </a:pPr>
            <a:r>
              <a:rPr lang="nl-NL" sz="2400" dirty="0"/>
              <a:t>ROUTER – ROUTER</a:t>
            </a:r>
          </a:p>
          <a:p>
            <a:pPr marL="342900" indent="-342900">
              <a:lnSpc>
                <a:spcPct val="100000"/>
              </a:lnSpc>
              <a:buFont typeface="Arial" panose="020B0604020202020204" pitchFamily="34" charset="0"/>
              <a:buChar char="•"/>
            </a:pPr>
            <a:r>
              <a:rPr lang="nl-NL" sz="2400" dirty="0"/>
              <a:t>PUSH – PULL</a:t>
            </a:r>
          </a:p>
          <a:p>
            <a:pPr marL="342900" indent="-342900">
              <a:lnSpc>
                <a:spcPct val="100000"/>
              </a:lnSpc>
              <a:buFont typeface="Arial" panose="020B0604020202020204" pitchFamily="34" charset="0"/>
              <a:buChar char="•"/>
            </a:pPr>
            <a:r>
              <a:rPr lang="nl-NL" sz="2400" dirty="0"/>
              <a:t>PAIR – PAIR</a:t>
            </a: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Valid</a:t>
            </a:r>
            <a:r>
              <a:rPr lang="nl-NL" dirty="0"/>
              <a:t> socket type </a:t>
            </a:r>
            <a:r>
              <a:rPr lang="nl-NL" dirty="0" err="1"/>
              <a:t>combinations</a:t>
            </a:r>
            <a:endParaRPr lang="en-US" sz="3000" cap="none" dirty="0">
              <a:solidFill>
                <a:schemeClr val="accent1"/>
              </a:solidFill>
            </a:endParaRPr>
          </a:p>
        </p:txBody>
      </p:sp>
    </p:spTree>
    <p:extLst>
      <p:ext uri="{BB962C8B-B14F-4D97-AF65-F5344CB8AC3E}">
        <p14:creationId xmlns:p14="http://schemas.microsoft.com/office/powerpoint/2010/main" val="364430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Messages</a:t>
            </a:r>
            <a:r>
              <a:rPr lang="nl-NL" sz="2400" dirty="0"/>
              <a:t> are </a:t>
            </a:r>
            <a:r>
              <a:rPr lang="nl-NL" sz="2400" dirty="0" err="1"/>
              <a:t>blobs</a:t>
            </a:r>
            <a:r>
              <a:rPr lang="nl-NL" sz="2400" dirty="0"/>
              <a:t> of </a:t>
            </a:r>
            <a:r>
              <a:rPr lang="nl-NL" sz="2400" dirty="0" err="1"/>
              <a:t>opaque</a:t>
            </a:r>
            <a:r>
              <a:rPr lang="nl-NL" sz="2400" dirty="0"/>
              <a:t> data</a:t>
            </a:r>
          </a:p>
          <a:p>
            <a:pPr marL="609600" lvl="1" indent="-342900">
              <a:lnSpc>
                <a:spcPct val="100000"/>
              </a:lnSpc>
              <a:buFont typeface="Arial" panose="020B0604020202020204" pitchFamily="34" charset="0"/>
              <a:buChar char="•"/>
            </a:pPr>
            <a:r>
              <a:rPr lang="nl-NL" sz="2200" dirty="0" err="1"/>
              <a:t>Any</a:t>
            </a:r>
            <a:r>
              <a:rPr lang="nl-NL" sz="2200" dirty="0"/>
              <a:t> </a:t>
            </a:r>
            <a:r>
              <a:rPr lang="nl-NL" sz="2200" dirty="0" err="1"/>
              <a:t>size</a:t>
            </a:r>
            <a:r>
              <a:rPr lang="nl-NL" sz="2200" dirty="0"/>
              <a:t> </a:t>
            </a:r>
            <a:r>
              <a:rPr lang="nl-NL" sz="2200" dirty="0" err="1"/>
              <a:t>from</a:t>
            </a:r>
            <a:r>
              <a:rPr lang="nl-NL" sz="2200" dirty="0"/>
              <a:t> 0 up </a:t>
            </a:r>
            <a:r>
              <a:rPr lang="nl-NL" sz="2200" dirty="0" err="1"/>
              <a:t>to</a:t>
            </a:r>
            <a:r>
              <a:rPr lang="nl-NL" sz="2200" dirty="0"/>
              <a:t> 2</a:t>
            </a:r>
            <a:r>
              <a:rPr lang="nl-NL" sz="2200" baseline="30000" dirty="0"/>
              <a:t>63</a:t>
            </a:r>
            <a:r>
              <a:rPr lang="nl-NL" sz="2200" dirty="0"/>
              <a:t> – 1 bytes, or </a:t>
            </a:r>
            <a:r>
              <a:rPr lang="nl-NL" sz="2200" dirty="0" err="1"/>
              <a:t>whatever</a:t>
            </a:r>
            <a:r>
              <a:rPr lang="nl-NL" sz="2200" dirty="0"/>
              <a:t> fits in memory</a:t>
            </a:r>
          </a:p>
          <a:p>
            <a:pPr marL="342900" indent="-342900">
              <a:lnSpc>
                <a:spcPct val="100000"/>
              </a:lnSpc>
              <a:buFont typeface="Arial" panose="020B0604020202020204" pitchFamily="34" charset="0"/>
              <a:buChar char="•"/>
            </a:pPr>
            <a:r>
              <a:rPr lang="nl-NL" sz="2400" dirty="0"/>
              <a:t>A </a:t>
            </a:r>
            <a:r>
              <a:rPr lang="nl-NL" sz="2400" dirty="0" err="1"/>
              <a:t>message</a:t>
            </a:r>
            <a:r>
              <a:rPr lang="nl-NL" sz="2400" dirty="0"/>
              <a:t> </a:t>
            </a:r>
            <a:r>
              <a:rPr lang="nl-NL" sz="2400" dirty="0" err="1"/>
              <a:t>consists</a:t>
            </a:r>
            <a:r>
              <a:rPr lang="nl-NL" sz="2400" dirty="0"/>
              <a:t> of </a:t>
            </a:r>
            <a:r>
              <a:rPr lang="nl-NL" sz="2400" dirty="0" err="1"/>
              <a:t>one</a:t>
            </a:r>
            <a:r>
              <a:rPr lang="nl-NL" sz="2400" dirty="0"/>
              <a:t> or more </a:t>
            </a:r>
            <a:r>
              <a:rPr lang="nl-NL" sz="2400" dirty="0" err="1"/>
              <a:t>parts</a:t>
            </a:r>
            <a:r>
              <a:rPr lang="nl-NL" sz="2400" dirty="0"/>
              <a:t>, </a:t>
            </a:r>
            <a:r>
              <a:rPr lang="nl-NL" sz="2400" dirty="0" err="1"/>
              <a:t>called</a:t>
            </a:r>
            <a:r>
              <a:rPr lang="nl-NL" sz="2400" dirty="0"/>
              <a:t> </a:t>
            </a:r>
            <a:r>
              <a:rPr lang="nl-NL" sz="2400" i="1" dirty="0"/>
              <a:t>frames</a:t>
            </a:r>
          </a:p>
          <a:p>
            <a:pPr marL="342900" indent="-342900">
              <a:lnSpc>
                <a:spcPct val="100000"/>
              </a:lnSpc>
              <a:buFont typeface="Arial" panose="020B0604020202020204" pitchFamily="34" charset="0"/>
              <a:buChar char="•"/>
            </a:pPr>
            <a:r>
              <a:rPr lang="nl-NL" sz="2400" dirty="0" err="1"/>
              <a:t>Each</a:t>
            </a:r>
            <a:r>
              <a:rPr lang="nl-NL" sz="2400" dirty="0"/>
              <a:t> frame is </a:t>
            </a:r>
            <a:r>
              <a:rPr lang="nl-NL" sz="2400" dirty="0" err="1"/>
              <a:t>either</a:t>
            </a:r>
            <a:r>
              <a:rPr lang="nl-NL" sz="2400" dirty="0"/>
              <a:t> "empty" (a </a:t>
            </a:r>
            <a:r>
              <a:rPr lang="nl-NL" sz="2400" dirty="0" err="1"/>
              <a:t>null</a:t>
            </a:r>
            <a:r>
              <a:rPr lang="nl-NL" sz="2400" dirty="0"/>
              <a:t> byte), or </a:t>
            </a:r>
            <a:r>
              <a:rPr lang="nl-NL" sz="2400" dirty="0" err="1"/>
              <a:t>contains</a:t>
            </a:r>
            <a:r>
              <a:rPr lang="nl-NL" sz="2400" dirty="0"/>
              <a:t> a </a:t>
            </a:r>
            <a:r>
              <a:rPr lang="nl-NL" sz="2400" dirty="0" err="1"/>
              <a:t>length</a:t>
            </a:r>
            <a:r>
              <a:rPr lang="nl-NL" sz="2400" dirty="0"/>
              <a:t> </a:t>
            </a:r>
            <a:r>
              <a:rPr lang="nl-NL" sz="2400" dirty="0" err="1"/>
              <a:t>followed</a:t>
            </a:r>
            <a:r>
              <a:rPr lang="nl-NL" sz="2400" dirty="0"/>
              <a:t> </a:t>
            </a:r>
            <a:r>
              <a:rPr lang="nl-NL" sz="2400" dirty="0" err="1"/>
              <a:t>by</a:t>
            </a:r>
            <a:r>
              <a:rPr lang="nl-NL" sz="2400" dirty="0"/>
              <a:t> data</a:t>
            </a:r>
          </a:p>
          <a:p>
            <a:pPr marL="342900" indent="-342900">
              <a:lnSpc>
                <a:spcPct val="100000"/>
              </a:lnSpc>
              <a:buFont typeface="Arial" panose="020B0604020202020204" pitchFamily="34" charset="0"/>
              <a:buChar char="•"/>
            </a:pPr>
            <a:r>
              <a:rPr lang="nl-NL" sz="2400" dirty="0"/>
              <a:t>A major </a:t>
            </a:r>
            <a:r>
              <a:rPr lang="nl-NL" sz="2400" dirty="0" err="1"/>
              <a:t>use</a:t>
            </a:r>
            <a:r>
              <a:rPr lang="nl-NL" sz="2400" dirty="0"/>
              <a:t> </a:t>
            </a:r>
            <a:r>
              <a:rPr lang="nl-NL" sz="2400" dirty="0" err="1"/>
              <a:t>for</a:t>
            </a:r>
            <a:r>
              <a:rPr lang="nl-NL" sz="2400" dirty="0"/>
              <a:t> frames is </a:t>
            </a:r>
            <a:r>
              <a:rPr lang="nl-NL" sz="2400" dirty="0" err="1"/>
              <a:t>to</a:t>
            </a:r>
            <a:r>
              <a:rPr lang="nl-NL" sz="2400" dirty="0"/>
              <a:t> </a:t>
            </a:r>
            <a:r>
              <a:rPr lang="nl-NL" sz="2400" dirty="0" err="1"/>
              <a:t>provide</a:t>
            </a:r>
            <a:r>
              <a:rPr lang="nl-NL" sz="2400" dirty="0"/>
              <a:t> a </a:t>
            </a:r>
            <a:r>
              <a:rPr lang="nl-NL" sz="2400" i="1" dirty="0"/>
              <a:t>reply </a:t>
            </a:r>
            <a:r>
              <a:rPr lang="nl-NL" sz="2400" i="1" dirty="0" err="1"/>
              <a:t>envelope</a:t>
            </a:r>
            <a:endParaRPr lang="nl-NL" sz="2400" dirty="0"/>
          </a:p>
          <a:p>
            <a:pPr marL="609600" lvl="1" indent="-342900">
              <a:lnSpc>
                <a:spcPct val="100000"/>
              </a:lnSpc>
              <a:buFont typeface="Arial" panose="020B0604020202020204" pitchFamily="34" charset="0"/>
              <a:buChar char="•"/>
            </a:pPr>
            <a:r>
              <a:rPr lang="nl-NL" sz="2200" dirty="0" err="1"/>
              <a:t>Intermediate</a:t>
            </a:r>
            <a:r>
              <a:rPr lang="nl-NL" sz="2200" dirty="0"/>
              <a:t> </a:t>
            </a:r>
            <a:r>
              <a:rPr lang="nl-NL" sz="2200" dirty="0" err="1"/>
              <a:t>nodes</a:t>
            </a:r>
            <a:r>
              <a:rPr lang="nl-NL" sz="2200" dirty="0"/>
              <a:t> (</a:t>
            </a:r>
            <a:r>
              <a:rPr lang="nl-NL" sz="2200" dirty="0" err="1"/>
              <a:t>proxies</a:t>
            </a:r>
            <a:r>
              <a:rPr lang="nl-NL" sz="2200" dirty="0"/>
              <a:t>, brokers) </a:t>
            </a:r>
            <a:r>
              <a:rPr lang="nl-NL" sz="2200" dirty="0" err="1"/>
              <a:t>can</a:t>
            </a:r>
            <a:r>
              <a:rPr lang="nl-NL" sz="2200" dirty="0"/>
              <a:t> </a:t>
            </a:r>
            <a:r>
              <a:rPr lang="nl-NL" sz="2200" dirty="0" err="1"/>
              <a:t>add</a:t>
            </a:r>
            <a:r>
              <a:rPr lang="nl-NL" sz="2200" dirty="0"/>
              <a:t> </a:t>
            </a:r>
            <a:r>
              <a:rPr lang="nl-NL" sz="2200" dirty="0" err="1"/>
              <a:t>the</a:t>
            </a:r>
            <a:r>
              <a:rPr lang="nl-NL" sz="2200" dirty="0"/>
              <a:t> </a:t>
            </a:r>
            <a:r>
              <a:rPr lang="nl-NL" sz="2200" dirty="0" err="1"/>
              <a:t>identity</a:t>
            </a:r>
            <a:r>
              <a:rPr lang="nl-NL" sz="2200" dirty="0"/>
              <a:t> of </a:t>
            </a:r>
            <a:r>
              <a:rPr lang="nl-NL" sz="2200" dirty="0" err="1"/>
              <a:t>the</a:t>
            </a:r>
            <a:r>
              <a:rPr lang="nl-NL" sz="2200" dirty="0"/>
              <a:t> </a:t>
            </a:r>
            <a:r>
              <a:rPr lang="nl-NL" sz="2200" dirty="0" err="1"/>
              <a:t>originator</a:t>
            </a:r>
            <a:r>
              <a:rPr lang="nl-NL" sz="2200" dirty="0"/>
              <a:t> as a reply </a:t>
            </a:r>
            <a:r>
              <a:rPr lang="nl-NL" sz="2200" dirty="0" err="1"/>
              <a:t>envelope</a:t>
            </a:r>
            <a:r>
              <a:rPr lang="nl-NL" sz="2200" dirty="0"/>
              <a:t> </a:t>
            </a:r>
            <a:r>
              <a:rPr lang="nl-NL" sz="2200" dirty="0" err="1"/>
              <a:t>that</a:t>
            </a:r>
            <a:r>
              <a:rPr lang="nl-NL" sz="2200" dirty="0"/>
              <a:t> </a:t>
            </a:r>
            <a:r>
              <a:rPr lang="nl-NL" sz="2200" dirty="0" err="1"/>
              <a:t>wraps</a:t>
            </a:r>
            <a:r>
              <a:rPr lang="nl-NL" sz="2200" dirty="0"/>
              <a:t> </a:t>
            </a:r>
            <a:r>
              <a:rPr lang="nl-NL" sz="2200" dirty="0" err="1"/>
              <a:t>the</a:t>
            </a:r>
            <a:r>
              <a:rPr lang="nl-NL" sz="2200" dirty="0"/>
              <a:t> </a:t>
            </a:r>
            <a:r>
              <a:rPr lang="nl-NL" sz="2200" dirty="0" err="1"/>
              <a:t>message</a:t>
            </a:r>
            <a:endParaRPr lang="nl-NL" sz="2200" dirty="0"/>
          </a:p>
          <a:p>
            <a:pPr marL="609600" lvl="1" indent="-342900">
              <a:lnSpc>
                <a:spcPct val="100000"/>
              </a:lnSpc>
              <a:buFont typeface="Arial" panose="020B0604020202020204" pitchFamily="34" charset="0"/>
              <a:buChar char="•"/>
            </a:pPr>
            <a:r>
              <a:rPr lang="nl-NL" sz="2200" dirty="0"/>
              <a:t>In </a:t>
            </a:r>
            <a:r>
              <a:rPr lang="nl-NL" sz="2200" dirty="0" err="1"/>
              <a:t>this</a:t>
            </a:r>
            <a:r>
              <a:rPr lang="nl-NL" sz="2200" dirty="0"/>
              <a:t> way a reply </a:t>
            </a:r>
            <a:r>
              <a:rPr lang="nl-NL" sz="2200" dirty="0" err="1"/>
              <a:t>can</a:t>
            </a:r>
            <a:r>
              <a:rPr lang="nl-NL" sz="2200" dirty="0"/>
              <a:t> </a:t>
            </a:r>
            <a:r>
              <a:rPr lang="nl-NL" sz="2200" dirty="0" err="1"/>
              <a:t>find</a:t>
            </a:r>
            <a:r>
              <a:rPr lang="nl-NL" sz="2200" dirty="0"/>
              <a:t> </a:t>
            </a:r>
            <a:r>
              <a:rPr lang="nl-NL" sz="2200" dirty="0" err="1"/>
              <a:t>its</a:t>
            </a:r>
            <a:r>
              <a:rPr lang="nl-NL" sz="2200" dirty="0"/>
              <a:t> way back </a:t>
            </a:r>
            <a:r>
              <a:rPr lang="nl-NL" sz="2200" dirty="0" err="1"/>
              <a:t>to</a:t>
            </a:r>
            <a:r>
              <a:rPr lang="nl-NL" sz="2200" dirty="0"/>
              <a:t> </a:t>
            </a:r>
            <a:r>
              <a:rPr lang="nl-NL" sz="2200" dirty="0" err="1"/>
              <a:t>the</a:t>
            </a:r>
            <a:r>
              <a:rPr lang="nl-NL" sz="2200" dirty="0"/>
              <a:t> </a:t>
            </a:r>
            <a:r>
              <a:rPr lang="nl-NL" sz="2200" dirty="0" err="1"/>
              <a:t>originator</a:t>
            </a:r>
            <a:r>
              <a:rPr lang="nl-NL" sz="2200" dirty="0"/>
              <a:t> via </a:t>
            </a:r>
            <a:r>
              <a:rPr lang="nl-NL" sz="2200" dirty="0" err="1"/>
              <a:t>the</a:t>
            </a:r>
            <a:r>
              <a:rPr lang="nl-NL" sz="2200" dirty="0"/>
              <a:t> </a:t>
            </a:r>
            <a:r>
              <a:rPr lang="nl-NL" sz="2200" dirty="0" err="1"/>
              <a:t>intermediate</a:t>
            </a:r>
            <a:r>
              <a:rPr lang="nl-NL" sz="2200" dirty="0"/>
              <a:t> </a:t>
            </a:r>
            <a:r>
              <a:rPr lang="nl-NL" sz="2200" dirty="0" err="1"/>
              <a:t>nodes</a:t>
            </a:r>
            <a:endParaRPr lang="nl-NL" sz="2200" dirty="0"/>
          </a:p>
          <a:p>
            <a:pPr marL="342900" indent="-342900">
              <a:lnSpc>
                <a:spcPct val="100000"/>
              </a:lnSpc>
              <a:buFont typeface="Arial" panose="020B0604020202020204" pitchFamily="34" charset="0"/>
              <a:buChar char="•"/>
            </a:pPr>
            <a:r>
              <a:rPr lang="nl-NL" sz="2400" dirty="0"/>
              <a:t>REQ </a:t>
            </a:r>
            <a:r>
              <a:rPr lang="nl-NL" sz="2400" dirty="0" err="1"/>
              <a:t>and</a:t>
            </a:r>
            <a:r>
              <a:rPr lang="nl-NL" sz="2400" dirty="0"/>
              <a:t> REP sockets handle reply </a:t>
            </a:r>
            <a:r>
              <a:rPr lang="nl-NL" sz="2400" dirty="0" err="1"/>
              <a:t>envelopes</a:t>
            </a:r>
            <a:r>
              <a:rPr lang="nl-NL" sz="2400" dirty="0"/>
              <a:t> </a:t>
            </a:r>
            <a:r>
              <a:rPr lang="nl-NL" sz="2400" dirty="0" err="1"/>
              <a:t>autonomously</a:t>
            </a:r>
            <a:endParaRPr lang="nl-NL" sz="2400" dirty="0"/>
          </a:p>
          <a:p>
            <a:pPr marL="609600" lvl="1" indent="-342900">
              <a:lnSpc>
                <a:spcPct val="100000"/>
              </a:lnSpc>
              <a:buFont typeface="Arial" panose="020B0604020202020204" pitchFamily="34" charset="0"/>
              <a:buChar char="•"/>
            </a:pPr>
            <a:r>
              <a:rPr lang="nl-NL" sz="2200" dirty="0" err="1"/>
              <a:t>They</a:t>
            </a:r>
            <a:r>
              <a:rPr lang="nl-NL" sz="2200" dirty="0"/>
              <a:t> are </a:t>
            </a:r>
            <a:r>
              <a:rPr lang="nl-NL" sz="2200" dirty="0" err="1"/>
              <a:t>not</a:t>
            </a:r>
            <a:r>
              <a:rPr lang="nl-NL" sz="2200" dirty="0"/>
              <a:t> </a:t>
            </a:r>
            <a:r>
              <a:rPr lang="nl-NL" sz="2200" dirty="0" err="1"/>
              <a:t>visible</a:t>
            </a:r>
            <a:r>
              <a:rPr lang="nl-NL" sz="2200" dirty="0"/>
              <a:t> </a:t>
            </a:r>
            <a:r>
              <a:rPr lang="nl-NL" sz="2200" dirty="0" err="1"/>
              <a:t>to</a:t>
            </a:r>
            <a:r>
              <a:rPr lang="nl-NL" sz="2200" dirty="0"/>
              <a:t> </a:t>
            </a:r>
            <a:r>
              <a:rPr lang="nl-NL" sz="2200" dirty="0" err="1"/>
              <a:t>the</a:t>
            </a:r>
            <a:r>
              <a:rPr lang="nl-NL" sz="2200" dirty="0"/>
              <a:t> </a:t>
            </a:r>
            <a:r>
              <a:rPr lang="nl-NL" sz="2200" dirty="0" err="1"/>
              <a:t>application</a:t>
            </a:r>
            <a:endParaRPr lang="nl-NL" sz="2200" dirty="0"/>
          </a:p>
          <a:p>
            <a:pPr marL="342900" indent="-342900">
              <a:lnSpc>
                <a:spcPct val="100000"/>
              </a:lnSpc>
              <a:buFont typeface="Arial" panose="020B0604020202020204" pitchFamily="34" charset="0"/>
              <a:buChar char="•"/>
            </a:pPr>
            <a:endParaRPr lang="nl-NL" sz="2400" dirty="0"/>
          </a:p>
          <a:p>
            <a:pPr marL="342900" indent="-342900">
              <a:lnSpc>
                <a:spcPct val="100000"/>
              </a:lnSpc>
            </a:pPr>
            <a:endParaRPr lang="nl-NL" sz="24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Messages</a:t>
            </a:r>
            <a:endParaRPr lang="en-US" sz="3000" cap="none" dirty="0">
              <a:solidFill>
                <a:schemeClr val="accent1"/>
              </a:solidFill>
            </a:endParaRPr>
          </a:p>
        </p:txBody>
      </p:sp>
    </p:spTree>
    <p:extLst>
      <p:ext uri="{BB962C8B-B14F-4D97-AF65-F5344CB8AC3E}">
        <p14:creationId xmlns:p14="http://schemas.microsoft.com/office/powerpoint/2010/main" val="211269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fontScale="92500" lnSpcReduction="20000"/>
          </a:bodyPr>
          <a:lstStyle/>
          <a:p>
            <a:r>
              <a:rPr lang="en-US" dirty="0">
                <a:latin typeface="Ubuntu" panose="020B0504030602030204" pitchFamily="34" charset="0"/>
              </a:rPr>
              <a:t>A series of tutorials, with in-depth exploration of some Python aspect</a:t>
            </a:r>
          </a:p>
          <a:p>
            <a:endParaRPr lang="en-US" dirty="0">
              <a:latin typeface="Ubuntu" panose="020B0504030602030204" pitchFamily="34" charset="0"/>
            </a:endParaRPr>
          </a:p>
          <a:p>
            <a:pPr marL="342900" indent="-342900">
              <a:buFont typeface="Wingdings" panose="05000000000000000000" pitchFamily="2" charset="2"/>
              <a:buChar char="ü"/>
            </a:pPr>
            <a:r>
              <a:rPr lang="en-US" i="1" dirty="0">
                <a:latin typeface="Ubuntu" panose="020B0504030602030204" pitchFamily="34" charset="0"/>
              </a:rPr>
              <a:t>Object model</a:t>
            </a:r>
          </a:p>
          <a:p>
            <a:pPr marL="342900" indent="-342900">
              <a:buFont typeface="Wingdings" panose="05000000000000000000" pitchFamily="2" charset="2"/>
              <a:buChar char="ü"/>
            </a:pPr>
            <a:r>
              <a:rPr lang="en-US" i="1" dirty="0">
                <a:latin typeface="Ubuntu" panose="020B0504030602030204" pitchFamily="34" charset="0"/>
              </a:rPr>
              <a:t>Namespaces and attribute lookup</a:t>
            </a:r>
          </a:p>
          <a:p>
            <a:pPr marL="342900" indent="-342900">
              <a:buFont typeface="Wingdings" panose="05000000000000000000" pitchFamily="2" charset="2"/>
              <a:buChar char="ü"/>
            </a:pPr>
            <a:r>
              <a:rPr lang="en-US" i="1" dirty="0">
                <a:latin typeface="Ubuntu" panose="020B0504030602030204" pitchFamily="34" charset="0"/>
              </a:rPr>
              <a:t>Concurrency / threading</a:t>
            </a:r>
          </a:p>
          <a:p>
            <a:pPr marL="342900" indent="-342900">
              <a:lnSpc>
                <a:spcPct val="100000"/>
              </a:lnSpc>
              <a:buFont typeface="Wingdings" panose="05000000000000000000" pitchFamily="2" charset="2"/>
              <a:buChar char="ü"/>
            </a:pPr>
            <a:r>
              <a:rPr lang="en-US" i="1" dirty="0">
                <a:latin typeface="Ubuntu" panose="020B0504030602030204" pitchFamily="34" charset="0"/>
              </a:rPr>
              <a:t>Concurrency / </a:t>
            </a:r>
            <a:r>
              <a:rPr lang="en-US" i="1" dirty="0" err="1">
                <a:latin typeface="Ubuntu" panose="020B0504030602030204" pitchFamily="34" charset="0"/>
              </a:rPr>
              <a:t>asyncio</a:t>
            </a:r>
            <a:endParaRPr lang="en-US" i="1" dirty="0">
              <a:latin typeface="Ubuntu" panose="020B0504030602030204" pitchFamily="34" charset="0"/>
            </a:endParaRPr>
          </a:p>
          <a:p>
            <a:pPr marL="342900" indent="-342900">
              <a:lnSpc>
                <a:spcPct val="100000"/>
              </a:lnSpc>
              <a:buFont typeface="Wingdings" panose="05000000000000000000" pitchFamily="2" charset="2"/>
              <a:buChar char="ü"/>
            </a:pPr>
            <a:r>
              <a:rPr lang="en-US" i="1" dirty="0">
                <a:latin typeface="Ubuntu" panose="020B0504030602030204" pitchFamily="34" charset="0"/>
              </a:rPr>
              <a:t>The import mechanism</a:t>
            </a:r>
          </a:p>
          <a:p>
            <a:pPr marL="342900" indent="-342900">
              <a:lnSpc>
                <a:spcPct val="100000"/>
              </a:lnSpc>
              <a:buFont typeface="Wingdings" panose="05000000000000000000" pitchFamily="2" charset="2"/>
              <a:buChar char="ü"/>
            </a:pPr>
            <a:r>
              <a:rPr lang="en-US" sz="2100" i="1" dirty="0">
                <a:latin typeface="Ubuntu" panose="020B0504030602030204" pitchFamily="34" charset="0"/>
              </a:rPr>
              <a:t>Properties and descriptors</a:t>
            </a:r>
          </a:p>
          <a:p>
            <a:pPr marL="342900" indent="-342900">
              <a:buFont typeface="Wingdings" panose="05000000000000000000" pitchFamily="2" charset="2"/>
              <a:buChar char="Ø"/>
            </a:pPr>
            <a:r>
              <a:rPr lang="en-US" sz="2100" b="1" dirty="0">
                <a:latin typeface="Ubuntu" panose="020B0504030602030204" pitchFamily="34" charset="0"/>
              </a:rPr>
              <a:t>Networking with ZMQ</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Packaging, distributing, and installing</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The Abstract Syntax Tree</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Introspection</a:t>
            </a:r>
          </a:p>
          <a:p>
            <a:pPr marL="342900" indent="-342900">
              <a:buFont typeface="Arial" panose="020B0604020202020204" pitchFamily="34" charset="0"/>
              <a:buChar char="•"/>
            </a:pPr>
            <a:r>
              <a:rPr lang="en-US" dirty="0" err="1">
                <a:solidFill>
                  <a:schemeClr val="bg1">
                    <a:lumMod val="50000"/>
                  </a:schemeClr>
                </a:solidFill>
                <a:latin typeface="Ubuntu" panose="020B0504030602030204" pitchFamily="34" charset="0"/>
              </a:rPr>
              <a:t>Unittesting</a:t>
            </a:r>
            <a:endParaRPr lang="en-US" dirty="0">
              <a:solidFill>
                <a:schemeClr val="bg1">
                  <a:lumMod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Syntactic sugar</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Extending / embedding Python</a:t>
            </a:r>
          </a:p>
          <a:p>
            <a:endParaRPr lang="en-US" dirty="0">
              <a:latin typeface="Ubuntu" panose="020B0504030602030204" pitchFamily="34" charset="0"/>
            </a:endParaRPr>
          </a:p>
          <a:p>
            <a:endParaRPr lang="en-US" dirty="0">
              <a:latin typeface="Ubuntu" panose="020B0504030602030204" pitchFamily="34" charset="0"/>
            </a:endParaRPr>
          </a:p>
          <a:p>
            <a:endParaRPr lang="en-US" dirty="0">
              <a:latin typeface="Ubuntu" panose="020B0504030602030204" pitchFamily="34" charset="0"/>
            </a:endParaRPr>
          </a:p>
        </p:txBody>
      </p:sp>
      <p:sp>
        <p:nvSpPr>
          <p:cNvPr id="4" name="Title 3"/>
          <p:cNvSpPr>
            <a:spLocks noGrp="1"/>
          </p:cNvSpPr>
          <p:nvPr>
            <p:ph type="title"/>
          </p:nvPr>
        </p:nvSpPr>
        <p:spPr/>
        <p:txBody>
          <a:bodyPr/>
          <a:lstStyle/>
          <a:p>
            <a:r>
              <a:rPr lang="nl-NL" dirty="0">
                <a:latin typeface="Ubuntu Medium" panose="020B0604030602030204" pitchFamily="34" charset="0"/>
              </a:rPr>
              <a:t>Python masterclasses</a:t>
            </a:r>
            <a:endParaRPr lang="en-US" dirty="0">
              <a:latin typeface="Ubuntu Medium" panose="020B0604030602030204" pitchFamily="34" charset="0"/>
            </a:endParaRPr>
          </a:p>
        </p:txBody>
      </p:sp>
    </p:spTree>
    <p:extLst>
      <p:ext uri="{BB962C8B-B14F-4D97-AF65-F5344CB8AC3E}">
        <p14:creationId xmlns:p14="http://schemas.microsoft.com/office/powerpoint/2010/main" val="26744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Request – reply pattern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4</a:t>
            </a:r>
          </a:p>
        </p:txBody>
      </p:sp>
    </p:spTree>
    <p:extLst>
      <p:ext uri="{BB962C8B-B14F-4D97-AF65-F5344CB8AC3E}">
        <p14:creationId xmlns:p14="http://schemas.microsoft.com/office/powerpoint/2010/main" val="251826840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The REQ-REP </a:t>
            </a:r>
            <a:r>
              <a:rPr lang="nl-NL" sz="2400" dirty="0" err="1"/>
              <a:t>pattern</a:t>
            </a:r>
            <a:r>
              <a:rPr lang="nl-NL" sz="2400" dirty="0"/>
              <a:t> </a:t>
            </a:r>
            <a:r>
              <a:rPr lang="nl-NL" sz="2400" dirty="0" err="1"/>
              <a:t>enforces</a:t>
            </a:r>
            <a:r>
              <a:rPr lang="nl-NL" sz="2400" dirty="0"/>
              <a:t> a </a:t>
            </a:r>
            <a:r>
              <a:rPr lang="nl-NL" sz="2400" dirty="0" err="1"/>
              <a:t>strict</a:t>
            </a:r>
            <a:r>
              <a:rPr lang="nl-NL" sz="2400" dirty="0"/>
              <a:t> </a:t>
            </a:r>
            <a:r>
              <a:rPr lang="nl-NL" sz="2400" dirty="0" err="1"/>
              <a:t>cadence</a:t>
            </a:r>
            <a:r>
              <a:rPr lang="nl-NL" sz="2400" dirty="0"/>
              <a:t> of </a:t>
            </a:r>
            <a:r>
              <a:rPr lang="nl-NL" sz="2400" dirty="0" err="1"/>
              <a:t>sending</a:t>
            </a:r>
            <a:r>
              <a:rPr lang="nl-NL" sz="2400" dirty="0"/>
              <a:t> </a:t>
            </a:r>
            <a:r>
              <a:rPr lang="nl-NL" sz="2400" dirty="0" err="1"/>
              <a:t>and</a:t>
            </a:r>
            <a:r>
              <a:rPr lang="nl-NL" sz="2400" dirty="0"/>
              <a:t> </a:t>
            </a:r>
            <a:r>
              <a:rPr lang="nl-NL" sz="2400" dirty="0" err="1"/>
              <a:t>receiving</a:t>
            </a:r>
            <a:r>
              <a:rPr lang="nl-NL" sz="2400" dirty="0"/>
              <a:t> </a:t>
            </a:r>
            <a:r>
              <a:rPr lang="nl-NL" sz="2400" dirty="0" err="1"/>
              <a:t>messages</a:t>
            </a:r>
            <a:r>
              <a:rPr lang="nl-NL" sz="2400" dirty="0"/>
              <a:t>.</a:t>
            </a:r>
          </a:p>
          <a:p>
            <a:pPr marL="342900" indent="-342900">
              <a:lnSpc>
                <a:spcPct val="100000"/>
              </a:lnSpc>
              <a:buFont typeface="Arial" panose="020B0604020202020204" pitchFamily="34" charset="0"/>
              <a:buChar char="•"/>
            </a:pPr>
            <a:r>
              <a:rPr lang="nl-NL" sz="2400" dirty="0"/>
              <a:t>A REQ socket </a:t>
            </a:r>
            <a:r>
              <a:rPr lang="nl-NL" sz="2400" dirty="0" err="1"/>
              <a:t>requires</a:t>
            </a:r>
            <a:r>
              <a:rPr lang="nl-NL" sz="2400" dirty="0"/>
              <a:t> </a:t>
            </a:r>
            <a:r>
              <a:rPr lang="nl-NL" sz="2400" dirty="0" err="1"/>
              <a:t>that</a:t>
            </a:r>
            <a:r>
              <a:rPr lang="nl-NL" sz="2400" dirty="0"/>
              <a:t> </a:t>
            </a:r>
            <a:r>
              <a:rPr lang="nl-NL" sz="2400" dirty="0" err="1"/>
              <a:t>the</a:t>
            </a:r>
            <a:r>
              <a:rPr lang="nl-NL" sz="2400" dirty="0"/>
              <a:t> first action is </a:t>
            </a:r>
            <a:r>
              <a:rPr lang="nl-NL" sz="2400" dirty="0" err="1"/>
              <a:t>to</a:t>
            </a:r>
            <a:r>
              <a:rPr lang="nl-NL" sz="2400" dirty="0"/>
              <a:t> </a:t>
            </a:r>
            <a:r>
              <a:rPr lang="nl-NL" sz="2400" dirty="0" err="1"/>
              <a:t>send</a:t>
            </a:r>
            <a:r>
              <a:rPr lang="nl-NL" sz="2400" dirty="0"/>
              <a:t> a </a:t>
            </a:r>
            <a:r>
              <a:rPr lang="nl-NL" sz="2400" dirty="0" err="1"/>
              <a:t>message</a:t>
            </a:r>
            <a:r>
              <a:rPr lang="nl-NL" sz="2400" dirty="0"/>
              <a:t>.</a:t>
            </a:r>
          </a:p>
          <a:p>
            <a:pPr marL="342900" indent="-342900">
              <a:lnSpc>
                <a:spcPct val="100000"/>
              </a:lnSpc>
              <a:buFont typeface="Arial" panose="020B0604020202020204" pitchFamily="34" charset="0"/>
              <a:buChar char="•"/>
            </a:pPr>
            <a:r>
              <a:rPr lang="nl-NL" sz="2400" dirty="0"/>
              <a:t>A REP socket </a:t>
            </a:r>
            <a:r>
              <a:rPr lang="nl-NL" sz="2400" dirty="0" err="1"/>
              <a:t>requires</a:t>
            </a:r>
            <a:r>
              <a:rPr lang="nl-NL" sz="2400" dirty="0"/>
              <a:t> </a:t>
            </a:r>
            <a:r>
              <a:rPr lang="nl-NL" sz="2400" dirty="0" err="1"/>
              <a:t>that</a:t>
            </a:r>
            <a:r>
              <a:rPr lang="nl-NL" sz="2400" dirty="0"/>
              <a:t> </a:t>
            </a:r>
            <a:r>
              <a:rPr lang="nl-NL" sz="2400" dirty="0" err="1"/>
              <a:t>the</a:t>
            </a:r>
            <a:r>
              <a:rPr lang="nl-NL" sz="2400" dirty="0"/>
              <a:t> first action is </a:t>
            </a:r>
            <a:r>
              <a:rPr lang="nl-NL" sz="2400" dirty="0" err="1"/>
              <a:t>to</a:t>
            </a:r>
            <a:r>
              <a:rPr lang="nl-NL" sz="2400" dirty="0"/>
              <a:t> </a:t>
            </a:r>
            <a:r>
              <a:rPr lang="nl-NL" sz="2400" dirty="0" err="1"/>
              <a:t>receive</a:t>
            </a:r>
            <a:r>
              <a:rPr lang="nl-NL" sz="2400" dirty="0"/>
              <a:t> a </a:t>
            </a:r>
            <a:r>
              <a:rPr lang="nl-NL" sz="2400" dirty="0" err="1"/>
              <a:t>message</a:t>
            </a:r>
            <a:r>
              <a:rPr lang="nl-NL" sz="2400" dirty="0"/>
              <a:t>.</a:t>
            </a:r>
          </a:p>
          <a:p>
            <a:pPr marL="342900" indent="-342900">
              <a:lnSpc>
                <a:spcPct val="100000"/>
              </a:lnSpc>
              <a:buFont typeface="Arial" panose="020B0604020202020204" pitchFamily="34" charset="0"/>
              <a:buChar char="•"/>
            </a:pPr>
            <a:r>
              <a:rPr lang="nl-NL" sz="2400" dirty="0" err="1"/>
              <a:t>Typically</a:t>
            </a:r>
            <a:r>
              <a:rPr lang="nl-NL" sz="2400" dirty="0"/>
              <a:t> a REP socket </a:t>
            </a:r>
            <a:r>
              <a:rPr lang="nl-NL" sz="2400" dirty="0" err="1"/>
              <a:t>corresponds</a:t>
            </a:r>
            <a:r>
              <a:rPr lang="nl-NL" sz="2400" dirty="0"/>
              <a:t> </a:t>
            </a:r>
            <a:r>
              <a:rPr lang="nl-NL" sz="2400" dirty="0" err="1"/>
              <a:t>to</a:t>
            </a:r>
            <a:r>
              <a:rPr lang="nl-NL" sz="2400" dirty="0"/>
              <a:t> a server</a:t>
            </a:r>
          </a:p>
          <a:p>
            <a:pPr marL="609600" lvl="1" indent="-342900">
              <a:lnSpc>
                <a:spcPct val="100000"/>
              </a:lnSpc>
              <a:buFont typeface="Arial" panose="020B0604020202020204" pitchFamily="34" charset="0"/>
              <a:buChar char="•"/>
            </a:pPr>
            <a:r>
              <a:rPr lang="nl-NL" sz="2200" dirty="0"/>
              <a:t>It </a:t>
            </a:r>
            <a:r>
              <a:rPr lang="nl-NL" sz="2200" dirty="0" err="1"/>
              <a:t>will</a:t>
            </a:r>
            <a:r>
              <a:rPr lang="nl-NL" sz="2200" dirty="0"/>
              <a:t> bind </a:t>
            </a:r>
            <a:r>
              <a:rPr lang="nl-NL" sz="2200" dirty="0" err="1"/>
              <a:t>to</a:t>
            </a:r>
            <a:r>
              <a:rPr lang="nl-NL" sz="2200" dirty="0"/>
              <a:t> </a:t>
            </a:r>
            <a:r>
              <a:rPr lang="nl-NL" sz="2200" dirty="0" err="1"/>
              <a:t>an</a:t>
            </a:r>
            <a:r>
              <a:rPr lang="nl-NL" sz="2200" dirty="0"/>
              <a:t> </a:t>
            </a:r>
            <a:r>
              <a:rPr lang="nl-NL" sz="2200" dirty="0" err="1"/>
              <a:t>address</a:t>
            </a:r>
            <a:r>
              <a:rPr lang="nl-NL" sz="2200" dirty="0"/>
              <a:t>, </a:t>
            </a:r>
            <a:r>
              <a:rPr lang="nl-NL" sz="2200" dirty="0" err="1"/>
              <a:t>and</a:t>
            </a:r>
            <a:r>
              <a:rPr lang="nl-NL" sz="2200" dirty="0"/>
              <a:t> a REQ socket </a:t>
            </a:r>
            <a:r>
              <a:rPr lang="nl-NL" sz="2200" dirty="0" err="1"/>
              <a:t>will</a:t>
            </a:r>
            <a:r>
              <a:rPr lang="nl-NL" sz="2200" dirty="0"/>
              <a:t> </a:t>
            </a:r>
            <a:r>
              <a:rPr lang="nl-NL" sz="2200" dirty="0" err="1"/>
              <a:t>connect</a:t>
            </a:r>
            <a:r>
              <a:rPr lang="nl-NL" sz="2200" dirty="0"/>
              <a:t> </a:t>
            </a:r>
            <a:r>
              <a:rPr lang="nl-NL" sz="2200" dirty="0" err="1"/>
              <a:t>to</a:t>
            </a:r>
            <a:r>
              <a:rPr lang="nl-NL" sz="2200" dirty="0"/>
              <a:t> </a:t>
            </a:r>
            <a:r>
              <a:rPr lang="nl-NL" sz="2200" dirty="0" err="1"/>
              <a:t>that</a:t>
            </a:r>
            <a:r>
              <a:rPr lang="nl-NL" sz="2200" dirty="0"/>
              <a:t> </a:t>
            </a:r>
            <a:r>
              <a:rPr lang="nl-NL" sz="2200" dirty="0" err="1"/>
              <a:t>address</a:t>
            </a:r>
            <a:endParaRPr lang="nl-NL"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REQ – REP </a:t>
            </a:r>
            <a:r>
              <a:rPr lang="nl-NL" dirty="0" err="1"/>
              <a:t>communication</a:t>
            </a:r>
            <a:endParaRPr lang="en-US" sz="3000" cap="none" dirty="0">
              <a:solidFill>
                <a:schemeClr val="accent1"/>
              </a:solidFill>
            </a:endParaRPr>
          </a:p>
        </p:txBody>
      </p:sp>
    </p:spTree>
    <p:extLst>
      <p:ext uri="{BB962C8B-B14F-4D97-AF65-F5344CB8AC3E}">
        <p14:creationId xmlns:p14="http://schemas.microsoft.com/office/powerpoint/2010/main" val="370516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zmq.REP</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://*:5555")</a:t>
            </a:r>
          </a:p>
          <a:p>
            <a:pPr>
              <a:lnSpc>
                <a:spcPct val="80000"/>
              </a:lnSpc>
            </a:pPr>
            <a:r>
              <a:rPr lang="nl-NL" sz="2400" b="1" dirty="0">
                <a:latin typeface="Consolas" panose="020B0609020204030204" pitchFamily="49" charset="0"/>
              </a:rPr>
              <a:t>name = "echo"</a:t>
            </a:r>
          </a:p>
          <a:p>
            <a:pPr>
              <a:lnSpc>
                <a:spcPct val="80000"/>
              </a:lnSpc>
            </a:pP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(f"{echo}:{</a:t>
            </a:r>
            <a:r>
              <a:rPr lang="nl-NL" sz="2400" b="1" dirty="0" err="1">
                <a:latin typeface="Consolas" panose="020B0609020204030204" pitchFamily="49" charset="0"/>
              </a:rPr>
              <a:t>message</a:t>
            </a:r>
            <a:r>
              <a:rPr lang="nl-NL" sz="2400" b="1" dirty="0">
                <a:latin typeface="Consolas" panose="020B0609020204030204" pitchFamily="49" charset="0"/>
              </a:rPr>
              <a:t>}")</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echo server</a:t>
            </a:r>
            <a:endParaRPr lang="en-US" sz="3000" cap="none" dirty="0">
              <a:solidFill>
                <a:schemeClr val="accent1"/>
              </a:solidFill>
            </a:endParaRPr>
          </a:p>
        </p:txBody>
      </p:sp>
    </p:spTree>
    <p:extLst>
      <p:ext uri="{BB962C8B-B14F-4D97-AF65-F5344CB8AC3E}">
        <p14:creationId xmlns:p14="http://schemas.microsoft.com/office/powerpoint/2010/main" val="574151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zmq.REQ</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://localhost:5555")</a:t>
            </a:r>
          </a:p>
          <a:p>
            <a:pPr>
              <a:lnSpc>
                <a:spcPct val="80000"/>
              </a:lnSpc>
            </a:pP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a:t>
            </a:r>
            <a:r>
              <a:rPr lang="nl-NL" sz="2400" b="1" dirty="0" err="1">
                <a:latin typeface="Consolas" panose="020B0609020204030204" pitchFamily="49" charset="0"/>
              </a:rPr>
              <a:t>my</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reply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print(reply)</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echo client</a:t>
            </a:r>
            <a:endParaRPr lang="en-US" sz="3000" cap="none" dirty="0">
              <a:solidFill>
                <a:schemeClr val="accent1"/>
              </a:solidFill>
            </a:endParaRPr>
          </a:p>
        </p:txBody>
      </p:sp>
    </p:spTree>
    <p:extLst>
      <p:ext uri="{BB962C8B-B14F-4D97-AF65-F5344CB8AC3E}">
        <p14:creationId xmlns:p14="http://schemas.microsoft.com/office/powerpoint/2010/main" val="393832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One</a:t>
            </a:r>
            <a:r>
              <a:rPr lang="nl-NL" sz="2400" dirty="0"/>
              <a:t> server – </a:t>
            </a:r>
            <a:r>
              <a:rPr lang="nl-NL" sz="2400" dirty="0" err="1"/>
              <a:t>one</a:t>
            </a:r>
            <a:r>
              <a:rPr lang="nl-NL" sz="2400" dirty="0"/>
              <a:t> client</a:t>
            </a:r>
          </a:p>
          <a:p>
            <a:pPr marL="342900" indent="-342900">
              <a:lnSpc>
                <a:spcPct val="100000"/>
              </a:lnSpc>
              <a:buFont typeface="Arial" panose="020B0604020202020204" pitchFamily="34" charset="0"/>
              <a:buChar char="•"/>
            </a:pPr>
            <a:r>
              <a:rPr lang="nl-NL" sz="2400" dirty="0" err="1"/>
              <a:t>One</a:t>
            </a:r>
            <a:r>
              <a:rPr lang="nl-NL" sz="2400" dirty="0"/>
              <a:t> server – multiple clients</a:t>
            </a:r>
          </a:p>
          <a:p>
            <a:pPr marL="342900" indent="-342900">
              <a:lnSpc>
                <a:spcPct val="100000"/>
              </a:lnSpc>
              <a:buFont typeface="Arial" panose="020B0604020202020204" pitchFamily="34" charset="0"/>
              <a:buChar char="•"/>
            </a:pPr>
            <a:r>
              <a:rPr lang="nl-NL" sz="2400" dirty="0"/>
              <a:t>Multiple servers – </a:t>
            </a:r>
            <a:r>
              <a:rPr lang="nl-NL" sz="2400" dirty="0" err="1"/>
              <a:t>one</a:t>
            </a:r>
            <a:r>
              <a:rPr lang="nl-NL" sz="2400" dirty="0"/>
              <a:t> client</a:t>
            </a:r>
          </a:p>
          <a:p>
            <a:pPr marL="342900" indent="-342900">
              <a:lnSpc>
                <a:spcPct val="100000"/>
              </a:lnSpc>
              <a:buFont typeface="Arial" panose="020B0604020202020204" pitchFamily="34" charset="0"/>
              <a:buChar char="•"/>
            </a:pPr>
            <a:r>
              <a:rPr lang="nl-NL" sz="2400" dirty="0"/>
              <a:t>Multiple servers – multiple clients</a:t>
            </a:r>
            <a:endParaRPr lang="nl-NL"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echo server / client</a:t>
            </a:r>
            <a:endParaRPr lang="en-US" sz="3000" cap="none" dirty="0">
              <a:solidFill>
                <a:schemeClr val="accent1"/>
              </a:solidFill>
            </a:endParaRPr>
          </a:p>
        </p:txBody>
      </p:sp>
    </p:spTree>
    <p:extLst>
      <p:ext uri="{BB962C8B-B14F-4D97-AF65-F5344CB8AC3E}">
        <p14:creationId xmlns:p14="http://schemas.microsoft.com/office/powerpoint/2010/main" val="3136778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A REQ socket </a:t>
            </a:r>
            <a:r>
              <a:rPr lang="nl-NL" sz="2400" dirty="0" err="1"/>
              <a:t>sends</a:t>
            </a:r>
            <a:r>
              <a:rPr lang="nl-NL" sz="2400" dirty="0"/>
              <a:t> </a:t>
            </a:r>
            <a:r>
              <a:rPr lang="nl-NL" sz="2400" dirty="0" err="1"/>
              <a:t>request</a:t>
            </a:r>
            <a:r>
              <a:rPr lang="nl-NL" sz="2400" dirty="0"/>
              <a:t> via </a:t>
            </a:r>
            <a:r>
              <a:rPr lang="nl-NL" sz="2400" dirty="0" err="1"/>
              <a:t>each</a:t>
            </a:r>
            <a:r>
              <a:rPr lang="nl-NL" sz="2400" dirty="0"/>
              <a:t> </a:t>
            </a:r>
            <a:r>
              <a:rPr lang="nl-NL" sz="2400" dirty="0" err="1"/>
              <a:t>connection</a:t>
            </a:r>
            <a:r>
              <a:rPr lang="nl-NL" sz="2400" dirty="0"/>
              <a:t> in a </a:t>
            </a:r>
            <a:r>
              <a:rPr lang="nl-NL" sz="2400" dirty="0" err="1"/>
              <a:t>round-robin</a:t>
            </a:r>
            <a:r>
              <a:rPr lang="nl-NL" sz="2400" dirty="0"/>
              <a:t> fashion.</a:t>
            </a:r>
          </a:p>
          <a:p>
            <a:pPr marL="342900" indent="-342900">
              <a:lnSpc>
                <a:spcPct val="100000"/>
              </a:lnSpc>
              <a:buFont typeface="Arial" panose="020B0604020202020204" pitchFamily="34" charset="0"/>
              <a:buChar char="•"/>
            </a:pPr>
            <a:r>
              <a:rPr lang="nl-NL" sz="2400" dirty="0"/>
              <a:t>A REP socket </a:t>
            </a:r>
            <a:r>
              <a:rPr lang="nl-NL" sz="2400" dirty="0" err="1"/>
              <a:t>receives</a:t>
            </a:r>
            <a:r>
              <a:rPr lang="nl-NL" sz="2400" dirty="0"/>
              <a:t> </a:t>
            </a:r>
            <a:r>
              <a:rPr lang="nl-NL" sz="2400" dirty="0" err="1"/>
              <a:t>request</a:t>
            </a:r>
            <a:r>
              <a:rPr lang="nl-NL" sz="2400" dirty="0"/>
              <a:t> </a:t>
            </a:r>
            <a:r>
              <a:rPr lang="nl-NL" sz="2400" dirty="0" err="1"/>
              <a:t>from</a:t>
            </a:r>
            <a:r>
              <a:rPr lang="nl-NL" sz="2400" dirty="0"/>
              <a:t> </a:t>
            </a:r>
            <a:r>
              <a:rPr lang="nl-NL" sz="2400" dirty="0" err="1"/>
              <a:t>each</a:t>
            </a:r>
            <a:r>
              <a:rPr lang="nl-NL" sz="2400" dirty="0"/>
              <a:t> </a:t>
            </a:r>
            <a:r>
              <a:rPr lang="nl-NL" sz="2400" dirty="0" err="1"/>
              <a:t>connection</a:t>
            </a:r>
            <a:r>
              <a:rPr lang="nl-NL" sz="2400" dirty="0"/>
              <a:t> in fair-</a:t>
            </a:r>
            <a:r>
              <a:rPr lang="nl-NL" sz="2400" dirty="0" err="1"/>
              <a:t>queueing</a:t>
            </a:r>
            <a:r>
              <a:rPr lang="nl-NL" sz="2400" dirty="0"/>
              <a:t> mode</a:t>
            </a:r>
          </a:p>
          <a:p>
            <a:pPr marL="609600" lvl="1" indent="-342900">
              <a:lnSpc>
                <a:spcPct val="100000"/>
              </a:lnSpc>
              <a:buFont typeface="Arial" panose="020B0604020202020204" pitchFamily="34" charset="0"/>
              <a:buChar char="•"/>
            </a:pPr>
            <a:r>
              <a:rPr lang="nl-NL" sz="2200" dirty="0" err="1"/>
              <a:t>Round-robin</a:t>
            </a:r>
            <a:r>
              <a:rPr lang="nl-NL" sz="2200" dirty="0"/>
              <a:t>, but skip </a:t>
            </a:r>
            <a:r>
              <a:rPr lang="nl-NL" sz="2200" dirty="0" err="1"/>
              <a:t>connections</a:t>
            </a:r>
            <a:r>
              <a:rPr lang="nl-NL" sz="2200" dirty="0"/>
              <a:t> </a:t>
            </a:r>
            <a:r>
              <a:rPr lang="nl-NL" sz="2200" dirty="0" err="1"/>
              <a:t>that</a:t>
            </a:r>
            <a:r>
              <a:rPr lang="nl-NL" sz="2200" dirty="0"/>
              <a:t> </a:t>
            </a:r>
            <a:r>
              <a:rPr lang="nl-NL" sz="2200" dirty="0" err="1"/>
              <a:t>don't</a:t>
            </a:r>
            <a:r>
              <a:rPr lang="nl-NL" sz="2200" dirty="0"/>
              <a:t> have </a:t>
            </a:r>
            <a:r>
              <a:rPr lang="nl-NL" sz="2200" dirty="0" err="1"/>
              <a:t>anything</a:t>
            </a:r>
            <a:r>
              <a:rPr lang="nl-NL" sz="2200" dirty="0"/>
              <a:t> </a:t>
            </a:r>
            <a:r>
              <a:rPr lang="nl-NL" sz="2200" dirty="0" err="1"/>
              <a:t>to</a:t>
            </a:r>
            <a:r>
              <a:rPr lang="nl-NL" sz="2200" dirty="0"/>
              <a:t> </a:t>
            </a:r>
            <a:r>
              <a:rPr lang="nl-NL" sz="2200" dirty="0" err="1"/>
              <a:t>receive</a:t>
            </a:r>
            <a:endParaRPr lang="nl-NL" sz="2200" dirty="0"/>
          </a:p>
          <a:p>
            <a:pPr marL="342900" indent="-342900">
              <a:lnSpc>
                <a:spcPct val="100000"/>
              </a:lnSpc>
              <a:buFont typeface="Arial" panose="020B0604020202020204" pitchFamily="34" charset="0"/>
              <a:buChar char="•"/>
            </a:pPr>
            <a:r>
              <a:rPr lang="nl-NL" sz="2400" dirty="0"/>
              <a:t>A REP socket handles </a:t>
            </a:r>
            <a:r>
              <a:rPr lang="nl-NL" sz="2400" dirty="0" err="1"/>
              <a:t>each</a:t>
            </a:r>
            <a:r>
              <a:rPr lang="nl-NL" sz="2400" dirty="0"/>
              <a:t> </a:t>
            </a:r>
            <a:r>
              <a:rPr lang="nl-NL" sz="2400" dirty="0" err="1"/>
              <a:t>request</a:t>
            </a:r>
            <a:r>
              <a:rPr lang="nl-NL" sz="2400" dirty="0"/>
              <a:t> </a:t>
            </a:r>
            <a:r>
              <a:rPr lang="nl-NL" sz="2400" dirty="0" err="1"/>
              <a:t>completely</a:t>
            </a:r>
            <a:r>
              <a:rPr lang="nl-NL" sz="2400" dirty="0"/>
              <a:t> </a:t>
            </a:r>
            <a:r>
              <a:rPr lang="nl-NL" sz="2400" dirty="0" err="1"/>
              <a:t>before</a:t>
            </a:r>
            <a:r>
              <a:rPr lang="nl-NL" sz="2400" dirty="0"/>
              <a:t> </a:t>
            </a:r>
            <a:r>
              <a:rPr lang="nl-NL" sz="2400" dirty="0" err="1"/>
              <a:t>taking</a:t>
            </a:r>
            <a:r>
              <a:rPr lang="nl-NL" sz="2400" dirty="0"/>
              <a:t> </a:t>
            </a:r>
            <a:r>
              <a:rPr lang="nl-NL" sz="2400" dirty="0" err="1"/>
              <a:t>the</a:t>
            </a:r>
            <a:r>
              <a:rPr lang="nl-NL" sz="2400" dirty="0"/>
              <a:t> next </a:t>
            </a:r>
            <a:r>
              <a:rPr lang="nl-NL" sz="2400" dirty="0" err="1"/>
              <a:t>request</a:t>
            </a:r>
            <a:r>
              <a:rPr lang="nl-NL" sz="2400" dirty="0"/>
              <a:t>.</a:t>
            </a:r>
            <a:endParaRPr lang="nl-NL"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Observations</a:t>
            </a:r>
            <a:endParaRPr lang="en-US" sz="3000" cap="none" dirty="0">
              <a:solidFill>
                <a:schemeClr val="accent1"/>
              </a:solidFill>
            </a:endParaRPr>
          </a:p>
        </p:txBody>
      </p:sp>
    </p:spTree>
    <p:extLst>
      <p:ext uri="{BB962C8B-B14F-4D97-AF65-F5344CB8AC3E}">
        <p14:creationId xmlns:p14="http://schemas.microsoft.com/office/powerpoint/2010/main" val="915936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Publish – subscribe pattern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5</a:t>
            </a:r>
          </a:p>
        </p:txBody>
      </p:sp>
    </p:spTree>
    <p:extLst>
      <p:ext uri="{BB962C8B-B14F-4D97-AF65-F5344CB8AC3E}">
        <p14:creationId xmlns:p14="http://schemas.microsoft.com/office/powerpoint/2010/main" val="549278244"/>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The PUB – SUB </a:t>
            </a:r>
            <a:r>
              <a:rPr lang="nl-NL" sz="2400" dirty="0" err="1"/>
              <a:t>pattern</a:t>
            </a:r>
            <a:r>
              <a:rPr lang="nl-NL" sz="2400" dirty="0"/>
              <a:t> </a:t>
            </a:r>
            <a:r>
              <a:rPr lang="nl-NL" sz="2400" dirty="0" err="1"/>
              <a:t>enforces</a:t>
            </a:r>
            <a:r>
              <a:rPr lang="nl-NL" sz="2400" dirty="0"/>
              <a:t> a </a:t>
            </a:r>
            <a:r>
              <a:rPr lang="nl-NL" sz="2400" dirty="0" err="1"/>
              <a:t>one</a:t>
            </a:r>
            <a:r>
              <a:rPr lang="nl-NL" sz="2400" dirty="0"/>
              <a:t>-way stream of </a:t>
            </a:r>
            <a:r>
              <a:rPr lang="nl-NL" sz="2400" dirty="0" err="1"/>
              <a:t>messages</a:t>
            </a:r>
            <a:r>
              <a:rPr lang="nl-NL" sz="2400" dirty="0"/>
              <a:t>, </a:t>
            </a:r>
            <a:r>
              <a:rPr lang="nl-NL" sz="2400" dirty="0" err="1"/>
              <a:t>from</a:t>
            </a:r>
            <a:r>
              <a:rPr lang="nl-NL" sz="2400" dirty="0"/>
              <a:t> </a:t>
            </a:r>
            <a:r>
              <a:rPr lang="nl-NL" sz="2400" dirty="0" err="1"/>
              <a:t>the</a:t>
            </a:r>
            <a:r>
              <a:rPr lang="nl-NL" sz="2400" dirty="0"/>
              <a:t> PUB socket </a:t>
            </a:r>
            <a:r>
              <a:rPr lang="nl-NL" sz="2400" dirty="0" err="1"/>
              <a:t>to</a:t>
            </a:r>
            <a:r>
              <a:rPr lang="nl-NL" sz="2400" dirty="0"/>
              <a:t> </a:t>
            </a:r>
            <a:r>
              <a:rPr lang="nl-NL" sz="2400" dirty="0" err="1"/>
              <a:t>any</a:t>
            </a:r>
            <a:r>
              <a:rPr lang="nl-NL" sz="2400" dirty="0"/>
              <a:t> </a:t>
            </a:r>
            <a:r>
              <a:rPr lang="nl-NL" sz="2400" dirty="0" err="1"/>
              <a:t>number</a:t>
            </a:r>
            <a:r>
              <a:rPr lang="nl-NL" sz="2400" dirty="0"/>
              <a:t> of </a:t>
            </a:r>
            <a:r>
              <a:rPr lang="nl-NL" sz="2400" dirty="0" err="1"/>
              <a:t>connected</a:t>
            </a:r>
            <a:r>
              <a:rPr lang="nl-NL" sz="2400" dirty="0"/>
              <a:t> SUB sockets.</a:t>
            </a:r>
          </a:p>
          <a:p>
            <a:pPr marL="342900" indent="-342900">
              <a:lnSpc>
                <a:spcPct val="100000"/>
              </a:lnSpc>
              <a:buFont typeface="Arial" panose="020B0604020202020204" pitchFamily="34" charset="0"/>
              <a:buChar char="•"/>
            </a:pPr>
            <a:r>
              <a:rPr lang="nl-NL" sz="2400" dirty="0"/>
              <a:t>SUB sockets </a:t>
            </a:r>
            <a:r>
              <a:rPr lang="nl-NL" sz="2400" dirty="0" err="1"/>
              <a:t>don't</a:t>
            </a:r>
            <a:r>
              <a:rPr lang="nl-NL" sz="2400" dirty="0"/>
              <a:t> talk back </a:t>
            </a:r>
            <a:r>
              <a:rPr lang="nl-NL" sz="2400" dirty="0" err="1"/>
              <a:t>to</a:t>
            </a:r>
            <a:r>
              <a:rPr lang="nl-NL" sz="2400" dirty="0"/>
              <a:t> PUB sockets.</a:t>
            </a:r>
          </a:p>
          <a:p>
            <a:pPr marL="609600" lvl="1" indent="-342900">
              <a:lnSpc>
                <a:spcPct val="100000"/>
              </a:lnSpc>
              <a:buFont typeface="Arial" panose="020B0604020202020204" pitchFamily="34" charset="0"/>
              <a:buChar char="•"/>
            </a:pPr>
            <a:r>
              <a:rPr lang="nl-NL" sz="2200" dirty="0"/>
              <a:t>No control of </a:t>
            </a:r>
            <a:r>
              <a:rPr lang="nl-NL" sz="2200" dirty="0" err="1"/>
              <a:t>message</a:t>
            </a:r>
            <a:r>
              <a:rPr lang="nl-NL" sz="2200" dirty="0"/>
              <a:t> </a:t>
            </a:r>
            <a:r>
              <a:rPr lang="nl-NL" sz="2200" dirty="0" err="1"/>
              <a:t>rate</a:t>
            </a:r>
            <a:endParaRPr lang="nl-NL" sz="2200" dirty="0"/>
          </a:p>
          <a:p>
            <a:pPr marL="609600" lvl="1" indent="-342900">
              <a:lnSpc>
                <a:spcPct val="100000"/>
              </a:lnSpc>
              <a:buFont typeface="Arial" panose="020B0604020202020204" pitchFamily="34" charset="0"/>
              <a:buChar char="•"/>
            </a:pPr>
            <a:r>
              <a:rPr lang="nl-NL" sz="2200" dirty="0" err="1"/>
              <a:t>Publishers</a:t>
            </a:r>
            <a:r>
              <a:rPr lang="nl-NL" sz="2200" dirty="0"/>
              <a:t> </a:t>
            </a:r>
            <a:r>
              <a:rPr lang="nl-NL" sz="2200" dirty="0" err="1"/>
              <a:t>don't</a:t>
            </a:r>
            <a:r>
              <a:rPr lang="nl-NL" sz="2200" dirty="0"/>
              <a:t> </a:t>
            </a:r>
            <a:r>
              <a:rPr lang="nl-NL" sz="2200" dirty="0" err="1"/>
              <a:t>know</a:t>
            </a:r>
            <a:r>
              <a:rPr lang="nl-NL" sz="2200" dirty="0"/>
              <a:t> </a:t>
            </a:r>
            <a:r>
              <a:rPr lang="nl-NL" sz="2200" dirty="0" err="1"/>
              <a:t>when</a:t>
            </a:r>
            <a:r>
              <a:rPr lang="nl-NL" sz="2200" dirty="0"/>
              <a:t> </a:t>
            </a:r>
            <a:r>
              <a:rPr lang="nl-NL" sz="2200" dirty="0" err="1"/>
              <a:t>subscribers</a:t>
            </a:r>
            <a:r>
              <a:rPr lang="nl-NL" sz="2200" dirty="0"/>
              <a:t> are ready </a:t>
            </a:r>
            <a:r>
              <a:rPr lang="nl-NL" sz="2200" dirty="0" err="1"/>
              <a:t>to</a:t>
            </a:r>
            <a:r>
              <a:rPr lang="nl-NL" sz="2200" dirty="0"/>
              <a:t> </a:t>
            </a:r>
            <a:r>
              <a:rPr lang="nl-NL" sz="2200" dirty="0" err="1"/>
              <a:t>receive</a:t>
            </a:r>
            <a:r>
              <a:rPr lang="nl-NL" sz="2200" dirty="0"/>
              <a:t>, or </a:t>
            </a:r>
            <a:r>
              <a:rPr lang="nl-NL" sz="2200" dirty="0" err="1"/>
              <a:t>when</a:t>
            </a:r>
            <a:r>
              <a:rPr lang="nl-NL" sz="2200" dirty="0"/>
              <a:t> </a:t>
            </a:r>
            <a:r>
              <a:rPr lang="nl-NL" sz="2200" dirty="0" err="1"/>
              <a:t>they</a:t>
            </a:r>
            <a:r>
              <a:rPr lang="nl-NL" sz="2200" dirty="0"/>
              <a:t> have </a:t>
            </a:r>
            <a:r>
              <a:rPr lang="nl-NL" sz="2200" dirty="0" err="1"/>
              <a:t>disappeared</a:t>
            </a:r>
            <a:endParaRPr lang="nl-NL" sz="2200" dirty="0"/>
          </a:p>
          <a:p>
            <a:pPr marL="342900" indent="-342900">
              <a:lnSpc>
                <a:spcPct val="100000"/>
              </a:lnSpc>
              <a:buFont typeface="Arial" panose="020B0604020202020204" pitchFamily="34" charset="0"/>
              <a:buChar char="•"/>
            </a:pPr>
            <a:r>
              <a:rPr lang="nl-NL" sz="2400" dirty="0"/>
              <a:t>SUB sockets must </a:t>
            </a:r>
            <a:r>
              <a:rPr lang="nl-NL" sz="2400" dirty="0" err="1"/>
              <a:t>subscribe</a:t>
            </a:r>
            <a:r>
              <a:rPr lang="nl-NL" sz="2400" dirty="0"/>
              <a:t> </a:t>
            </a:r>
            <a:r>
              <a:rPr lang="nl-NL" sz="2400" dirty="0" err="1"/>
              <a:t>to</a:t>
            </a:r>
            <a:r>
              <a:rPr lang="nl-NL" sz="2400" dirty="0"/>
              <a:t> </a:t>
            </a:r>
            <a:r>
              <a:rPr lang="nl-NL" sz="2400" dirty="0" err="1"/>
              <a:t>messages</a:t>
            </a:r>
            <a:r>
              <a:rPr lang="nl-NL" sz="2400" dirty="0"/>
              <a:t>.</a:t>
            </a:r>
          </a:p>
          <a:p>
            <a:pPr marL="609600" lvl="1" indent="-342900">
              <a:lnSpc>
                <a:spcPct val="100000"/>
              </a:lnSpc>
              <a:buFont typeface="Arial" panose="020B0604020202020204" pitchFamily="34" charset="0"/>
              <a:buChar char="•"/>
            </a:pPr>
            <a:r>
              <a:rPr lang="nl-NL" sz="2200" dirty="0" err="1"/>
              <a:t>Otherwise</a:t>
            </a:r>
            <a:r>
              <a:rPr lang="nl-NL" sz="2200" dirty="0"/>
              <a:t> </a:t>
            </a:r>
            <a:r>
              <a:rPr lang="nl-NL" sz="2200" dirty="0" err="1"/>
              <a:t>they</a:t>
            </a:r>
            <a:r>
              <a:rPr lang="nl-NL" sz="2200" dirty="0"/>
              <a:t> </a:t>
            </a:r>
            <a:r>
              <a:rPr lang="nl-NL" sz="2200" dirty="0" err="1"/>
              <a:t>will</a:t>
            </a:r>
            <a:r>
              <a:rPr lang="nl-NL" sz="2200" dirty="0"/>
              <a:t> </a:t>
            </a:r>
            <a:r>
              <a:rPr lang="nl-NL" sz="2200" dirty="0" err="1"/>
              <a:t>not</a:t>
            </a:r>
            <a:r>
              <a:rPr lang="nl-NL" sz="2200" dirty="0"/>
              <a:t> </a:t>
            </a:r>
            <a:r>
              <a:rPr lang="nl-NL" sz="2200" dirty="0" err="1"/>
              <a:t>receive</a:t>
            </a:r>
            <a:r>
              <a:rPr lang="nl-NL" sz="2200" dirty="0"/>
              <a:t> </a:t>
            </a:r>
            <a:r>
              <a:rPr lang="nl-NL" sz="2200" dirty="0" err="1"/>
              <a:t>anything</a:t>
            </a:r>
            <a:r>
              <a:rPr lang="nl-NL" sz="2200" dirty="0"/>
              <a:t>.</a:t>
            </a:r>
          </a:p>
          <a:p>
            <a:pPr marL="609600" lvl="1" indent="-342900">
              <a:lnSpc>
                <a:spcPct val="100000"/>
              </a:lnSpc>
              <a:buFont typeface="Arial" panose="020B0604020202020204" pitchFamily="34" charset="0"/>
              <a:buChar char="•"/>
            </a:pPr>
            <a:r>
              <a:rPr lang="nl-NL" sz="2200" dirty="0"/>
              <a:t>Filtering is </a:t>
            </a:r>
            <a:r>
              <a:rPr lang="nl-NL" sz="2200" dirty="0" err="1"/>
              <a:t>done</a:t>
            </a:r>
            <a:r>
              <a:rPr lang="nl-NL" sz="2200" dirty="0"/>
              <a:t> </a:t>
            </a:r>
            <a:r>
              <a:rPr lang="nl-NL" sz="2200" dirty="0" err="1"/>
              <a:t>locally</a:t>
            </a:r>
            <a:r>
              <a:rPr lang="nl-NL" sz="2200" dirty="0"/>
              <a:t> in </a:t>
            </a:r>
            <a:r>
              <a:rPr lang="nl-NL" sz="2200" dirty="0" err="1"/>
              <a:t>the</a:t>
            </a:r>
            <a:r>
              <a:rPr lang="nl-NL" sz="2200" dirty="0"/>
              <a:t> SUB socket, </a:t>
            </a:r>
            <a:r>
              <a:rPr lang="nl-NL" sz="2200" dirty="0" err="1"/>
              <a:t>not</a:t>
            </a:r>
            <a:r>
              <a:rPr lang="nl-NL" sz="2200" dirty="0"/>
              <a:t> at </a:t>
            </a:r>
            <a:r>
              <a:rPr lang="nl-NL" sz="2200" dirty="0" err="1"/>
              <a:t>the</a:t>
            </a:r>
            <a:r>
              <a:rPr lang="nl-NL" sz="2200" dirty="0"/>
              <a:t> </a:t>
            </a:r>
            <a:r>
              <a:rPr lang="nl-NL" sz="2200" dirty="0" err="1"/>
              <a:t>publisher</a:t>
            </a:r>
            <a:endParaRPr lang="nl-NL" sz="22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PUB – SUB </a:t>
            </a:r>
            <a:r>
              <a:rPr lang="nl-NL" dirty="0" err="1"/>
              <a:t>communication</a:t>
            </a:r>
            <a:endParaRPr lang="en-US" sz="3000" cap="none" dirty="0">
              <a:solidFill>
                <a:schemeClr val="accent1"/>
              </a:solidFill>
            </a:endParaRPr>
          </a:p>
        </p:txBody>
      </p:sp>
    </p:spTree>
    <p:extLst>
      <p:ext uri="{BB962C8B-B14F-4D97-AF65-F5344CB8AC3E}">
        <p14:creationId xmlns:p14="http://schemas.microsoft.com/office/powerpoint/2010/main" val="4171289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(zmq.PUB)</a:t>
            </a:r>
          </a:p>
          <a:p>
            <a:pPr>
              <a:lnSpc>
                <a:spcPct val="80000"/>
              </a:lnSpc>
            </a:pP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f"tcp</a:t>
            </a:r>
            <a:r>
              <a:rPr lang="nl-NL" sz="2400" b="1" dirty="0">
                <a:latin typeface="Consolas" panose="020B0609020204030204" pitchFamily="49" charset="0"/>
              </a:rPr>
              <a:t>://*:5555")</a:t>
            </a:r>
          </a:p>
          <a:p>
            <a:pPr>
              <a:lnSpc>
                <a:spcPct val="80000"/>
              </a:lnSpc>
            </a:pP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zipcode</a:t>
            </a:r>
            <a:r>
              <a:rPr lang="nl-NL" sz="2400" b="1" dirty="0">
                <a:latin typeface="Consolas" panose="020B0609020204030204" pitchFamily="49" charset="0"/>
              </a:rPr>
              <a:t> = randrange(1000, 10000)</a:t>
            </a:r>
          </a:p>
          <a:p>
            <a:pPr>
              <a:lnSpc>
                <a:spcPct val="80000"/>
              </a:lnSpc>
            </a:pPr>
            <a:r>
              <a:rPr lang="nl-NL" sz="2400" b="1" dirty="0">
                <a:latin typeface="Consolas" panose="020B0609020204030204" pitchFamily="49" charset="0"/>
              </a:rPr>
              <a:t>    temp = randrange(-30, 40)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humidity</a:t>
            </a:r>
            <a:r>
              <a:rPr lang="nl-NL" sz="2400" b="1" dirty="0">
                <a:latin typeface="Consolas" panose="020B0609020204030204" pitchFamily="49" charset="0"/>
              </a:rPr>
              <a:t> = randrange(10, 100)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a:t>
            </a:r>
            <a:r>
              <a:rPr lang="nl-NL" sz="2400" b="1" dirty="0" err="1">
                <a:latin typeface="Consolas" panose="020B0609020204030204" pitchFamily="49" charset="0"/>
              </a:rPr>
              <a:t>zipcode</a:t>
            </a:r>
            <a:r>
              <a:rPr lang="nl-NL" sz="2400" b="1" dirty="0">
                <a:latin typeface="Consolas" panose="020B0609020204030204" pitchFamily="49" charset="0"/>
              </a:rPr>
              <a:t>} {temp} {</a:t>
            </a:r>
            <a:r>
              <a:rPr lang="nl-NL" sz="2400" b="1" dirty="0" err="1">
                <a:latin typeface="Consolas" panose="020B0609020204030204" pitchFamily="49" charset="0"/>
              </a:rPr>
              <a:t>humidity</a:t>
            </a:r>
            <a:r>
              <a:rPr lang="nl-NL" sz="2400" b="1" dirty="0">
                <a:latin typeface="Consolas" panose="020B0609020204030204" pitchFamily="49" charset="0"/>
              </a:rPr>
              <a:t>}")</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a:t>
            </a:r>
            <a:r>
              <a:rPr lang="nl-NL" dirty="0" err="1"/>
              <a:t>weather</a:t>
            </a:r>
            <a:r>
              <a:rPr lang="nl-NL" dirty="0"/>
              <a:t> update server</a:t>
            </a:r>
            <a:endParaRPr lang="en-US" sz="3000" cap="none" dirty="0">
              <a:solidFill>
                <a:schemeClr val="accent1"/>
              </a:solidFill>
            </a:endParaRPr>
          </a:p>
        </p:txBody>
      </p:sp>
    </p:spTree>
    <p:extLst>
      <p:ext uri="{BB962C8B-B14F-4D97-AF65-F5344CB8AC3E}">
        <p14:creationId xmlns:p14="http://schemas.microsoft.com/office/powerpoint/2010/main" val="190305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fontScale="85000" lnSpcReduction="20000"/>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zmq.SUB</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f"tcp</a:t>
            </a:r>
            <a:r>
              <a:rPr lang="nl-NL" sz="2400" b="1" dirty="0">
                <a:latin typeface="Consolas" panose="020B0609020204030204" pitchFamily="49" charset="0"/>
              </a:rPr>
              <a:t>://localhost:5555")</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Filter </a:t>
            </a:r>
            <a:r>
              <a:rPr lang="nl-NL" sz="2400" b="1" dirty="0" err="1">
                <a:latin typeface="Consolas" panose="020B0609020204030204" pitchFamily="49" charset="0"/>
              </a:rPr>
              <a:t>zipcode</a:t>
            </a:r>
            <a:endParaRPr lang="nl-NL" sz="2400" b="1" dirty="0">
              <a:latin typeface="Consolas" panose="020B0609020204030204" pitchFamily="49" charset="0"/>
            </a:endParaRPr>
          </a:p>
          <a:p>
            <a:pPr>
              <a:lnSpc>
                <a:spcPct val="80000"/>
              </a:lnSpc>
            </a:pPr>
            <a:r>
              <a:rPr lang="nl-NL" sz="2400" b="1" dirty="0" err="1">
                <a:latin typeface="Consolas" panose="020B0609020204030204" pitchFamily="49" charset="0"/>
              </a:rPr>
              <a:t>zipcode</a:t>
            </a:r>
            <a:r>
              <a:rPr lang="nl-NL" sz="2400" b="1" dirty="0">
                <a:latin typeface="Consolas" panose="020B0609020204030204" pitchFamily="49" charset="0"/>
              </a:rPr>
              <a:t> = 1234</a:t>
            </a:r>
          </a:p>
          <a:p>
            <a:pPr>
              <a:lnSpc>
                <a:spcPct val="80000"/>
              </a:lnSpc>
            </a:pPr>
            <a:r>
              <a:rPr lang="nl-NL" sz="2400" b="1" dirty="0" err="1">
                <a:latin typeface="Consolas" panose="020B0609020204030204" pitchFamily="49" charset="0"/>
              </a:rPr>
              <a:t>socket.setsockopt_string</a:t>
            </a:r>
            <a:r>
              <a:rPr lang="nl-NL" sz="2400" b="1" dirty="0">
                <a:latin typeface="Consolas" panose="020B0609020204030204" pitchFamily="49" charset="0"/>
              </a:rPr>
              <a:t>(</a:t>
            </a:r>
            <a:r>
              <a:rPr lang="nl-NL" sz="2400" b="1" dirty="0" err="1">
                <a:latin typeface="Consolas" panose="020B0609020204030204" pitchFamily="49" charset="0"/>
              </a:rPr>
              <a:t>zmq.SUBSCRIBE</a:t>
            </a:r>
            <a:r>
              <a:rPr lang="nl-NL" sz="2400" b="1" dirty="0">
                <a:latin typeface="Consolas" panose="020B0609020204030204" pitchFamily="49" charset="0"/>
              </a:rPr>
              <a:t>, </a:t>
            </a:r>
            <a:r>
              <a:rPr lang="nl-NL" sz="2400" b="1" dirty="0" err="1">
                <a:latin typeface="Consolas" panose="020B0609020204030204" pitchFamily="49" charset="0"/>
              </a:rPr>
              <a:t>str</a:t>
            </a:r>
            <a:r>
              <a:rPr lang="nl-NL" sz="2400" b="1" dirty="0">
                <a:latin typeface="Consolas" panose="020B0609020204030204" pitchFamily="49" charset="0"/>
              </a:rPr>
              <a:t>(</a:t>
            </a:r>
            <a:r>
              <a:rPr lang="nl-NL" sz="2400" b="1" dirty="0" err="1">
                <a:latin typeface="Consolas" panose="020B0609020204030204" pitchFamily="49" charset="0"/>
              </a:rPr>
              <a:t>zipcode</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temp_sum</a:t>
            </a:r>
            <a:r>
              <a:rPr lang="nl-NL" sz="2400" b="1" dirty="0">
                <a:latin typeface="Consolas" panose="020B0609020204030204" pitchFamily="49" charset="0"/>
              </a:rPr>
              <a:t> = 0</a:t>
            </a:r>
          </a:p>
          <a:p>
            <a:pPr>
              <a:lnSpc>
                <a:spcPct val="80000"/>
              </a:lnSpc>
            </a:pPr>
            <a:r>
              <a:rPr lang="nl-NL" sz="2400" b="1" dirty="0" err="1">
                <a:latin typeface="Consolas" panose="020B0609020204030204" pitchFamily="49" charset="0"/>
              </a:rPr>
              <a:t>hum_sum</a:t>
            </a:r>
            <a:r>
              <a:rPr lang="nl-NL" sz="2400" b="1" dirty="0">
                <a:latin typeface="Consolas" panose="020B0609020204030204" pitchFamily="49" charset="0"/>
              </a:rPr>
              <a:t> = 0</a:t>
            </a:r>
          </a:p>
          <a:p>
            <a:pPr>
              <a:lnSpc>
                <a:spcPct val="80000"/>
              </a:lnSpc>
            </a:pPr>
            <a:r>
              <a:rPr lang="nl-NL" sz="2400" b="1" dirty="0" err="1">
                <a:latin typeface="Consolas" panose="020B0609020204030204" pitchFamily="49" charset="0"/>
              </a:rPr>
              <a:t>for</a:t>
            </a:r>
            <a:r>
              <a:rPr lang="nl-NL" sz="2400" b="1" dirty="0">
                <a:latin typeface="Consolas" panose="020B0609020204030204" pitchFamily="49" charset="0"/>
              </a:rPr>
              <a:t> update in range(10):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received</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zipc</a:t>
            </a:r>
            <a:r>
              <a:rPr lang="nl-NL" sz="2400" b="1" dirty="0">
                <a:latin typeface="Consolas" panose="020B0609020204030204" pitchFamily="49" charset="0"/>
              </a:rPr>
              <a:t>, temp, hum = </a:t>
            </a:r>
            <a:r>
              <a:rPr lang="nl-NL" sz="2400" b="1" dirty="0" err="1">
                <a:latin typeface="Consolas" panose="020B0609020204030204" pitchFamily="49" charset="0"/>
              </a:rPr>
              <a:t>received.split</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temp_sum</a:t>
            </a:r>
            <a:r>
              <a:rPr lang="nl-NL" sz="2400" b="1" dirty="0">
                <a:latin typeface="Consolas" panose="020B0609020204030204" pitchFamily="49" charset="0"/>
              </a:rPr>
              <a:t> += int(temp)</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hum_sum</a:t>
            </a:r>
            <a:r>
              <a:rPr lang="nl-NL" sz="2400" b="1" dirty="0">
                <a:latin typeface="Consolas" panose="020B0609020204030204" pitchFamily="49" charset="0"/>
              </a:rPr>
              <a:t> += int(hum)</a:t>
            </a:r>
          </a:p>
          <a:p>
            <a:pPr>
              <a:lnSpc>
                <a:spcPct val="80000"/>
              </a:lnSpc>
            </a:pPr>
            <a:r>
              <a:rPr lang="nl-NL" sz="2400" b="1" dirty="0">
                <a:latin typeface="Consolas" panose="020B0609020204030204" pitchFamily="49" charset="0"/>
              </a:rPr>
              <a:t>print(f"{</a:t>
            </a:r>
            <a:r>
              <a:rPr lang="nl-NL" sz="2400" b="1" dirty="0" err="1">
                <a:latin typeface="Consolas" panose="020B0609020204030204" pitchFamily="49" charset="0"/>
              </a:rPr>
              <a:t>zipcode</a:t>
            </a:r>
            <a:r>
              <a:rPr lang="nl-NL" sz="2400" b="1" dirty="0">
                <a:latin typeface="Consolas" panose="020B0609020204030204" pitchFamily="49" charset="0"/>
              </a:rPr>
              <a:t>}: </a:t>
            </a:r>
            <a:r>
              <a:rPr lang="nl-NL" sz="2400" b="1" dirty="0" err="1">
                <a:latin typeface="Consolas" panose="020B0609020204030204" pitchFamily="49" charset="0"/>
              </a:rPr>
              <a:t>average</a:t>
            </a:r>
            <a:r>
              <a:rPr lang="nl-NL" sz="2400" b="1" dirty="0">
                <a:latin typeface="Consolas" panose="020B0609020204030204" pitchFamily="49" charset="0"/>
              </a:rPr>
              <a:t> temp: {</a:t>
            </a:r>
            <a:r>
              <a:rPr lang="nl-NL" sz="2400" b="1" dirty="0" err="1">
                <a:latin typeface="Consolas" panose="020B0609020204030204" pitchFamily="49" charset="0"/>
              </a:rPr>
              <a:t>temp_sum</a:t>
            </a:r>
            <a:r>
              <a:rPr lang="nl-NL" sz="2400" b="1" dirty="0">
                <a:latin typeface="Consolas" panose="020B0609020204030204" pitchFamily="49" charset="0"/>
              </a:rPr>
              <a:t> / 10}, </a:t>
            </a:r>
            <a:r>
              <a:rPr lang="nl-NL" sz="2400" b="1" dirty="0" err="1">
                <a:latin typeface="Consolas" panose="020B0609020204030204" pitchFamily="49" charset="0"/>
              </a:rPr>
              <a:t>humidity</a:t>
            </a:r>
            <a:r>
              <a:rPr lang="nl-NL" sz="2400" b="1" dirty="0">
                <a:latin typeface="Consolas" panose="020B0609020204030204" pitchFamily="49" charset="0"/>
              </a:rPr>
              <a:t>: {</a:t>
            </a:r>
            <a:r>
              <a:rPr lang="nl-NL" sz="2400" b="1" dirty="0" err="1">
                <a:latin typeface="Consolas" panose="020B0609020204030204" pitchFamily="49" charset="0"/>
              </a:rPr>
              <a:t>hum_sum</a:t>
            </a:r>
            <a:r>
              <a:rPr lang="nl-NL" sz="2400" b="1" dirty="0">
                <a:latin typeface="Consolas" panose="020B0609020204030204" pitchFamily="49" charset="0"/>
              </a:rPr>
              <a:t> / 10}")</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a:t>
            </a:r>
            <a:r>
              <a:rPr lang="nl-NL" dirty="0" err="1"/>
              <a:t>weather</a:t>
            </a:r>
            <a:r>
              <a:rPr lang="nl-NL" dirty="0"/>
              <a:t> update client</a:t>
            </a:r>
            <a:endParaRPr lang="en-US" sz="3000" cap="none" dirty="0">
              <a:solidFill>
                <a:schemeClr val="accent1"/>
              </a:solidFill>
            </a:endParaRPr>
          </a:p>
        </p:txBody>
      </p:sp>
    </p:spTree>
    <p:extLst>
      <p:ext uri="{BB962C8B-B14F-4D97-AF65-F5344CB8AC3E}">
        <p14:creationId xmlns:p14="http://schemas.microsoft.com/office/powerpoint/2010/main" val="288869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a:bodyPr>
          <a:lstStyle/>
          <a:p>
            <a:pPr marL="342900" indent="-342900">
              <a:buFont typeface="Arial" panose="020B0604020202020204" pitchFamily="34" charset="0"/>
              <a:buChar char="•"/>
            </a:pPr>
            <a:r>
              <a:rPr lang="en-US" sz="2400" dirty="0">
                <a:latin typeface="Ubuntu" panose="020B0504030602030204" pitchFamily="34" charset="0"/>
              </a:rPr>
              <a:t>Networking in Python</a:t>
            </a:r>
          </a:p>
          <a:p>
            <a:pPr marL="342900" indent="-342900">
              <a:buFont typeface="Arial" panose="020B0604020202020204" pitchFamily="34" charset="0"/>
              <a:buChar char="•"/>
            </a:pPr>
            <a:r>
              <a:rPr lang="en-US" sz="2400" noProof="0" dirty="0">
                <a:latin typeface="Ubuntu" panose="020B0504030602030204" pitchFamily="34" charset="0"/>
              </a:rPr>
              <a:t>General issues with networking</a:t>
            </a:r>
          </a:p>
          <a:p>
            <a:pPr marL="342900" indent="-342900">
              <a:buFont typeface="Arial" panose="020B0604020202020204" pitchFamily="34" charset="0"/>
              <a:buChar char="•"/>
            </a:pPr>
            <a:r>
              <a:rPr lang="en-US" sz="2400" noProof="0" dirty="0">
                <a:latin typeface="Ubuntu" panose="020B0504030602030204" pitchFamily="34" charset="0"/>
              </a:rPr>
              <a:t>Introduction ZMQ</a:t>
            </a:r>
          </a:p>
          <a:p>
            <a:pPr marL="342900" indent="-342900">
              <a:buFont typeface="Arial" panose="020B0604020202020204" pitchFamily="34" charset="0"/>
              <a:buChar char="•"/>
            </a:pPr>
            <a:r>
              <a:rPr lang="en-US" sz="2400" dirty="0">
                <a:latin typeface="Ubuntu" panose="020B0504030602030204" pitchFamily="34" charset="0"/>
              </a:rPr>
              <a:t>Request – Reply pattern</a:t>
            </a:r>
          </a:p>
          <a:p>
            <a:pPr marL="342900" indent="-342900">
              <a:buFont typeface="Arial" panose="020B0604020202020204" pitchFamily="34" charset="0"/>
              <a:buChar char="•"/>
            </a:pPr>
            <a:r>
              <a:rPr lang="en-US" sz="2400" noProof="0" dirty="0">
                <a:latin typeface="Ubuntu" panose="020B0504030602030204" pitchFamily="34" charset="0"/>
              </a:rPr>
              <a:t>Publish</a:t>
            </a:r>
            <a:r>
              <a:rPr lang="en-US" sz="2400" dirty="0">
                <a:latin typeface="Ubuntu" panose="020B0504030602030204" pitchFamily="34" charset="0"/>
              </a:rPr>
              <a:t> – Subscribe pattern</a:t>
            </a:r>
          </a:p>
          <a:p>
            <a:pPr marL="342900" indent="-342900">
              <a:buFont typeface="Arial" panose="020B0604020202020204" pitchFamily="34" charset="0"/>
              <a:buChar char="•"/>
            </a:pPr>
            <a:r>
              <a:rPr lang="en-US" sz="2400" noProof="0" dirty="0">
                <a:latin typeface="Ubuntu" panose="020B0504030602030204" pitchFamily="34" charset="0"/>
              </a:rPr>
              <a:t>Ta</a:t>
            </a:r>
            <a:r>
              <a:rPr lang="en-US" sz="2400" dirty="0" err="1">
                <a:latin typeface="Ubuntu" panose="020B0504030602030204" pitchFamily="34" charset="0"/>
              </a:rPr>
              <a:t>sk</a:t>
            </a:r>
            <a:r>
              <a:rPr lang="en-US" sz="2400" dirty="0">
                <a:latin typeface="Ubuntu" panose="020B0504030602030204" pitchFamily="34" charset="0"/>
              </a:rPr>
              <a:t> distribution</a:t>
            </a:r>
          </a:p>
          <a:p>
            <a:pPr marL="342900" indent="-342900">
              <a:buFont typeface="Arial" panose="020B0604020202020204" pitchFamily="34" charset="0"/>
              <a:buChar char="•"/>
            </a:pPr>
            <a:r>
              <a:rPr lang="en-US" sz="2400" noProof="0" dirty="0">
                <a:latin typeface="Ubuntu" panose="020B0504030602030204" pitchFamily="34" charset="0"/>
              </a:rPr>
              <a:t> </a:t>
            </a:r>
            <a:endParaRPr lang="en-US" sz="2400" noProof="0" dirty="0"/>
          </a:p>
        </p:txBody>
      </p:sp>
      <p:sp>
        <p:nvSpPr>
          <p:cNvPr id="4" name="Title 3"/>
          <p:cNvSpPr>
            <a:spLocks noGrp="1"/>
          </p:cNvSpPr>
          <p:nvPr>
            <p:ph type="title"/>
          </p:nvPr>
        </p:nvSpPr>
        <p:spPr/>
        <p:txBody>
          <a:bodyPr/>
          <a:lstStyle/>
          <a:p>
            <a:r>
              <a:rPr lang="nl-NL" noProof="0" dirty="0">
                <a:latin typeface="Ubuntu Medium" panose="020B0604030602030204" pitchFamily="34" charset="0"/>
              </a:rPr>
              <a:t>Agenda</a:t>
            </a:r>
            <a:endParaRPr lang="en-US" noProof="0" dirty="0">
              <a:latin typeface="Ubuntu Medium" panose="020B0604030602030204" pitchFamily="34" charset="0"/>
            </a:endParaRPr>
          </a:p>
        </p:txBody>
      </p:sp>
      <p:grpSp>
        <p:nvGrpSpPr>
          <p:cNvPr id="7" name="Group 6"/>
          <p:cNvGrpSpPr/>
          <p:nvPr/>
        </p:nvGrpSpPr>
        <p:grpSpPr>
          <a:xfrm>
            <a:off x="5447928" y="1074068"/>
            <a:ext cx="6336704" cy="4454349"/>
            <a:chOff x="3923928" y="439200"/>
            <a:chExt cx="4752528"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3923928" y="2948965"/>
              <a:ext cx="4752528"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Python expert at Capgemini Engineering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ruud.dejong@capgemini.com</a:t>
              </a:r>
            </a:p>
          </p:txBody>
        </p:sp>
      </p:grpSp>
    </p:spTree>
    <p:extLst>
      <p:ext uri="{BB962C8B-B14F-4D97-AF65-F5344CB8AC3E}">
        <p14:creationId xmlns:p14="http://schemas.microsoft.com/office/powerpoint/2010/main" val="223628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a:t>
            </a:r>
            <a:r>
              <a:rPr lang="nl-NL" dirty="0" err="1"/>
              <a:t>weather</a:t>
            </a:r>
            <a:r>
              <a:rPr lang="nl-NL" dirty="0"/>
              <a:t> update server / client</a:t>
            </a:r>
            <a:endParaRPr lang="en-US" sz="3000" cap="none" dirty="0">
              <a:solidFill>
                <a:schemeClr val="accent1"/>
              </a:solidFill>
            </a:endParaRPr>
          </a:p>
        </p:txBody>
      </p:sp>
    </p:spTree>
    <p:extLst>
      <p:ext uri="{BB962C8B-B14F-4D97-AF65-F5344CB8AC3E}">
        <p14:creationId xmlns:p14="http://schemas.microsoft.com/office/powerpoint/2010/main" val="3894030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100000"/>
              </a:lnSpc>
            </a:pPr>
            <a:r>
              <a:rPr lang="nl-NL" sz="2400" dirty="0"/>
              <a:t>PUB – SUB is </a:t>
            </a:r>
            <a:r>
              <a:rPr lang="nl-NL" sz="2400" dirty="0" err="1"/>
              <a:t>particularly</a:t>
            </a:r>
            <a:r>
              <a:rPr lang="nl-NL" sz="2400" dirty="0"/>
              <a:t> </a:t>
            </a:r>
            <a:r>
              <a:rPr lang="nl-NL" sz="2400" dirty="0" err="1"/>
              <a:t>useful</a:t>
            </a:r>
            <a:r>
              <a:rPr lang="nl-NL" sz="2400" dirty="0"/>
              <a:t> </a:t>
            </a:r>
            <a:r>
              <a:rPr lang="nl-NL" sz="2400" dirty="0" err="1"/>
              <a:t>when</a:t>
            </a:r>
            <a:r>
              <a:rPr lang="nl-NL" sz="2400" dirty="0"/>
              <a:t> </a:t>
            </a:r>
            <a:r>
              <a:rPr lang="nl-NL" sz="2400" dirty="0" err="1"/>
              <a:t>the</a:t>
            </a:r>
            <a:r>
              <a:rPr lang="nl-NL" sz="2400" dirty="0"/>
              <a:t> client does </a:t>
            </a:r>
            <a:r>
              <a:rPr lang="nl-NL" sz="2400" dirty="0" err="1"/>
              <a:t>not</a:t>
            </a:r>
            <a:r>
              <a:rPr lang="nl-NL" sz="2400" dirty="0"/>
              <a:t> </a:t>
            </a:r>
            <a:r>
              <a:rPr lang="nl-NL" sz="2400" dirty="0" err="1"/>
              <a:t>need</a:t>
            </a:r>
            <a:r>
              <a:rPr lang="nl-NL" sz="2400" dirty="0"/>
              <a:t> </a:t>
            </a:r>
            <a:r>
              <a:rPr lang="nl-NL" sz="2400" dirty="0" err="1"/>
              <a:t>to</a:t>
            </a:r>
            <a:r>
              <a:rPr lang="nl-NL" sz="2400" dirty="0"/>
              <a:t> have </a:t>
            </a:r>
            <a:r>
              <a:rPr lang="nl-NL" sz="2400" dirty="0" err="1"/>
              <a:t>the</a:t>
            </a:r>
            <a:r>
              <a:rPr lang="nl-NL" sz="2400" dirty="0"/>
              <a:t> </a:t>
            </a:r>
            <a:r>
              <a:rPr lang="nl-NL" sz="2400" dirty="0" err="1"/>
              <a:t>history</a:t>
            </a:r>
            <a:r>
              <a:rPr lang="nl-NL" sz="2400" dirty="0"/>
              <a:t> of </a:t>
            </a:r>
            <a:r>
              <a:rPr lang="nl-NL" sz="2400" dirty="0" err="1"/>
              <a:t>previously</a:t>
            </a:r>
            <a:r>
              <a:rPr lang="nl-NL" sz="2400" dirty="0"/>
              <a:t> sent </a:t>
            </a:r>
            <a:r>
              <a:rPr lang="nl-NL" sz="2400" dirty="0" err="1"/>
              <a:t>messages</a:t>
            </a:r>
            <a:r>
              <a:rPr lang="nl-NL" sz="2400" dirty="0"/>
              <a:t>.</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Observations</a:t>
            </a:r>
            <a:endParaRPr lang="en-US" sz="3000" cap="none" dirty="0">
              <a:solidFill>
                <a:schemeClr val="accent1"/>
              </a:solidFill>
            </a:endParaRPr>
          </a:p>
        </p:txBody>
      </p:sp>
    </p:spTree>
    <p:extLst>
      <p:ext uri="{BB962C8B-B14F-4D97-AF65-F5344CB8AC3E}">
        <p14:creationId xmlns:p14="http://schemas.microsoft.com/office/powerpoint/2010/main" val="946284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Task distribution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6</a:t>
            </a:r>
          </a:p>
        </p:txBody>
      </p:sp>
    </p:spTree>
    <p:extLst>
      <p:ext uri="{BB962C8B-B14F-4D97-AF65-F5344CB8AC3E}">
        <p14:creationId xmlns:p14="http://schemas.microsoft.com/office/powerpoint/2010/main" val="3171013395"/>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Instance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59855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Documentation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7</a:t>
            </a:r>
          </a:p>
        </p:txBody>
      </p:sp>
    </p:spTree>
    <p:extLst>
      <p:ext uri="{BB962C8B-B14F-4D97-AF65-F5344CB8AC3E}">
        <p14:creationId xmlns:p14="http://schemas.microsoft.com/office/powerpoint/2010/main" val="999794288"/>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marL="342900" indent="-342900">
              <a:lnSpc>
                <a:spcPct val="110000"/>
              </a:lnSpc>
              <a:buFont typeface="Arial" panose="020B0604020202020204" pitchFamily="34" charset="0"/>
              <a:buChar char="•"/>
            </a:pPr>
            <a:r>
              <a:rPr lang="en-US" dirty="0">
                <a:latin typeface="+mn-lt"/>
              </a:rPr>
              <a:t>It is in general impossible to access an attribute on a descriptor.</a:t>
            </a:r>
          </a:p>
          <a:p>
            <a:pPr marL="520700" lvl="1" indent="-342900">
              <a:lnSpc>
                <a:spcPct val="110000"/>
              </a:lnSpc>
              <a:buFont typeface="Arial" panose="020B0604020202020204" pitchFamily="34" charset="0"/>
              <a:buChar char="•"/>
            </a:pPr>
            <a:r>
              <a:rPr lang="en-US" dirty="0">
                <a:latin typeface="+mn-lt"/>
              </a:rPr>
              <a:t>If you do </a:t>
            </a:r>
            <a:r>
              <a:rPr lang="en-US" b="1" dirty="0" err="1">
                <a:latin typeface="Consolas" panose="020B0609020204030204" pitchFamily="49" charset="0"/>
              </a:rPr>
              <a:t>obj.desc.x</a:t>
            </a:r>
            <a:r>
              <a:rPr lang="en-US" b="1" dirty="0">
                <a:latin typeface="Consolas" panose="020B0609020204030204" pitchFamily="49" charset="0"/>
              </a:rPr>
              <a:t> = 7</a:t>
            </a:r>
            <a:r>
              <a:rPr lang="en-US" dirty="0">
                <a:latin typeface="+mn-lt"/>
              </a:rPr>
              <a:t>, what happens is that you (try to) set the attribute </a:t>
            </a:r>
            <a:r>
              <a:rPr lang="en-US" b="1" dirty="0">
                <a:latin typeface="Consolas" panose="020B0609020204030204" pitchFamily="49" charset="0"/>
              </a:rPr>
              <a:t>x</a:t>
            </a:r>
            <a:r>
              <a:rPr lang="en-US" dirty="0">
                <a:latin typeface="+mn-lt"/>
              </a:rPr>
              <a:t> on whatever is returned by the descriptor's </a:t>
            </a:r>
            <a:r>
              <a:rPr lang="en-US" b="1" dirty="0">
                <a:latin typeface="Consolas" panose="020B0609020204030204" pitchFamily="49" charset="0"/>
              </a:rPr>
              <a:t>__get__</a:t>
            </a:r>
            <a:r>
              <a:rPr lang="en-US" dirty="0">
                <a:latin typeface="+mn-lt"/>
              </a:rPr>
              <a:t> method.</a:t>
            </a:r>
          </a:p>
          <a:p>
            <a:pPr marL="520700" lvl="1" indent="-342900">
              <a:lnSpc>
                <a:spcPct val="110000"/>
              </a:lnSpc>
              <a:buFont typeface="Arial" panose="020B0604020202020204" pitchFamily="34" charset="0"/>
              <a:buChar char="•"/>
            </a:pPr>
            <a:r>
              <a:rPr lang="en-US" dirty="0">
                <a:latin typeface="+mn-lt"/>
              </a:rPr>
              <a:t>That is in general </a:t>
            </a:r>
            <a:r>
              <a:rPr lang="en-US" i="1" dirty="0">
                <a:latin typeface="+mn-lt"/>
              </a:rPr>
              <a:t>not</a:t>
            </a:r>
            <a:r>
              <a:rPr lang="en-US" dirty="0">
                <a:latin typeface="+mn-lt"/>
              </a:rPr>
              <a:t> the descriptor instance itself.</a:t>
            </a:r>
          </a:p>
          <a:p>
            <a:pPr marL="342900" indent="-342900">
              <a:lnSpc>
                <a:spcPct val="110000"/>
              </a:lnSpc>
              <a:buFont typeface="Arial" panose="020B0604020202020204" pitchFamily="34" charset="0"/>
              <a:buChar char="•"/>
            </a:pPr>
            <a:r>
              <a:rPr lang="en-US" dirty="0">
                <a:latin typeface="+mn-lt"/>
              </a:rPr>
              <a:t>The only realistic way to configure a descriptor instance is via its </a:t>
            </a:r>
            <a:r>
              <a:rPr lang="en-US" b="1" dirty="0">
                <a:latin typeface="Consolas" panose="020B0609020204030204" pitchFamily="49" charset="0"/>
              </a:rPr>
              <a:t>__</a:t>
            </a:r>
            <a:r>
              <a:rPr lang="en-US" b="1" dirty="0" err="1">
                <a:latin typeface="Consolas" panose="020B0609020204030204" pitchFamily="49" charset="0"/>
              </a:rPr>
              <a:t>init</a:t>
            </a:r>
            <a:r>
              <a:rPr lang="en-US" b="1" dirty="0">
                <a:latin typeface="Consolas" panose="020B0609020204030204" pitchFamily="49" charset="0"/>
              </a:rPr>
              <a:t>__</a:t>
            </a:r>
            <a:r>
              <a:rPr lang="en-US" dirty="0">
                <a:latin typeface="+mn-lt"/>
              </a:rPr>
              <a:t> method.</a:t>
            </a: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Configuring</a:t>
            </a:r>
            <a:r>
              <a:rPr lang="nl-NL" sz="3000" cap="none" dirty="0">
                <a:solidFill>
                  <a:schemeClr val="accent1"/>
                </a:solidFill>
              </a:rPr>
              <a:t> descriptor </a:t>
            </a:r>
            <a:r>
              <a:rPr lang="nl-NL" sz="3000" cap="none" dirty="0" err="1">
                <a:solidFill>
                  <a:schemeClr val="accent1"/>
                </a:solidFill>
              </a:rPr>
              <a:t>instances</a:t>
            </a:r>
            <a:endParaRPr lang="en-US" sz="3000" cap="none" dirty="0">
              <a:solidFill>
                <a:schemeClr val="accent1"/>
              </a:solidFill>
            </a:endParaRPr>
          </a:p>
        </p:txBody>
      </p:sp>
    </p:spTree>
    <p:extLst>
      <p:ext uri="{BB962C8B-B14F-4D97-AF65-F5344CB8AC3E}">
        <p14:creationId xmlns:p14="http://schemas.microsoft.com/office/powerpoint/2010/main" val="2858557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marL="342900" indent="-342900">
              <a:lnSpc>
                <a:spcPct val="110000"/>
              </a:lnSpc>
              <a:buFont typeface="Arial" panose="020B0604020202020204" pitchFamily="34" charset="0"/>
              <a:buChar char="•"/>
            </a:pPr>
            <a:r>
              <a:rPr lang="en-US" dirty="0">
                <a:latin typeface="+mn-lt"/>
              </a:rPr>
              <a:t>Descriptors are for intercepting access to an attribute.</a:t>
            </a:r>
          </a:p>
          <a:p>
            <a:pPr marL="342900" indent="-342900">
              <a:lnSpc>
                <a:spcPct val="110000"/>
              </a:lnSpc>
              <a:buFont typeface="Arial" panose="020B0604020202020204" pitchFamily="34" charset="0"/>
              <a:buChar char="•"/>
            </a:pPr>
            <a:r>
              <a:rPr lang="en-US" dirty="0">
                <a:latin typeface="+mn-lt"/>
              </a:rPr>
              <a:t>Try to limit the functionality of the descriptor to things associated with that access</a:t>
            </a:r>
          </a:p>
          <a:p>
            <a:pPr marL="342900" indent="-342900">
              <a:lnSpc>
                <a:spcPct val="110000"/>
              </a:lnSpc>
              <a:buFont typeface="Arial" panose="020B0604020202020204" pitchFamily="34" charset="0"/>
              <a:buChar char="•"/>
            </a:pPr>
            <a:r>
              <a:rPr lang="en-US" dirty="0">
                <a:latin typeface="+mn-lt"/>
              </a:rPr>
              <a:t>Use them e.g. when you would otherwise write properties with nearly the same </a:t>
            </a:r>
            <a:r>
              <a:rPr lang="en-US" dirty="0" err="1">
                <a:latin typeface="+mn-lt"/>
              </a:rPr>
              <a:t>behaviour</a:t>
            </a:r>
            <a:r>
              <a:rPr lang="en-US" dirty="0">
                <a:latin typeface="+mn-lt"/>
              </a:rPr>
              <a:t> each time.</a:t>
            </a:r>
          </a:p>
          <a:p>
            <a:pPr>
              <a:lnSpc>
                <a:spcPct val="110000"/>
              </a:lnSpc>
            </a:pPr>
            <a:endParaRPr lang="en-US"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Don't</a:t>
            </a:r>
            <a:r>
              <a:rPr lang="nl-NL" sz="3000" cap="none" dirty="0">
                <a:solidFill>
                  <a:schemeClr val="accent1"/>
                </a:solidFill>
              </a:rPr>
              <a:t> </a:t>
            </a:r>
            <a:r>
              <a:rPr lang="nl-NL" sz="3000" cap="none" dirty="0" err="1">
                <a:solidFill>
                  <a:schemeClr val="accent1"/>
                </a:solidFill>
              </a:rPr>
              <a:t>try</a:t>
            </a:r>
            <a:r>
              <a:rPr lang="nl-NL" sz="3000" cap="none" dirty="0">
                <a:solidFill>
                  <a:schemeClr val="accent1"/>
                </a:solidFill>
              </a:rPr>
              <a:t> </a:t>
            </a:r>
            <a:r>
              <a:rPr lang="nl-NL" sz="3000" cap="none" dirty="0" err="1">
                <a:solidFill>
                  <a:schemeClr val="accent1"/>
                </a:solidFill>
              </a:rPr>
              <a:t>too</a:t>
            </a:r>
            <a:r>
              <a:rPr lang="nl-NL" sz="3000" cap="none" dirty="0">
                <a:solidFill>
                  <a:schemeClr val="accent1"/>
                </a:solidFill>
              </a:rPr>
              <a:t> fancy </a:t>
            </a:r>
            <a:r>
              <a:rPr lang="nl-NL" sz="3000" cap="none" dirty="0" err="1">
                <a:solidFill>
                  <a:schemeClr val="accent1"/>
                </a:solidFill>
              </a:rPr>
              <a:t>things</a:t>
            </a:r>
            <a:endParaRPr lang="en-US" sz="3000" cap="none" dirty="0">
              <a:solidFill>
                <a:schemeClr val="accent1"/>
              </a:solidFill>
            </a:endParaRPr>
          </a:p>
        </p:txBody>
      </p:sp>
    </p:spTree>
    <p:extLst>
      <p:ext uri="{BB962C8B-B14F-4D97-AF65-F5344CB8AC3E}">
        <p14:creationId xmlns:p14="http://schemas.microsoft.com/office/powerpoint/2010/main" val="2214775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Questions?</a:t>
            </a:r>
          </a:p>
        </p:txBody>
      </p:sp>
    </p:spTree>
    <p:extLst>
      <p:ext uri="{BB962C8B-B14F-4D97-AF65-F5344CB8AC3E}">
        <p14:creationId xmlns:p14="http://schemas.microsoft.com/office/powerpoint/2010/main" val="674694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100" dirty="0" err="1">
                <a:latin typeface="+mn-lt"/>
              </a:rPr>
              <a:t>This</a:t>
            </a:r>
            <a:r>
              <a:rPr lang="nl-NL" sz="2100" dirty="0">
                <a:latin typeface="+mn-lt"/>
              </a:rPr>
              <a:t> </a:t>
            </a:r>
            <a:r>
              <a:rPr lang="nl-NL" sz="2100" dirty="0" err="1">
                <a:latin typeface="+mn-lt"/>
              </a:rPr>
              <a:t>presentation</a:t>
            </a:r>
            <a:r>
              <a:rPr lang="nl-NL" sz="2100" dirty="0">
                <a:latin typeface="+mn-lt"/>
              </a:rPr>
              <a:t>, </a:t>
            </a:r>
            <a:r>
              <a:rPr lang="nl-NL" sz="2100" dirty="0" err="1">
                <a:latin typeface="+mn-lt"/>
              </a:rPr>
              <a:t>together</a:t>
            </a:r>
            <a:r>
              <a:rPr lang="nl-NL" sz="2100" dirty="0">
                <a:latin typeface="+mn-lt"/>
              </a:rPr>
              <a:t> </a:t>
            </a:r>
            <a:r>
              <a:rPr lang="nl-NL" sz="2100" dirty="0" err="1">
                <a:latin typeface="+mn-lt"/>
              </a:rPr>
              <a:t>with</a:t>
            </a:r>
            <a:r>
              <a:rPr lang="nl-NL" sz="2100" dirty="0">
                <a:latin typeface="+mn-lt"/>
              </a:rPr>
              <a:t> </a:t>
            </a:r>
            <a:r>
              <a:rPr lang="nl-NL" sz="2100" dirty="0" err="1">
                <a:latin typeface="+mn-lt"/>
              </a:rPr>
              <a:t>the</a:t>
            </a:r>
            <a:r>
              <a:rPr lang="nl-NL" sz="2100" dirty="0">
                <a:latin typeface="+mn-lt"/>
              </a:rPr>
              <a:t> </a:t>
            </a:r>
            <a:r>
              <a:rPr lang="nl-NL" sz="2100" dirty="0" err="1">
                <a:latin typeface="+mn-lt"/>
              </a:rPr>
              <a:t>example</a:t>
            </a:r>
            <a:r>
              <a:rPr lang="nl-NL" sz="2100" dirty="0">
                <a:latin typeface="+mn-lt"/>
              </a:rPr>
              <a:t> code, </a:t>
            </a:r>
            <a:r>
              <a:rPr lang="nl-NL" sz="2100" dirty="0" err="1">
                <a:latin typeface="+mn-lt"/>
              </a:rPr>
              <a:t>will</a:t>
            </a:r>
            <a:r>
              <a:rPr lang="nl-NL" sz="2100" dirty="0">
                <a:latin typeface="+mn-lt"/>
              </a:rPr>
              <a:t> </a:t>
            </a:r>
            <a:r>
              <a:rPr lang="nl-NL" sz="2100" dirty="0" err="1">
                <a:latin typeface="+mn-lt"/>
              </a:rPr>
              <a:t>be</a:t>
            </a:r>
            <a:r>
              <a:rPr lang="nl-NL" sz="2100" dirty="0">
                <a:latin typeface="+mn-lt"/>
              </a:rPr>
              <a:t> </a:t>
            </a:r>
            <a:r>
              <a:rPr lang="nl-NL" sz="2100" dirty="0" err="1">
                <a:latin typeface="+mn-lt"/>
              </a:rPr>
              <a:t>available</a:t>
            </a:r>
            <a:r>
              <a:rPr lang="nl-NL" sz="2100" dirty="0">
                <a:latin typeface="+mn-lt"/>
              </a:rPr>
              <a:t> on</a:t>
            </a:r>
          </a:p>
          <a:p>
            <a:endParaRPr lang="nl-NL" sz="2100" dirty="0">
              <a:latin typeface="+mn-lt"/>
            </a:endParaRPr>
          </a:p>
          <a:p>
            <a:r>
              <a:rPr lang="nl-NL" sz="2100" dirty="0">
                <a:latin typeface="+mn-lt"/>
              </a:rPr>
              <a:t>https://github.com/Python-Masterclass/Networking</a:t>
            </a:r>
          </a:p>
          <a:p>
            <a:endParaRPr lang="nl-NL" sz="2100" dirty="0">
              <a:latin typeface="+mn-lt"/>
            </a:endParaRPr>
          </a:p>
          <a:p>
            <a:endParaRPr lang="nl-NL" sz="2100" dirty="0">
              <a:latin typeface="+mn-lt"/>
            </a:endParaRPr>
          </a:p>
          <a:p>
            <a:r>
              <a:rPr lang="nl-NL" sz="2100" dirty="0" err="1">
                <a:latin typeface="+mn-lt"/>
              </a:rPr>
              <a:t>Documentation</a:t>
            </a:r>
            <a:r>
              <a:rPr lang="nl-NL" sz="2100" dirty="0">
                <a:latin typeface="+mn-lt"/>
              </a:rPr>
              <a:t>:</a:t>
            </a:r>
          </a:p>
          <a:p>
            <a:pPr marL="342900" indent="-342900">
              <a:buFont typeface="Arial" panose="020B0604020202020204" pitchFamily="34" charset="0"/>
              <a:buChar char="•"/>
            </a:pPr>
            <a:r>
              <a:rPr lang="nl-NL" sz="2100" dirty="0">
                <a:latin typeface="+mn-lt"/>
              </a:rPr>
              <a:t>Socket Programming in Python (Guide) </a:t>
            </a:r>
            <a:r>
              <a:rPr lang="en-US" sz="2100" dirty="0">
                <a:latin typeface="+mn-lt"/>
                <a:hlinkClick r:id="rId2"/>
              </a:rPr>
              <a:t>https://realpython.com/python-sockets/</a:t>
            </a:r>
            <a:endParaRPr lang="en-US" sz="2100" dirty="0">
              <a:latin typeface="+mn-lt"/>
            </a:endParaRPr>
          </a:p>
          <a:p>
            <a:pPr marL="342900" indent="-342900">
              <a:buFont typeface="Arial" panose="020B0604020202020204" pitchFamily="34" charset="0"/>
              <a:buChar char="•"/>
            </a:pPr>
            <a:r>
              <a:rPr lang="en-US" sz="2100" dirty="0">
                <a:latin typeface="+mn-lt"/>
              </a:rPr>
              <a:t>The ZMQ guide </a:t>
            </a:r>
            <a:r>
              <a:rPr lang="en-US" sz="2100" dirty="0">
                <a:latin typeface="+mn-lt"/>
                <a:hlinkClick r:id="rId3"/>
              </a:rPr>
              <a:t>https://zguide.zeromq.</a:t>
            </a:r>
            <a:r>
              <a:rPr lang="en-US" sz="2100">
                <a:latin typeface="+mn-lt"/>
                <a:hlinkClick r:id="rId3"/>
              </a:rPr>
              <a:t>org/</a:t>
            </a:r>
            <a:endParaRPr lang="en-US" sz="2100">
              <a:latin typeface="+mn-lt"/>
            </a:endParaRPr>
          </a:p>
          <a:p>
            <a:pPr marL="342900" indent="-342900">
              <a:buFont typeface="Arial" panose="020B0604020202020204" pitchFamily="34" charset="0"/>
              <a:buChar char="•"/>
            </a:pPr>
            <a:endParaRPr lang="en-US" sz="2100" dirty="0">
              <a:latin typeface="+mn-lt"/>
            </a:endParaRPr>
          </a:p>
          <a:p>
            <a:endParaRPr lang="en-US" sz="2100" dirty="0">
              <a:latin typeface="+mn-lt"/>
            </a:endParaRPr>
          </a:p>
          <a:p>
            <a:endParaRPr lang="en-US" sz="21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presentation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example</a:t>
            </a:r>
            <a:r>
              <a:rPr lang="nl-NL" sz="3000" cap="none" dirty="0">
                <a:solidFill>
                  <a:schemeClr val="accent1"/>
                </a:solidFill>
              </a:rPr>
              <a:t> code</a:t>
            </a:r>
          </a:p>
        </p:txBody>
      </p:sp>
    </p:spTree>
    <p:extLst>
      <p:ext uri="{BB962C8B-B14F-4D97-AF65-F5344CB8AC3E}">
        <p14:creationId xmlns:p14="http://schemas.microsoft.com/office/powerpoint/2010/main" val="3875889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Networking in Python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262322520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buFont typeface="Arial" panose="020B0604020202020204" pitchFamily="34" charset="0"/>
              <a:buChar char="•"/>
            </a:pPr>
            <a:r>
              <a:rPr lang="en-US" sz="2400" dirty="0">
                <a:latin typeface="Ubuntu" panose="020B0604020202020204" charset="0"/>
              </a:rPr>
              <a:t>Networking is built-in in Python's standard library.</a:t>
            </a:r>
          </a:p>
          <a:p>
            <a:pPr marL="342900" indent="-342900">
              <a:buFont typeface="Arial" panose="020B0604020202020204" pitchFamily="34" charset="0"/>
              <a:buChar char="•"/>
            </a:pPr>
            <a:r>
              <a:rPr lang="en-US" sz="2400" dirty="0">
                <a:latin typeface="Ubuntu" panose="020B0604020202020204" charset="0"/>
              </a:rPr>
              <a:t>There are essentially two packages:</a:t>
            </a:r>
          </a:p>
          <a:p>
            <a:pPr marL="609600" lvl="1" indent="-342900">
              <a:buFont typeface="Arial" panose="020B0604020202020204" pitchFamily="34" charset="0"/>
              <a:buChar char="•"/>
            </a:pPr>
            <a:r>
              <a:rPr lang="en-US" sz="2200" b="1" dirty="0">
                <a:latin typeface="Consolas" panose="020B0609020204030204" pitchFamily="49" charset="0"/>
              </a:rPr>
              <a:t>socket</a:t>
            </a:r>
            <a:r>
              <a:rPr lang="en-US" sz="2200" dirty="0">
                <a:latin typeface="Ubuntu" panose="020B0604020202020204" charset="0"/>
              </a:rPr>
              <a:t> and related classes (synchronous)</a:t>
            </a:r>
          </a:p>
          <a:p>
            <a:pPr marL="609600" lvl="1" indent="-342900">
              <a:buFont typeface="Arial" panose="020B0604020202020204" pitchFamily="34" charset="0"/>
              <a:buChar char="•"/>
            </a:pPr>
            <a:r>
              <a:rPr lang="en-US" sz="2200" b="1" dirty="0" err="1">
                <a:latin typeface="Consolas" panose="020B0609020204030204" pitchFamily="49" charset="0"/>
              </a:rPr>
              <a:t>asyncio</a:t>
            </a:r>
            <a:r>
              <a:rPr lang="en-US" sz="2200" dirty="0">
                <a:latin typeface="Ubuntu" panose="020B0604020202020204" charset="0"/>
              </a:rPr>
              <a:t> transports and </a:t>
            </a:r>
            <a:r>
              <a:rPr lang="en-US" sz="2200" b="1" dirty="0" err="1">
                <a:latin typeface="Consolas" panose="020B0609020204030204" pitchFamily="49" charset="0"/>
              </a:rPr>
              <a:t>loop.sock</a:t>
            </a:r>
            <a:r>
              <a:rPr lang="en-US" sz="2200" b="1" dirty="0">
                <a:latin typeface="Consolas" panose="020B0609020204030204" pitchFamily="49" charset="0"/>
              </a:rPr>
              <a:t>_*()</a:t>
            </a:r>
            <a:r>
              <a:rPr lang="en-US" sz="2200" dirty="0">
                <a:latin typeface="Ubuntu" panose="020B0604020202020204" charset="0"/>
              </a:rPr>
              <a:t> methods (asynchronous)</a:t>
            </a: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a:solidFill>
                  <a:schemeClr val="accent1"/>
                </a:solidFill>
              </a:rPr>
              <a:t>Standard </a:t>
            </a:r>
            <a:r>
              <a:rPr lang="nl-NL" sz="3000" cap="none" dirty="0" err="1">
                <a:solidFill>
                  <a:schemeClr val="accent1"/>
                </a:solidFill>
              </a:rPr>
              <a:t>library</a:t>
            </a:r>
            <a:endParaRPr lang="en-US" sz="3000" cap="none" dirty="0">
              <a:solidFill>
                <a:schemeClr val="accent1"/>
              </a:solidFill>
            </a:endParaRPr>
          </a:p>
        </p:txBody>
      </p:sp>
    </p:spTree>
    <p:extLst>
      <p:ext uri="{BB962C8B-B14F-4D97-AF65-F5344CB8AC3E}">
        <p14:creationId xmlns:p14="http://schemas.microsoft.com/office/powerpoint/2010/main" val="138995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a:latin typeface="Consolas" panose="020B0609020204030204" pitchFamily="49" charset="0"/>
              </a:rPr>
              <a:t>socket</a:t>
            </a:r>
            <a:r>
              <a:rPr lang="en-US" sz="2400" dirty="0">
                <a:latin typeface="Ubuntu" panose="020B0604020202020204" charset="0"/>
              </a:rPr>
              <a:t> package contains several classes and functions for working with TCP and UDP sockets.</a:t>
            </a:r>
          </a:p>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err="1">
                <a:latin typeface="Consolas" panose="020B0609020204030204" pitchFamily="49" charset="0"/>
              </a:rPr>
              <a:t>socketserver</a:t>
            </a:r>
            <a:r>
              <a:rPr lang="en-US" sz="2400" dirty="0">
                <a:latin typeface="Ubuntu" panose="020B0604020202020204" charset="0"/>
              </a:rPr>
              <a:t> module contains base classes that can be used to build server functionality.</a:t>
            </a:r>
          </a:p>
          <a:p>
            <a:pPr marL="342900" indent="-342900">
              <a:lnSpc>
                <a:spcPct val="100000"/>
              </a:lnSpc>
              <a:buFont typeface="Arial" panose="020B0604020202020204" pitchFamily="34" charset="0"/>
              <a:buChar char="•"/>
            </a:pPr>
            <a:r>
              <a:rPr lang="en-US" sz="2400" dirty="0">
                <a:latin typeface="Ubuntu" panose="020B0604020202020204" charset="0"/>
              </a:rPr>
              <a:t>Building a client with the </a:t>
            </a:r>
            <a:r>
              <a:rPr lang="en-US" sz="2400" b="1" dirty="0">
                <a:latin typeface="Consolas" panose="020B0609020204030204" pitchFamily="49" charset="0"/>
              </a:rPr>
              <a:t>socket</a:t>
            </a:r>
            <a:r>
              <a:rPr lang="en-US" sz="2400" dirty="0">
                <a:latin typeface="Ubuntu" panose="020B0604020202020204" charset="0"/>
              </a:rPr>
              <a:t> package is deceptively easy.</a:t>
            </a:r>
          </a:p>
          <a:p>
            <a:pPr marL="342900" indent="-342900">
              <a:lnSpc>
                <a:spcPct val="100000"/>
              </a:lnSpc>
              <a:buFont typeface="Arial" panose="020B0604020202020204" pitchFamily="34" charset="0"/>
              <a:buChar char="•"/>
            </a:pPr>
            <a:r>
              <a:rPr lang="en-US" sz="2400" dirty="0">
                <a:latin typeface="Ubuntu" panose="020B0604020202020204" charset="0"/>
              </a:rPr>
              <a:t>Building a (demo) server with classes from </a:t>
            </a:r>
            <a:r>
              <a:rPr lang="en-US" sz="2400" b="1" dirty="0" err="1">
                <a:latin typeface="Consolas" panose="020B0609020204030204" pitchFamily="49" charset="0"/>
              </a:rPr>
              <a:t>socketserver</a:t>
            </a:r>
            <a:r>
              <a:rPr lang="en-US" sz="2400" dirty="0">
                <a:latin typeface="Ubuntu" panose="020B0604020202020204" charset="0"/>
              </a:rPr>
              <a:t> is only marginally more work.</a:t>
            </a:r>
          </a:p>
          <a:p>
            <a:pPr marL="342900" indent="-342900">
              <a:lnSpc>
                <a:spcPct val="100000"/>
              </a:lnSpc>
              <a:buFont typeface="Arial" panose="020B0604020202020204" pitchFamily="34" charset="0"/>
              <a:buChar char="•"/>
            </a:pPr>
            <a:r>
              <a:rPr lang="en-US" sz="2400" dirty="0">
                <a:latin typeface="Ubuntu" panose="020B0604020202020204" charset="0"/>
              </a:rPr>
              <a:t>So why would we need anything else?</a:t>
            </a:r>
          </a:p>
        </p:txBody>
      </p:sp>
      <p:sp>
        <p:nvSpPr>
          <p:cNvPr id="2" name="Title 1"/>
          <p:cNvSpPr>
            <a:spLocks noGrp="1"/>
          </p:cNvSpPr>
          <p:nvPr>
            <p:ph type="title"/>
          </p:nvPr>
        </p:nvSpPr>
        <p:spPr/>
        <p:txBody>
          <a:bodyPr/>
          <a:lstStyle/>
          <a:p>
            <a:r>
              <a:rPr lang="nl-NL" dirty="0"/>
              <a:t>s</a:t>
            </a:r>
            <a:r>
              <a:rPr lang="nl-NL" sz="3000" cap="none" dirty="0">
                <a:solidFill>
                  <a:schemeClr val="accent1"/>
                </a:solidFill>
              </a:rPr>
              <a:t>ocket </a:t>
            </a:r>
            <a:r>
              <a:rPr lang="nl-NL" sz="3000" cap="none" dirty="0" err="1">
                <a:solidFill>
                  <a:schemeClr val="accent1"/>
                </a:solidFill>
              </a:rPr>
              <a:t>and</a:t>
            </a:r>
            <a:r>
              <a:rPr lang="nl-NL" sz="3000" cap="none" dirty="0">
                <a:solidFill>
                  <a:schemeClr val="accent1"/>
                </a:solidFill>
              </a:rPr>
              <a:t> socketserver</a:t>
            </a:r>
            <a:endParaRPr lang="en-US" sz="3000" cap="none" dirty="0">
              <a:solidFill>
                <a:schemeClr val="accent1"/>
              </a:solidFill>
            </a:endParaRPr>
          </a:p>
        </p:txBody>
      </p:sp>
    </p:spTree>
    <p:extLst>
      <p:ext uri="{BB962C8B-B14F-4D97-AF65-F5344CB8AC3E}">
        <p14:creationId xmlns:p14="http://schemas.microsoft.com/office/powerpoint/2010/main" val="72075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The </a:t>
            </a:r>
            <a:r>
              <a:rPr lang="nl-NL" sz="2400" b="1" dirty="0">
                <a:latin typeface="Consolas" panose="020B0609020204030204" pitchFamily="49" charset="0"/>
              </a:rPr>
              <a:t>socket</a:t>
            </a:r>
            <a:r>
              <a:rPr lang="nl-NL" sz="2400" dirty="0"/>
              <a:t> package is built on </a:t>
            </a:r>
            <a:r>
              <a:rPr lang="nl-NL" sz="2400" dirty="0" err="1"/>
              <a:t>the</a:t>
            </a:r>
            <a:r>
              <a:rPr lang="nl-NL" sz="2400" dirty="0"/>
              <a:t> </a:t>
            </a:r>
            <a:r>
              <a:rPr lang="nl-NL" sz="2400" dirty="0" err="1"/>
              <a:t>assumption</a:t>
            </a:r>
            <a:r>
              <a:rPr lang="nl-NL" sz="2400" dirty="0"/>
              <a:t> </a:t>
            </a:r>
            <a:r>
              <a:rPr lang="nl-NL" sz="2400" dirty="0" err="1"/>
              <a:t>that</a:t>
            </a:r>
            <a:r>
              <a:rPr lang="nl-NL" sz="2400" dirty="0"/>
              <a:t> </a:t>
            </a:r>
            <a:r>
              <a:rPr lang="nl-NL" sz="2400" dirty="0" err="1"/>
              <a:t>you</a:t>
            </a:r>
            <a:r>
              <a:rPr lang="nl-NL" sz="2400" dirty="0"/>
              <a:t> </a:t>
            </a:r>
            <a:r>
              <a:rPr lang="nl-NL" sz="2400" dirty="0" err="1"/>
              <a:t>can</a:t>
            </a:r>
            <a:r>
              <a:rPr lang="nl-NL" sz="2400" dirty="0"/>
              <a:t> </a:t>
            </a:r>
            <a:r>
              <a:rPr lang="nl-NL" sz="2400" dirty="0" err="1"/>
              <a:t>use</a:t>
            </a:r>
            <a:r>
              <a:rPr lang="nl-NL" sz="2400" dirty="0"/>
              <a:t> </a:t>
            </a:r>
            <a:r>
              <a:rPr lang="nl-NL" sz="2400" dirty="0" err="1"/>
              <a:t>blocking</a:t>
            </a:r>
            <a:r>
              <a:rPr lang="nl-NL" sz="2400" dirty="0"/>
              <a:t> calls.</a:t>
            </a:r>
          </a:p>
          <a:p>
            <a:pPr marL="342900" indent="-342900">
              <a:lnSpc>
                <a:spcPct val="100000"/>
              </a:lnSpc>
              <a:buFont typeface="Arial" panose="020B0604020202020204" pitchFamily="34" charset="0"/>
              <a:buChar char="•"/>
            </a:pPr>
            <a:r>
              <a:rPr lang="nl-NL" sz="2400" dirty="0"/>
              <a:t>The </a:t>
            </a:r>
            <a:r>
              <a:rPr lang="nl-NL" sz="2400" b="1" dirty="0">
                <a:latin typeface="Consolas" panose="020B0609020204030204" pitchFamily="49" charset="0"/>
              </a:rPr>
              <a:t>socketserver</a:t>
            </a:r>
            <a:r>
              <a:rPr lang="nl-NL" sz="2400" dirty="0"/>
              <a:t> module is </a:t>
            </a:r>
            <a:r>
              <a:rPr lang="nl-NL" sz="2400" dirty="0" err="1"/>
              <a:t>also</a:t>
            </a:r>
            <a:r>
              <a:rPr lang="nl-NL" sz="2400" dirty="0"/>
              <a:t> built on </a:t>
            </a:r>
            <a:r>
              <a:rPr lang="nl-NL" sz="2400" dirty="0" err="1"/>
              <a:t>that</a:t>
            </a:r>
            <a:r>
              <a:rPr lang="nl-NL" sz="2400" dirty="0"/>
              <a:t> </a:t>
            </a:r>
            <a:r>
              <a:rPr lang="nl-NL" sz="2400" dirty="0" err="1"/>
              <a:t>assumption</a:t>
            </a:r>
            <a:r>
              <a:rPr lang="nl-NL" sz="2400" dirty="0"/>
              <a:t>.</a:t>
            </a:r>
          </a:p>
          <a:p>
            <a:pPr marL="342900" indent="-342900">
              <a:lnSpc>
                <a:spcPct val="100000"/>
              </a:lnSpc>
              <a:buFont typeface="Arial" panose="020B0604020202020204" pitchFamily="34" charset="0"/>
              <a:buChar char="•"/>
            </a:pPr>
            <a:r>
              <a:rPr lang="nl-NL" sz="2400" dirty="0" err="1"/>
              <a:t>If</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non-</a:t>
            </a:r>
            <a:r>
              <a:rPr lang="nl-NL" sz="2400" dirty="0" err="1"/>
              <a:t>blocking</a:t>
            </a:r>
            <a:r>
              <a:rPr lang="nl-NL" sz="2400" dirty="0"/>
              <a:t> calls (e.g. </a:t>
            </a:r>
            <a:r>
              <a:rPr lang="nl-NL" sz="2400" dirty="0" err="1"/>
              <a:t>because</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a:t>
            </a:r>
            <a:r>
              <a:rPr lang="nl-NL" sz="2400" b="1" dirty="0" err="1">
                <a:latin typeface="Consolas" panose="020B0609020204030204" pitchFamily="49" charset="0"/>
              </a:rPr>
              <a:t>asyncio</a:t>
            </a:r>
            <a:r>
              <a:rPr lang="nl-NL" sz="2400" dirty="0"/>
              <a:t>), </a:t>
            </a:r>
            <a:r>
              <a:rPr lang="nl-NL" sz="2400" dirty="0" err="1"/>
              <a:t>things</a:t>
            </a:r>
            <a:r>
              <a:rPr lang="nl-NL" sz="2400" dirty="0"/>
              <a:t> </a:t>
            </a:r>
            <a:r>
              <a:rPr lang="nl-NL" sz="2400" dirty="0" err="1"/>
              <a:t>become</a:t>
            </a:r>
            <a:r>
              <a:rPr lang="nl-NL" sz="2400" dirty="0"/>
              <a:t> way more </a:t>
            </a:r>
            <a:r>
              <a:rPr lang="nl-NL" sz="2400" dirty="0" err="1"/>
              <a:t>difficult</a:t>
            </a:r>
            <a:r>
              <a:rPr lang="nl-NL" sz="2400" dirty="0"/>
              <a:t>.</a:t>
            </a:r>
          </a:p>
          <a:p>
            <a:pPr marL="342900" indent="-342900">
              <a:lnSpc>
                <a:spcPct val="100000"/>
              </a:lnSpc>
              <a:buFont typeface="Arial" panose="020B0604020202020204" pitchFamily="34" charset="0"/>
              <a:buChar char="•"/>
            </a:pPr>
            <a:r>
              <a:rPr lang="nl-NL" sz="2400" dirty="0"/>
              <a:t>The look-</a:t>
            </a:r>
            <a:r>
              <a:rPr lang="nl-NL" sz="2400" dirty="0" err="1"/>
              <a:t>and</a:t>
            </a:r>
            <a:r>
              <a:rPr lang="nl-NL" sz="2400" dirty="0"/>
              <a:t>-feel of </a:t>
            </a:r>
            <a:r>
              <a:rPr lang="nl-NL" sz="2400" dirty="0" err="1"/>
              <a:t>synchronous</a:t>
            </a:r>
            <a:r>
              <a:rPr lang="nl-NL" sz="2400" dirty="0"/>
              <a:t> (</a:t>
            </a:r>
            <a:r>
              <a:rPr lang="nl-NL" sz="2400" dirty="0" err="1"/>
              <a:t>blocking</a:t>
            </a:r>
            <a:r>
              <a:rPr lang="nl-NL" sz="2400" dirty="0"/>
              <a:t>) </a:t>
            </a:r>
            <a:r>
              <a:rPr lang="nl-NL" sz="2400" dirty="0" err="1"/>
              <a:t>networking</a:t>
            </a:r>
            <a:r>
              <a:rPr lang="nl-NL" sz="2400" dirty="0"/>
              <a:t> is </a:t>
            </a:r>
            <a:r>
              <a:rPr lang="nl-NL" sz="2400" dirty="0" err="1"/>
              <a:t>very</a:t>
            </a:r>
            <a:r>
              <a:rPr lang="nl-NL" sz="2400" dirty="0"/>
              <a:t> different </a:t>
            </a:r>
            <a:r>
              <a:rPr lang="nl-NL" sz="2400" dirty="0" err="1"/>
              <a:t>from</a:t>
            </a:r>
            <a:r>
              <a:rPr lang="nl-NL" sz="2400" dirty="0"/>
              <a:t> </a:t>
            </a:r>
            <a:r>
              <a:rPr lang="nl-NL" sz="2400" dirty="0" err="1"/>
              <a:t>asynchronous</a:t>
            </a:r>
            <a:r>
              <a:rPr lang="nl-NL" sz="2400" dirty="0"/>
              <a:t> (non-</a:t>
            </a:r>
            <a:r>
              <a:rPr lang="nl-NL" sz="2400" dirty="0" err="1"/>
              <a:t>blocking</a:t>
            </a:r>
            <a:r>
              <a:rPr lang="nl-NL" sz="2400" dirty="0"/>
              <a:t>) </a:t>
            </a:r>
            <a:r>
              <a:rPr lang="nl-NL" sz="2400" dirty="0" err="1"/>
              <a:t>networking</a:t>
            </a:r>
            <a:r>
              <a:rPr lang="nl-NL" sz="2400" dirty="0"/>
              <a:t>.</a:t>
            </a:r>
          </a:p>
          <a:p>
            <a:pPr marL="342900" indent="-342900">
              <a:lnSpc>
                <a:spcPct val="100000"/>
              </a:lnSpc>
              <a:buFont typeface="Arial" panose="020B0604020202020204" pitchFamily="34" charset="0"/>
              <a:buChar char="•"/>
            </a:pPr>
            <a:r>
              <a:rPr lang="nl-NL" sz="2400" dirty="0"/>
              <a:t>We </a:t>
            </a:r>
            <a:r>
              <a:rPr lang="nl-NL" sz="2400" dirty="0" err="1"/>
              <a:t>saw</a:t>
            </a:r>
            <a:r>
              <a:rPr lang="nl-NL" sz="2400" dirty="0"/>
              <a:t> </a:t>
            </a:r>
            <a:r>
              <a:rPr lang="nl-NL" sz="2400" dirty="0" err="1"/>
              <a:t>an</a:t>
            </a:r>
            <a:r>
              <a:rPr lang="nl-NL" sz="2400" dirty="0"/>
              <a:t> </a:t>
            </a:r>
            <a:r>
              <a:rPr lang="nl-NL" sz="2400" dirty="0" err="1"/>
              <a:t>example</a:t>
            </a:r>
            <a:r>
              <a:rPr lang="nl-NL" sz="2400" dirty="0"/>
              <a:t> of </a:t>
            </a:r>
            <a:r>
              <a:rPr lang="nl-NL" sz="2400" dirty="0" err="1"/>
              <a:t>this</a:t>
            </a:r>
            <a:r>
              <a:rPr lang="nl-NL" sz="2400" dirty="0"/>
              <a:t> in </a:t>
            </a:r>
            <a:r>
              <a:rPr lang="nl-NL" sz="2400" dirty="0" err="1"/>
              <a:t>the</a:t>
            </a:r>
            <a:r>
              <a:rPr lang="nl-NL" sz="2400" dirty="0"/>
              <a:t> masterclass on </a:t>
            </a:r>
            <a:r>
              <a:rPr lang="nl-NL" sz="2400" dirty="0" err="1"/>
              <a:t>asyncio</a:t>
            </a:r>
            <a:r>
              <a:rPr lang="nl-NL" sz="2400" dirty="0"/>
              <a:t>.</a:t>
            </a:r>
          </a:p>
          <a:p>
            <a:pPr>
              <a:lnSpc>
                <a:spcPct val="100000"/>
              </a:lnSpc>
            </a:pPr>
            <a:endParaRPr lang="nl-NL" sz="2400" dirty="0"/>
          </a:p>
        </p:txBody>
      </p:sp>
      <p:sp>
        <p:nvSpPr>
          <p:cNvPr id="2" name="Title 1"/>
          <p:cNvSpPr>
            <a:spLocks noGrp="1"/>
          </p:cNvSpPr>
          <p:nvPr>
            <p:ph type="title"/>
          </p:nvPr>
        </p:nvSpPr>
        <p:spPr/>
        <p:txBody>
          <a:bodyPr/>
          <a:lstStyle/>
          <a:p>
            <a:r>
              <a:rPr lang="nl-NL" dirty="0" err="1"/>
              <a:t>Problems</a:t>
            </a:r>
            <a:r>
              <a:rPr lang="nl-NL" dirty="0"/>
              <a:t> </a:t>
            </a:r>
            <a:r>
              <a:rPr lang="nl-NL" dirty="0" err="1"/>
              <a:t>with</a:t>
            </a:r>
            <a:r>
              <a:rPr lang="nl-NL" dirty="0"/>
              <a:t> standard </a:t>
            </a:r>
            <a:r>
              <a:rPr lang="nl-NL" dirty="0" err="1"/>
              <a:t>library</a:t>
            </a:r>
            <a:r>
              <a:rPr lang="nl-NL" dirty="0"/>
              <a:t> </a:t>
            </a:r>
            <a:r>
              <a:rPr lang="nl-NL" dirty="0" err="1"/>
              <a:t>networking</a:t>
            </a:r>
            <a:endParaRPr lang="en-US" sz="3000" cap="none" dirty="0">
              <a:solidFill>
                <a:schemeClr val="accent1"/>
              </a:solidFill>
            </a:endParaRPr>
          </a:p>
        </p:txBody>
      </p:sp>
    </p:spTree>
    <p:extLst>
      <p:ext uri="{BB962C8B-B14F-4D97-AF65-F5344CB8AC3E}">
        <p14:creationId xmlns:p14="http://schemas.microsoft.com/office/powerpoint/2010/main" val="98894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Issues with Networking</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244703054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Performant </a:t>
            </a:r>
            <a:r>
              <a:rPr lang="nl-NL" sz="2400" dirty="0" err="1"/>
              <a:t>applications</a:t>
            </a:r>
            <a:r>
              <a:rPr lang="nl-NL" sz="2400" dirty="0"/>
              <a:t> handle </a:t>
            </a:r>
            <a:r>
              <a:rPr lang="nl-NL" sz="2400" dirty="0" err="1"/>
              <a:t>network</a:t>
            </a:r>
            <a:r>
              <a:rPr lang="nl-NL" sz="2400" dirty="0"/>
              <a:t> I/O in </a:t>
            </a:r>
            <a:r>
              <a:rPr lang="nl-NL" sz="2400" dirty="0" err="1"/>
              <a:t>the</a:t>
            </a:r>
            <a:r>
              <a:rPr lang="nl-NL" sz="2400" dirty="0"/>
              <a:t> background.</a:t>
            </a:r>
          </a:p>
          <a:p>
            <a:pPr marL="609600" lvl="1" indent="-342900">
              <a:lnSpc>
                <a:spcPct val="100000"/>
              </a:lnSpc>
              <a:buFont typeface="Arial" panose="020B0604020202020204" pitchFamily="34" charset="0"/>
              <a:buChar char="•"/>
            </a:pPr>
            <a:r>
              <a:rPr lang="nl-NL" sz="2200" dirty="0" err="1"/>
              <a:t>Instead</a:t>
            </a:r>
            <a:r>
              <a:rPr lang="nl-NL" sz="2200" dirty="0"/>
              <a:t> of blocking.</a:t>
            </a:r>
          </a:p>
          <a:p>
            <a:pPr marL="609600" lvl="1" indent="-342900">
              <a:lnSpc>
                <a:spcPct val="100000"/>
              </a:lnSpc>
              <a:buFont typeface="Arial" panose="020B0604020202020204" pitchFamily="34" charset="0"/>
              <a:buChar char="•"/>
            </a:pPr>
            <a:r>
              <a:rPr lang="nl-NL" sz="2200" dirty="0"/>
              <a:t>Hard </a:t>
            </a:r>
            <a:r>
              <a:rPr lang="nl-NL" sz="2200" dirty="0" err="1"/>
              <a:t>to</a:t>
            </a:r>
            <a:r>
              <a:rPr lang="nl-NL" sz="2200" dirty="0"/>
              <a:t> get right.</a:t>
            </a:r>
          </a:p>
          <a:p>
            <a:pPr marL="342900" indent="-342900">
              <a:lnSpc>
                <a:spcPct val="100000"/>
              </a:lnSpc>
              <a:buFont typeface="Arial" panose="020B0604020202020204" pitchFamily="34" charset="0"/>
              <a:buChar char="•"/>
            </a:pPr>
            <a:r>
              <a:rPr lang="nl-NL" sz="2400" dirty="0" err="1"/>
              <a:t>Connections</a:t>
            </a:r>
            <a:r>
              <a:rPr lang="nl-NL" sz="2400" dirty="0"/>
              <a:t> </a:t>
            </a:r>
            <a:r>
              <a:rPr lang="nl-NL" sz="2400" dirty="0" err="1"/>
              <a:t>can</a:t>
            </a:r>
            <a:r>
              <a:rPr lang="nl-NL" sz="2400" dirty="0"/>
              <a:t> </a:t>
            </a:r>
            <a:r>
              <a:rPr lang="nl-NL" sz="2400" dirty="0" err="1"/>
              <a:t>disappear</a:t>
            </a:r>
            <a:r>
              <a:rPr lang="nl-NL" sz="2400" dirty="0"/>
              <a:t>, or servers </a:t>
            </a:r>
            <a:r>
              <a:rPr lang="nl-NL" sz="2400" dirty="0" err="1"/>
              <a:t>can</a:t>
            </a:r>
            <a:r>
              <a:rPr lang="nl-NL" sz="2400" dirty="0"/>
              <a:t> go down.</a:t>
            </a:r>
          </a:p>
          <a:p>
            <a:pPr marL="609600" lvl="1" indent="-342900">
              <a:lnSpc>
                <a:spcPct val="100000"/>
              </a:lnSpc>
              <a:buFont typeface="Arial" panose="020B0604020202020204" pitchFamily="34" charset="0"/>
              <a:buChar char="•"/>
            </a:pPr>
            <a:r>
              <a:rPr lang="nl-NL" sz="2200" dirty="0" err="1"/>
              <a:t>This</a:t>
            </a:r>
            <a:r>
              <a:rPr lang="nl-NL" sz="2200" dirty="0"/>
              <a:t> must </a:t>
            </a:r>
            <a:r>
              <a:rPr lang="nl-NL" sz="2200" dirty="0" err="1"/>
              <a:t>be</a:t>
            </a:r>
            <a:r>
              <a:rPr lang="nl-NL" sz="2200" dirty="0"/>
              <a:t> </a:t>
            </a:r>
            <a:r>
              <a:rPr lang="nl-NL" sz="2200" dirty="0" err="1"/>
              <a:t>handled</a:t>
            </a:r>
            <a:r>
              <a:rPr lang="nl-NL" sz="2200" dirty="0"/>
              <a:t> </a:t>
            </a:r>
            <a:r>
              <a:rPr lang="nl-NL" sz="2200" dirty="0" err="1"/>
              <a:t>gracefully</a:t>
            </a:r>
            <a:endParaRPr lang="nl-NL" sz="2200" dirty="0"/>
          </a:p>
          <a:p>
            <a:pPr marL="609600" lvl="1" indent="-342900">
              <a:lnSpc>
                <a:spcPct val="100000"/>
              </a:lnSpc>
              <a:buFont typeface="Arial" panose="020B0604020202020204" pitchFamily="34" charset="0"/>
              <a:buChar char="•"/>
            </a:pPr>
            <a:r>
              <a:rPr lang="nl-NL" sz="2200" dirty="0" err="1"/>
              <a:t>Reconnect</a:t>
            </a:r>
            <a:r>
              <a:rPr lang="nl-NL" sz="2200" dirty="0"/>
              <a:t> </a:t>
            </a:r>
            <a:r>
              <a:rPr lang="nl-NL" sz="2200" dirty="0" err="1"/>
              <a:t>when</a:t>
            </a:r>
            <a:r>
              <a:rPr lang="nl-NL" sz="2200" dirty="0"/>
              <a:t> </a:t>
            </a:r>
            <a:r>
              <a:rPr lang="nl-NL" sz="2200" dirty="0" err="1"/>
              <a:t>possible</a:t>
            </a:r>
            <a:endParaRPr lang="nl-NL" sz="2200" dirty="0"/>
          </a:p>
          <a:p>
            <a:pPr marL="342900" indent="-342900">
              <a:lnSpc>
                <a:spcPct val="100000"/>
              </a:lnSpc>
              <a:buFont typeface="Arial" panose="020B0604020202020204" pitchFamily="34" charset="0"/>
              <a:buChar char="•"/>
            </a:pPr>
            <a:r>
              <a:rPr lang="nl-NL" sz="2400" dirty="0"/>
              <a:t>Message format </a:t>
            </a:r>
            <a:r>
              <a:rPr lang="nl-NL" sz="2400" dirty="0" err="1"/>
              <a:t>should</a:t>
            </a:r>
            <a:r>
              <a:rPr lang="nl-NL" sz="2400" dirty="0"/>
              <a:t> </a:t>
            </a:r>
            <a:r>
              <a:rPr lang="nl-NL" sz="2400" dirty="0" err="1"/>
              <a:t>not</a:t>
            </a:r>
            <a:r>
              <a:rPr lang="nl-NL" sz="2400" dirty="0"/>
              <a:t> </a:t>
            </a:r>
            <a:r>
              <a:rPr lang="nl-NL" sz="2400" dirty="0" err="1"/>
              <a:t>be</a:t>
            </a:r>
            <a:r>
              <a:rPr lang="nl-NL" sz="2400" dirty="0"/>
              <a:t> </a:t>
            </a:r>
            <a:r>
              <a:rPr lang="nl-NL" sz="2400" dirty="0" err="1"/>
              <a:t>dictated</a:t>
            </a:r>
            <a:r>
              <a:rPr lang="nl-NL" sz="2400" dirty="0"/>
              <a:t> </a:t>
            </a:r>
            <a:r>
              <a:rPr lang="nl-NL" sz="2400" dirty="0" err="1"/>
              <a:t>by</a:t>
            </a:r>
            <a:r>
              <a:rPr lang="nl-NL" sz="2400" dirty="0"/>
              <a:t> </a:t>
            </a:r>
            <a:r>
              <a:rPr lang="nl-NL" sz="2400" dirty="0" err="1"/>
              <a:t>the</a:t>
            </a:r>
            <a:r>
              <a:rPr lang="nl-NL" sz="2400" dirty="0"/>
              <a:t> </a:t>
            </a:r>
            <a:r>
              <a:rPr lang="nl-NL" sz="2400" dirty="0" err="1"/>
              <a:t>network</a:t>
            </a:r>
            <a:r>
              <a:rPr lang="nl-NL" sz="2400" dirty="0"/>
              <a:t> transport.</a:t>
            </a:r>
          </a:p>
          <a:p>
            <a:pPr marL="609600" lvl="1" indent="-342900">
              <a:lnSpc>
                <a:spcPct val="100000"/>
              </a:lnSpc>
              <a:buFont typeface="Arial" panose="020B0604020202020204" pitchFamily="34" charset="0"/>
              <a:buChar char="•"/>
            </a:pPr>
            <a:r>
              <a:rPr lang="nl-NL" sz="2200" dirty="0"/>
              <a:t>Networking </a:t>
            </a:r>
            <a:r>
              <a:rPr lang="nl-NL" sz="2200" dirty="0" err="1"/>
              <a:t>should</a:t>
            </a:r>
            <a:r>
              <a:rPr lang="nl-NL" sz="2200" dirty="0"/>
              <a:t> </a:t>
            </a:r>
            <a:r>
              <a:rPr lang="nl-NL" sz="2200" dirty="0" err="1"/>
              <a:t>be</a:t>
            </a:r>
            <a:r>
              <a:rPr lang="nl-NL" sz="2200" dirty="0"/>
              <a:t> </a:t>
            </a:r>
            <a:r>
              <a:rPr lang="nl-NL" sz="2200" dirty="0" err="1"/>
              <a:t>agnostic</a:t>
            </a:r>
            <a:r>
              <a:rPr lang="nl-NL" sz="2200" dirty="0"/>
              <a:t> </a:t>
            </a:r>
            <a:r>
              <a:rPr lang="nl-NL" sz="2200" dirty="0" err="1"/>
              <a:t>about</a:t>
            </a:r>
            <a:r>
              <a:rPr lang="nl-NL" sz="2200" dirty="0"/>
              <a:t> </a:t>
            </a:r>
            <a:r>
              <a:rPr lang="nl-NL" sz="2200" dirty="0" err="1"/>
              <a:t>the</a:t>
            </a:r>
            <a:r>
              <a:rPr lang="nl-NL" sz="2200" dirty="0"/>
              <a:t> </a:t>
            </a:r>
            <a:r>
              <a:rPr lang="nl-NL" sz="2200" dirty="0" err="1"/>
              <a:t>message</a:t>
            </a:r>
            <a:r>
              <a:rPr lang="nl-NL" sz="2200" dirty="0"/>
              <a:t> format</a:t>
            </a:r>
          </a:p>
          <a:p>
            <a:pPr marL="342900" indent="-342900">
              <a:lnSpc>
                <a:spcPct val="100000"/>
              </a:lnSpc>
              <a:buFont typeface="Arial" panose="020B0604020202020204" pitchFamily="34" charset="0"/>
              <a:buChar char="•"/>
            </a:pPr>
            <a:r>
              <a:rPr lang="nl-NL" sz="2400" dirty="0" err="1"/>
              <a:t>Messages</a:t>
            </a:r>
            <a:r>
              <a:rPr lang="nl-NL" sz="2400" dirty="0"/>
              <a:t> </a:t>
            </a:r>
            <a:r>
              <a:rPr lang="nl-NL" sz="2400" dirty="0" err="1"/>
              <a:t>should</a:t>
            </a:r>
            <a:r>
              <a:rPr lang="nl-NL" sz="2400" dirty="0"/>
              <a:t> </a:t>
            </a:r>
            <a:r>
              <a:rPr lang="nl-NL" sz="2400" dirty="0" err="1"/>
              <a:t>be</a:t>
            </a:r>
            <a:r>
              <a:rPr lang="nl-NL" sz="2400" dirty="0"/>
              <a:t> </a:t>
            </a:r>
            <a:r>
              <a:rPr lang="nl-NL" sz="2400" dirty="0" err="1"/>
              <a:t>queued</a:t>
            </a:r>
            <a:r>
              <a:rPr lang="nl-NL" sz="2400" dirty="0"/>
              <a:t> </a:t>
            </a:r>
            <a:r>
              <a:rPr lang="nl-NL" sz="2400" dirty="0" err="1"/>
              <a:t>when</a:t>
            </a:r>
            <a:r>
              <a:rPr lang="nl-NL" sz="2400" dirty="0"/>
              <a:t> </a:t>
            </a:r>
            <a:r>
              <a:rPr lang="nl-NL" sz="2400" dirty="0" err="1"/>
              <a:t>the</a:t>
            </a:r>
            <a:r>
              <a:rPr lang="nl-NL" sz="2400" dirty="0"/>
              <a:t> receiver is </a:t>
            </a:r>
            <a:r>
              <a:rPr lang="nl-NL" sz="2400" dirty="0" err="1"/>
              <a:t>not</a:t>
            </a:r>
            <a:r>
              <a:rPr lang="nl-NL" sz="2400" dirty="0"/>
              <a:t> </a:t>
            </a:r>
            <a:r>
              <a:rPr lang="nl-NL" sz="2400" dirty="0" err="1"/>
              <a:t>available</a:t>
            </a:r>
            <a:endParaRPr lang="nl-NL" sz="2400" dirty="0"/>
          </a:p>
          <a:p>
            <a:pPr marL="609600" lvl="1" indent="-342900">
              <a:lnSpc>
                <a:spcPct val="100000"/>
              </a:lnSpc>
              <a:buFont typeface="Arial" panose="020B0604020202020204" pitchFamily="34" charset="0"/>
              <a:buChar char="•"/>
            </a:pPr>
            <a:r>
              <a:rPr lang="nl-NL" sz="2200" dirty="0" err="1"/>
              <a:t>Not</a:t>
            </a:r>
            <a:r>
              <a:rPr lang="nl-NL" sz="2200" dirty="0"/>
              <a:t> </a:t>
            </a:r>
            <a:r>
              <a:rPr lang="nl-NL" sz="2200" dirty="0" err="1"/>
              <a:t>blocking</a:t>
            </a:r>
            <a:r>
              <a:rPr lang="nl-NL" sz="2200" dirty="0"/>
              <a:t> </a:t>
            </a:r>
            <a:r>
              <a:rPr lang="nl-NL" sz="2200" dirty="0" err="1"/>
              <a:t>the</a:t>
            </a:r>
            <a:r>
              <a:rPr lang="nl-NL" sz="2200" dirty="0"/>
              <a:t> </a:t>
            </a:r>
            <a:r>
              <a:rPr lang="nl-NL" sz="2200" dirty="0" err="1"/>
              <a:t>application</a:t>
            </a:r>
            <a:endParaRPr lang="nl-NL" sz="2200" dirty="0"/>
          </a:p>
          <a:p>
            <a:pPr marL="609600" lvl="1" indent="-342900">
              <a:lnSpc>
                <a:spcPct val="100000"/>
              </a:lnSpc>
              <a:buFont typeface="Arial" panose="020B0604020202020204" pitchFamily="34" charset="0"/>
              <a:buChar char="•"/>
            </a:pPr>
            <a:r>
              <a:rPr lang="nl-NL" sz="2200" dirty="0"/>
              <a:t>Queue management is </a:t>
            </a:r>
            <a:r>
              <a:rPr lang="nl-NL" sz="2200" dirty="0" err="1"/>
              <a:t>essential</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Issues </a:t>
            </a:r>
            <a:r>
              <a:rPr lang="nl-NL" dirty="0" err="1"/>
              <a:t>with</a:t>
            </a:r>
            <a:r>
              <a:rPr lang="nl-NL" dirty="0"/>
              <a:t> </a:t>
            </a:r>
            <a:r>
              <a:rPr lang="nl-NL" dirty="0" err="1"/>
              <a:t>networking</a:t>
            </a:r>
            <a:r>
              <a:rPr lang="nl-NL" dirty="0"/>
              <a:t> in </a:t>
            </a:r>
            <a:r>
              <a:rPr lang="nl-NL" dirty="0" err="1"/>
              <a:t>general</a:t>
            </a:r>
            <a:endParaRPr lang="en-US" sz="3000" cap="none" dirty="0">
              <a:solidFill>
                <a:schemeClr val="accent1"/>
              </a:solidFill>
            </a:endParaRPr>
          </a:p>
        </p:txBody>
      </p:sp>
    </p:spTree>
    <p:extLst>
      <p:ext uri="{BB962C8B-B14F-4D97-AF65-F5344CB8AC3E}">
        <p14:creationId xmlns:p14="http://schemas.microsoft.com/office/powerpoint/2010/main" val="4263744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template_Capgemini-Engineering" id="{E624C1BF-E58A-4E16-B3C6-014B8793A0E3}" vid="{F4924ECB-C354-45D7-B318-BB90E09E2E27}"/>
    </a:ext>
  </a:extLst>
</a:theme>
</file>

<file path=ppt/theme/theme6.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65F6DA-EDFD-4C3F-B2EB-EDE359E124E2}">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866c9c41-2c2c-4d95-92e3-745332f54785"/>
    <ds:schemaRef ds:uri="http://purl.org/dc/terms/"/>
    <ds:schemaRef ds:uri="85ebd0df-9687-47ef-b5a5-617eb7dd465e"/>
    <ds:schemaRef ds:uri="http://purl.org/dc/dcmitype/"/>
  </ds:schemaRefs>
</ds:datastoreItem>
</file>

<file path=customXml/itemProps2.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3.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10752</TotalTime>
  <Words>1981</Words>
  <Application>Microsoft Office PowerPoint</Application>
  <PresentationFormat>Widescreen</PresentationFormat>
  <Paragraphs>318</Paragraphs>
  <Slides>39</Slides>
  <Notes>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39</vt:i4>
      </vt:variant>
    </vt:vector>
  </HeadingPairs>
  <TitlesOfParts>
    <vt:vector size="52" baseType="lpstr">
      <vt:lpstr>Ubuntu</vt:lpstr>
      <vt:lpstr>Verdana</vt:lpstr>
      <vt:lpstr>Ubuntu Light</vt:lpstr>
      <vt:lpstr>Wingdings</vt:lpstr>
      <vt:lpstr>Arial</vt:lpstr>
      <vt:lpstr>Ubuntu Medium</vt:lpstr>
      <vt:lpstr>Consolas</vt:lpstr>
      <vt:lpstr>Capgemini Master 2021</vt:lpstr>
      <vt:lpstr>Cover options_Section</vt:lpstr>
      <vt:lpstr>Capgemini Master</vt:lpstr>
      <vt:lpstr>1_Capgemini Master 2021</vt:lpstr>
      <vt:lpstr>2_Capgemini Master 2021</vt:lpstr>
      <vt:lpstr>think-cell Slide</vt:lpstr>
      <vt:lpstr>Networking with ZMQ</vt:lpstr>
      <vt:lpstr>Python masterclasses</vt:lpstr>
      <vt:lpstr>Agenda</vt:lpstr>
      <vt:lpstr>Networking in Python</vt:lpstr>
      <vt:lpstr>Standard library</vt:lpstr>
      <vt:lpstr>socket and socketserver</vt:lpstr>
      <vt:lpstr>Problems with standard library networking</vt:lpstr>
      <vt:lpstr>Issues with Networking</vt:lpstr>
      <vt:lpstr>Issues with networking in general</vt:lpstr>
      <vt:lpstr>Issues with TCP</vt:lpstr>
      <vt:lpstr>Introduction ZMQ</vt:lpstr>
      <vt:lpstr>ZMQ: Sockets on steroids</vt:lpstr>
      <vt:lpstr>ZMQ: Paradigm shift</vt:lpstr>
      <vt:lpstr>ZMQ: Communication patterns</vt:lpstr>
      <vt:lpstr>ZMQ: Endpoints</vt:lpstr>
      <vt:lpstr>ZMQ: Addresses</vt:lpstr>
      <vt:lpstr>ZMQ: Socket types</vt:lpstr>
      <vt:lpstr>ZMQ: Valid socket type combinations</vt:lpstr>
      <vt:lpstr>ZMQ: Messages</vt:lpstr>
      <vt:lpstr>Request – reply pattern</vt:lpstr>
      <vt:lpstr>REQ – REP communication</vt:lpstr>
      <vt:lpstr>Example: echo server</vt:lpstr>
      <vt:lpstr>Example: echo client</vt:lpstr>
      <vt:lpstr>Demo echo server / client</vt:lpstr>
      <vt:lpstr>Observations</vt:lpstr>
      <vt:lpstr>Publish – subscribe pattern</vt:lpstr>
      <vt:lpstr>PUB – SUB communication</vt:lpstr>
      <vt:lpstr>Example: weather update server</vt:lpstr>
      <vt:lpstr>Example: weather update client</vt:lpstr>
      <vt:lpstr>Demo weather update server / client</vt:lpstr>
      <vt:lpstr>Observations</vt:lpstr>
      <vt:lpstr>Task distribution</vt:lpstr>
      <vt:lpstr>Instance Attributes</vt:lpstr>
      <vt:lpstr>Documentation</vt:lpstr>
      <vt:lpstr>Configuring descriptor instances</vt:lpstr>
      <vt:lpstr>Don't try too fancy things</vt:lpstr>
      <vt:lpstr>PowerPoint Presentation</vt:lpstr>
      <vt:lpstr>Getting the presentation and example code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DE JONG, Ruud</cp:lastModifiedBy>
  <cp:revision>167</cp:revision>
  <dcterms:created xsi:type="dcterms:W3CDTF">2021-07-21T09:49:07Z</dcterms:created>
  <dcterms:modified xsi:type="dcterms:W3CDTF">2023-03-22T20:51:51Z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