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75"/>
  </p:notesMasterIdLst>
  <p:handoutMasterIdLst>
    <p:handoutMasterId r:id="rId76"/>
  </p:handoutMasterIdLst>
  <p:sldIdLst>
    <p:sldId id="1043" r:id="rId9"/>
    <p:sldId id="1081" r:id="rId10"/>
    <p:sldId id="1082" r:id="rId11"/>
    <p:sldId id="1249" r:id="rId12"/>
    <p:sldId id="1295" r:id="rId13"/>
    <p:sldId id="1341" r:id="rId14"/>
    <p:sldId id="1342" r:id="rId15"/>
    <p:sldId id="1345" r:id="rId16"/>
    <p:sldId id="1343" r:id="rId17"/>
    <p:sldId id="1344" r:id="rId18"/>
    <p:sldId id="1346" r:id="rId19"/>
    <p:sldId id="1347" r:id="rId20"/>
    <p:sldId id="1348" r:id="rId21"/>
    <p:sldId id="1351" r:id="rId22"/>
    <p:sldId id="1352" r:id="rId23"/>
    <p:sldId id="1350" r:id="rId24"/>
    <p:sldId id="1354" r:id="rId25"/>
    <p:sldId id="1355" r:id="rId26"/>
    <p:sldId id="1353" r:id="rId27"/>
    <p:sldId id="1356" r:id="rId28"/>
    <p:sldId id="1349" r:id="rId29"/>
    <p:sldId id="1357" r:id="rId30"/>
    <p:sldId id="1358" r:id="rId31"/>
    <p:sldId id="1359" r:id="rId32"/>
    <p:sldId id="1360" r:id="rId33"/>
    <p:sldId id="1361" r:id="rId34"/>
    <p:sldId id="1362" r:id="rId35"/>
    <p:sldId id="1367" r:id="rId36"/>
    <p:sldId id="1368" r:id="rId37"/>
    <p:sldId id="1365" r:id="rId38"/>
    <p:sldId id="1366" r:id="rId39"/>
    <p:sldId id="1369" r:id="rId40"/>
    <p:sldId id="1284" r:id="rId41"/>
    <p:sldId id="1370" r:id="rId42"/>
    <p:sldId id="1371" r:id="rId43"/>
    <p:sldId id="1373" r:id="rId44"/>
    <p:sldId id="1374" r:id="rId45"/>
    <p:sldId id="1375" r:id="rId46"/>
    <p:sldId id="1400" r:id="rId47"/>
    <p:sldId id="1376" r:id="rId48"/>
    <p:sldId id="1377" r:id="rId49"/>
    <p:sldId id="1378" r:id="rId50"/>
    <p:sldId id="1379" r:id="rId51"/>
    <p:sldId id="1380" r:id="rId52"/>
    <p:sldId id="1401" r:id="rId53"/>
    <p:sldId id="1381" r:id="rId54"/>
    <p:sldId id="1383" r:id="rId55"/>
    <p:sldId id="1387" r:id="rId56"/>
    <p:sldId id="1386" r:id="rId57"/>
    <p:sldId id="1382" r:id="rId58"/>
    <p:sldId id="1384" r:id="rId59"/>
    <p:sldId id="1385" r:id="rId60"/>
    <p:sldId id="1388" r:id="rId61"/>
    <p:sldId id="1389" r:id="rId62"/>
    <p:sldId id="1393" r:id="rId63"/>
    <p:sldId id="1391" r:id="rId64"/>
    <p:sldId id="1392" r:id="rId65"/>
    <p:sldId id="1394" r:id="rId66"/>
    <p:sldId id="1395" r:id="rId67"/>
    <p:sldId id="1396" r:id="rId68"/>
    <p:sldId id="1337" r:id="rId69"/>
    <p:sldId id="1398" r:id="rId70"/>
    <p:sldId id="1317" r:id="rId71"/>
    <p:sldId id="1154" r:id="rId72"/>
    <p:sldId id="1399" r:id="rId73"/>
    <p:sldId id="1091" r:id="rId74"/>
  </p:sldIdLst>
  <p:sldSz cx="12192000" cy="6858000"/>
  <p:notesSz cx="6858000" cy="9144000"/>
  <p:embeddedFontLst>
    <p:embeddedFont>
      <p:font typeface="Consolas" panose="020B0609020204030204" pitchFamily="49" charset="0"/>
      <p:regular r:id="rId77"/>
      <p:bold r:id="rId78"/>
      <p:italic r:id="rId79"/>
      <p:boldItalic r:id="rId80"/>
    </p:embeddedFont>
    <p:embeddedFont>
      <p:font typeface="Ubuntu" panose="020B0504030602030204" pitchFamily="34" charset="0"/>
      <p:regular r:id="rId81"/>
      <p:bold r:id="rId82"/>
      <p:italic r:id="rId83"/>
      <p:boldItalic r:id="rId84"/>
    </p:embeddedFont>
    <p:embeddedFont>
      <p:font typeface="Ubuntu Light" panose="020B0304030602030204" pitchFamily="34" charset="0"/>
      <p:regular r:id="rId85"/>
      <p:italic r:id="rId86"/>
    </p:embeddedFont>
    <p:embeddedFont>
      <p:font typeface="Ubuntu Medium" panose="020B0604030602030204" pitchFamily="34" charset="0"/>
      <p:regular r:id="rId87"/>
      <p:italic r:id="rId88"/>
    </p:embeddedFont>
    <p:embeddedFont>
      <p:font typeface="Verdana" panose="020B0604030504040204" pitchFamily="34" charset="0"/>
      <p:regular r:id="rId89"/>
      <p:bold r:id="rId90"/>
      <p:italic r:id="rId91"/>
      <p:boldItalic r:id="rId92"/>
    </p:embeddedFont>
  </p:embeddedFontLst>
  <p:custDataLst>
    <p:tags r:id="rId9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60" d="100"/>
          <a:sy n="60" d="100"/>
        </p:scale>
        <p:origin x="42" y="42"/>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handoutMaster" Target="handoutMasters/handoutMaster1.xml"/><Relationship Id="rId84" Type="http://schemas.openxmlformats.org/officeDocument/2006/relationships/font" Target="fonts/font8.fntdata"/><Relationship Id="rId89" Type="http://schemas.openxmlformats.org/officeDocument/2006/relationships/font" Target="fonts/font13.fntdata"/><Relationship Id="rId97"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font" Target="fonts/font6.fntdata"/><Relationship Id="rId90" Type="http://schemas.openxmlformats.org/officeDocument/2006/relationships/font" Target="fonts/font14.fntdata"/><Relationship Id="rId95"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font" Target="fonts/font1.fntdata"/><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ags" Target="tags/tag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tags" Target="../tags/tag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1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e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4.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image" Target="../media/image1.emf"/><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oleObject" Target="../embeddings/oleObject1.bin"/><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oleObject" Target="../embeddings/oleObject10.bin"/><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tags" Target="../tags/tag2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2" r:id="rId1"/>
    <p:sldLayoutId id="2147484004"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hyperlink" Target="https://zguide.zeromq.org/"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bytestream</a:t>
            </a:r>
          </a:p>
          <a:p>
            <a:pPr marL="609600" lvl="1" indent="-342900">
              <a:lnSpc>
                <a:spcPct val="100000"/>
              </a:lnSpc>
              <a:buFont typeface="Arial" panose="020B0604020202020204" pitchFamily="34" charset="0"/>
              <a:buChar char="•"/>
            </a:pPr>
            <a:r>
              <a:rPr lang="nl-NL" sz="2200" dirty="0"/>
              <a:t>Applications </a:t>
            </a:r>
            <a:r>
              <a:rPr lang="nl-NL" sz="2200" dirty="0" err="1"/>
              <a:t>need</a:t>
            </a:r>
            <a:r>
              <a:rPr lang="nl-NL" sz="2200" dirty="0"/>
              <a:t> </a:t>
            </a:r>
            <a:r>
              <a:rPr lang="nl-NL" sz="2200" dirty="0" err="1"/>
              <a:t>to</a:t>
            </a:r>
            <a:r>
              <a:rPr lang="nl-NL" sz="2200" dirty="0"/>
              <a:t> </a:t>
            </a:r>
            <a:r>
              <a:rPr lang="nl-NL" sz="2200" dirty="0" err="1"/>
              <a:t>agree</a:t>
            </a:r>
            <a:r>
              <a:rPr lang="nl-NL" sz="2200" dirty="0"/>
              <a:t> on </a:t>
            </a:r>
            <a:r>
              <a:rPr lang="nl-NL" sz="2200" dirty="0" err="1"/>
              <a:t>how</a:t>
            </a:r>
            <a:r>
              <a:rPr lang="nl-NL" sz="2200" dirty="0"/>
              <a:t> </a:t>
            </a:r>
            <a:r>
              <a:rPr lang="nl-NL" sz="2200" dirty="0" err="1"/>
              <a:t>to</a:t>
            </a:r>
            <a:r>
              <a:rPr lang="nl-NL" sz="2200" dirty="0"/>
              <a:t> </a:t>
            </a:r>
            <a:r>
              <a:rPr lang="nl-NL" sz="2200" dirty="0" err="1"/>
              <a:t>represent</a:t>
            </a:r>
            <a:r>
              <a:rPr lang="nl-NL" sz="2200" dirty="0"/>
              <a:t> </a:t>
            </a:r>
            <a:r>
              <a:rPr lang="nl-NL" sz="2200" dirty="0" err="1"/>
              <a:t>messages</a:t>
            </a:r>
            <a:r>
              <a:rPr lang="nl-NL" sz="2200" dirty="0"/>
              <a:t> on </a:t>
            </a:r>
            <a:r>
              <a:rPr lang="nl-NL" sz="2200" dirty="0" err="1"/>
              <a:t>this</a:t>
            </a:r>
            <a:r>
              <a:rPr lang="nl-NL" sz="2200" dirty="0"/>
              <a:t> bytestream (</a:t>
            </a:r>
            <a:r>
              <a:rPr lang="nl-NL" sz="2200" dirty="0" err="1"/>
              <a:t>wire</a:t>
            </a:r>
            <a:r>
              <a:rPr lang="nl-NL" sz="2200" dirty="0"/>
              <a:t> level protocol).</a:t>
            </a:r>
          </a:p>
          <a:p>
            <a:pPr marL="609600" lvl="1" indent="-342900">
              <a:lnSpc>
                <a:spcPct val="100000"/>
              </a:lnSpc>
              <a:buFont typeface="Arial" panose="020B0604020202020204" pitchFamily="34" charset="0"/>
              <a:buChar char="•"/>
            </a:pPr>
            <a:r>
              <a:rPr lang="nl-NL" sz="2200" dirty="0" err="1"/>
              <a:t>Requires</a:t>
            </a:r>
            <a:r>
              <a:rPr lang="nl-NL" sz="2200" dirty="0"/>
              <a:t> a framing protocol on top of TCP.</a:t>
            </a:r>
          </a:p>
          <a:p>
            <a:pPr marL="787400" lvl="2" indent="-342900">
              <a:lnSpc>
                <a:spcPct val="100000"/>
              </a:lnSpc>
            </a:pPr>
            <a:r>
              <a:rPr lang="nl-NL" sz="2000" dirty="0" err="1"/>
              <a:t>Fixed</a:t>
            </a:r>
            <a:r>
              <a:rPr lang="nl-NL" sz="2000" dirty="0"/>
              <a:t> </a:t>
            </a:r>
            <a:r>
              <a:rPr lang="nl-NL" sz="2000" dirty="0" err="1"/>
              <a:t>size</a:t>
            </a:r>
            <a:r>
              <a:rPr lang="nl-NL" sz="2000" dirty="0"/>
              <a:t> / </a:t>
            </a:r>
            <a:r>
              <a:rPr lang="nl-NL" sz="2000" dirty="0" err="1"/>
              <a:t>delimiters</a:t>
            </a:r>
            <a:r>
              <a:rPr lang="nl-NL" sz="2000" dirty="0"/>
              <a:t> / </a:t>
            </a:r>
            <a:r>
              <a:rPr lang="nl-NL" sz="2000" dirty="0" err="1"/>
              <a:t>length</a:t>
            </a:r>
            <a:r>
              <a:rPr lang="nl-NL" sz="2000" dirty="0"/>
              <a:t> field</a:t>
            </a:r>
          </a:p>
          <a:p>
            <a:pPr marL="342900" indent="-342900">
              <a:lnSpc>
                <a:spcPct val="100000"/>
              </a:lnSpc>
              <a:buFont typeface="Arial" panose="020B0604020202020204" pitchFamily="34" charset="0"/>
              <a:buChar char="•"/>
            </a:pPr>
            <a:r>
              <a:rPr lang="nl-NL" sz="2400" dirty="0"/>
              <a:t>Applications </a:t>
            </a:r>
            <a:r>
              <a:rPr lang="nl-NL" sz="2400" dirty="0" err="1"/>
              <a:t>cannot</a:t>
            </a:r>
            <a:r>
              <a:rPr lang="nl-NL" sz="2400" dirty="0"/>
              <a:t> </a:t>
            </a:r>
            <a:r>
              <a:rPr lang="nl-NL" sz="2400" dirty="0" err="1"/>
              <a:t>read</a:t>
            </a:r>
            <a:r>
              <a:rPr lang="nl-NL" sz="2400" dirty="0"/>
              <a:t> a </a:t>
            </a:r>
            <a:r>
              <a:rPr lang="nl-NL" sz="2400" dirty="0" err="1"/>
              <a:t>message</a:t>
            </a:r>
            <a:r>
              <a:rPr lang="nl-NL" sz="2400" dirty="0"/>
              <a:t> </a:t>
            </a:r>
            <a:r>
              <a:rPr lang="nl-NL" sz="2400" dirty="0" err="1"/>
              <a:t>from</a:t>
            </a:r>
            <a:r>
              <a:rPr lang="nl-NL" sz="2400" dirty="0"/>
              <a:t> a TCP socket</a:t>
            </a:r>
          </a:p>
          <a:p>
            <a:pPr marL="609600" lvl="1" indent="-342900">
              <a:lnSpc>
                <a:spcPct val="100000"/>
              </a:lnSpc>
              <a:buFont typeface="Arial" panose="020B0604020202020204" pitchFamily="34" charset="0"/>
              <a:buChar char="•"/>
            </a:pPr>
            <a:r>
              <a:rPr lang="nl-NL" sz="2200" dirty="0" err="1"/>
              <a:t>They</a:t>
            </a:r>
            <a:r>
              <a:rPr lang="nl-NL" sz="2200" dirty="0"/>
              <a:t> </a:t>
            </a:r>
            <a:r>
              <a:rPr lang="nl-NL" sz="2200" dirty="0" err="1"/>
              <a:t>can</a:t>
            </a:r>
            <a:r>
              <a:rPr lang="nl-NL" sz="2200" dirty="0"/>
              <a:t> </a:t>
            </a:r>
            <a:r>
              <a:rPr lang="nl-NL" sz="2200" dirty="0" err="1"/>
              <a:t>read</a:t>
            </a:r>
            <a:r>
              <a:rPr lang="nl-NL" sz="2200" dirty="0"/>
              <a:t> a </a:t>
            </a:r>
            <a:r>
              <a:rPr lang="nl-NL" sz="2200" dirty="0" err="1"/>
              <a:t>number</a:t>
            </a:r>
            <a:r>
              <a:rPr lang="nl-NL" sz="2200" dirty="0"/>
              <a:t> of bytes</a:t>
            </a:r>
          </a:p>
          <a:p>
            <a:pPr marL="609600" lvl="1" indent="-342900">
              <a:lnSpc>
                <a:spcPct val="100000"/>
              </a:lnSpc>
              <a:buFont typeface="Arial" panose="020B0604020202020204" pitchFamily="34" charset="0"/>
              <a:buChar char="•"/>
            </a:pPr>
            <a:r>
              <a:rPr lang="nl-NL" sz="2200" dirty="0" err="1"/>
              <a:t>They</a:t>
            </a:r>
            <a:r>
              <a:rPr lang="nl-NL" sz="2200" dirty="0"/>
              <a:t> must check </a:t>
            </a:r>
            <a:r>
              <a:rPr lang="nl-NL" sz="2200" dirty="0" err="1"/>
              <a:t>if</a:t>
            </a:r>
            <a:r>
              <a:rPr lang="nl-NL" sz="2200" dirty="0"/>
              <a:t> these bytes </a:t>
            </a:r>
            <a:r>
              <a:rPr lang="nl-NL" sz="2200" dirty="0" err="1"/>
              <a:t>contain</a:t>
            </a:r>
            <a:r>
              <a:rPr lang="nl-NL" sz="2200" dirty="0"/>
              <a:t> a </a:t>
            </a:r>
            <a:r>
              <a:rPr lang="nl-NL" sz="2200" dirty="0" err="1"/>
              <a:t>message</a:t>
            </a:r>
            <a:r>
              <a:rPr lang="nl-NL" sz="2200" dirty="0"/>
              <a:t>. </a:t>
            </a:r>
            <a:r>
              <a:rPr lang="nl-NL" sz="2200" dirty="0" err="1"/>
              <a:t>Otherwise</a:t>
            </a:r>
            <a:r>
              <a:rPr lang="nl-NL" sz="2200" dirty="0"/>
              <a:t>, </a:t>
            </a:r>
            <a:r>
              <a:rPr lang="nl-NL" sz="2200" dirty="0" err="1"/>
              <a:t>read</a:t>
            </a:r>
            <a:r>
              <a:rPr lang="nl-NL" sz="2200" dirty="0"/>
              <a:t> more.</a:t>
            </a:r>
          </a:p>
          <a:p>
            <a:pPr marL="609600" lvl="1" indent="-342900">
              <a:lnSpc>
                <a:spcPct val="100000"/>
              </a:lnSpc>
              <a:buFont typeface="Arial" panose="020B0604020202020204" pitchFamily="34" charset="0"/>
              <a:buChar char="•"/>
            </a:pPr>
            <a:r>
              <a:rPr lang="nl-NL" sz="2200" dirty="0" err="1"/>
              <a:t>When</a:t>
            </a:r>
            <a:r>
              <a:rPr lang="nl-NL" sz="2200" dirty="0"/>
              <a:t> </a:t>
            </a:r>
            <a:r>
              <a:rPr lang="nl-NL" sz="2200" dirty="0" err="1"/>
              <a:t>sending</a:t>
            </a:r>
            <a:r>
              <a:rPr lang="nl-NL" sz="2200" dirty="0"/>
              <a:t>, </a:t>
            </a:r>
            <a:r>
              <a:rPr lang="nl-NL" sz="2200" dirty="0" err="1"/>
              <a:t>they</a:t>
            </a:r>
            <a:r>
              <a:rPr lang="nl-NL" sz="2200" dirty="0"/>
              <a:t> must check </a:t>
            </a:r>
            <a:r>
              <a:rPr lang="nl-NL" sz="2200" dirty="0" err="1"/>
              <a:t>if</a:t>
            </a:r>
            <a:r>
              <a:rPr lang="nl-NL" sz="2200" dirty="0"/>
              <a:t> </a:t>
            </a:r>
            <a:r>
              <a:rPr lang="nl-NL" sz="2200" dirty="0" err="1"/>
              <a:t>all</a:t>
            </a:r>
            <a:r>
              <a:rPr lang="nl-NL" sz="2200" dirty="0"/>
              <a:t> </a:t>
            </a:r>
            <a:r>
              <a:rPr lang="nl-NL" sz="2200" dirty="0" err="1"/>
              <a:t>the</a:t>
            </a:r>
            <a:r>
              <a:rPr lang="nl-NL" sz="2200" dirty="0"/>
              <a:t> bytes of a </a:t>
            </a:r>
            <a:r>
              <a:rPr lang="nl-NL" sz="2200" dirty="0" err="1"/>
              <a:t>message</a:t>
            </a:r>
            <a:r>
              <a:rPr lang="nl-NL" sz="2200" dirty="0"/>
              <a:t> are </a:t>
            </a:r>
            <a:r>
              <a:rPr lang="nl-NL" sz="2200" dirty="0" err="1"/>
              <a:t>actually</a:t>
            </a:r>
            <a:r>
              <a:rPr lang="nl-NL" sz="2200" dirty="0"/>
              <a:t> sent</a:t>
            </a:r>
          </a:p>
          <a:p>
            <a:pPr marL="342900" indent="-342900">
              <a:lnSpc>
                <a:spcPct val="100000"/>
              </a:lnSpc>
              <a:buFont typeface="Arial" panose="020B0604020202020204" pitchFamily="34" charset="0"/>
              <a:buChar char="•"/>
            </a:pPr>
            <a:r>
              <a:rPr lang="nl-NL" sz="2400" dirty="0"/>
              <a:t>Networking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limited</a:t>
            </a:r>
            <a:r>
              <a:rPr lang="nl-NL" sz="2400" dirty="0"/>
              <a:t> </a:t>
            </a:r>
            <a:r>
              <a:rPr lang="nl-NL" sz="2400" dirty="0" err="1"/>
              <a:t>to</a:t>
            </a:r>
            <a:r>
              <a:rPr lang="nl-NL" sz="2400" dirty="0"/>
              <a:t> TCP.</a:t>
            </a:r>
          </a:p>
          <a:p>
            <a:pPr marL="609600" lvl="1" indent="-342900">
              <a:lnSpc>
                <a:spcPct val="100000"/>
              </a:lnSpc>
              <a:buFont typeface="Arial" panose="020B0604020202020204" pitchFamily="34" charset="0"/>
              <a:buChar char="•"/>
            </a:pPr>
            <a:r>
              <a:rPr lang="nl-NL" sz="2200" dirty="0"/>
              <a:t>Applications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network</a:t>
            </a:r>
            <a:r>
              <a:rPr lang="nl-NL" sz="2200" dirty="0"/>
              <a:t> transport</a:t>
            </a:r>
          </a:p>
          <a:p>
            <a:pPr marL="342900" indent="-342900">
              <a:lnSpc>
                <a:spcPct val="100000"/>
              </a:lnSpc>
              <a:buFont typeface="Arial" panose="020B0604020202020204" pitchFamily="34" charset="0"/>
              <a:buChar char="•"/>
            </a:pPr>
            <a:r>
              <a:rPr lang="nl-NL" sz="2400" dirty="0"/>
              <a:t>TCP is </a:t>
            </a:r>
            <a:r>
              <a:rPr lang="nl-NL" sz="2400" dirty="0" err="1"/>
              <a:t>not</a:t>
            </a:r>
            <a:r>
              <a:rPr lang="nl-NL" sz="2400" dirty="0"/>
              <a:t> </a:t>
            </a:r>
            <a:r>
              <a:rPr lang="nl-NL" sz="2400" dirty="0" err="1"/>
              <a:t>suitable</a:t>
            </a:r>
            <a:r>
              <a:rPr lang="nl-NL" sz="2400" dirty="0"/>
              <a:t> </a:t>
            </a:r>
            <a:r>
              <a:rPr lang="nl-NL" sz="2400" dirty="0" err="1"/>
              <a:t>for</a:t>
            </a:r>
            <a:r>
              <a:rPr lang="nl-NL" sz="2400" dirty="0"/>
              <a:t> (Ethernet-level) </a:t>
            </a:r>
            <a:r>
              <a:rPr lang="nl-NL" sz="2400" dirty="0" err="1"/>
              <a:t>broadcasting</a:t>
            </a:r>
            <a:r>
              <a:rPr lang="nl-NL" sz="2400" dirty="0"/>
              <a:t> or </a:t>
            </a:r>
            <a:r>
              <a:rPr lang="nl-NL" sz="2400" dirty="0" err="1"/>
              <a:t>multicasting</a:t>
            </a:r>
            <a:r>
              <a:rPr lang="nl-NL" sz="2400" dirty="0"/>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Introduction ZMQ</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20856278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Real life:</a:t>
            </a:r>
          </a:p>
          <a:p>
            <a:pPr marL="609600" lvl="1" indent="-342900">
              <a:lnSpc>
                <a:spcPct val="100000"/>
              </a:lnSpc>
              <a:buFont typeface="Arial" panose="020B0604020202020204" pitchFamily="34" charset="0"/>
              <a:buChar char="•"/>
            </a:pPr>
            <a:r>
              <a:rPr lang="nl-NL" sz="2200" dirty="0"/>
              <a:t>code must </a:t>
            </a:r>
            <a:r>
              <a:rPr lang="nl-NL" sz="2200" dirty="0" err="1"/>
              <a:t>communicate</a:t>
            </a:r>
            <a:r>
              <a:rPr lang="nl-NL" sz="2200" dirty="0"/>
              <a:t> </a:t>
            </a:r>
            <a:r>
              <a:rPr lang="nl-NL" sz="2200" dirty="0" err="1"/>
              <a:t>with</a:t>
            </a:r>
            <a:r>
              <a:rPr lang="nl-NL" sz="2200" dirty="0"/>
              <a:t> </a:t>
            </a:r>
            <a:r>
              <a:rPr lang="nl-NL" sz="2200" dirty="0" err="1"/>
              <a:t>other</a:t>
            </a:r>
            <a:r>
              <a:rPr lang="nl-NL" sz="2200" dirty="0"/>
              <a:t> code</a:t>
            </a:r>
          </a:p>
          <a:p>
            <a:pPr marL="787400" lvl="2" indent="-342900">
              <a:lnSpc>
                <a:spcPct val="100000"/>
              </a:lnSpc>
            </a:pPr>
            <a:r>
              <a:rPr lang="nl-NL" sz="2000" dirty="0"/>
              <a:t>in </a:t>
            </a:r>
            <a:r>
              <a:rPr lang="nl-NL" sz="2000" dirty="0" err="1"/>
              <a:t>the</a:t>
            </a:r>
            <a:r>
              <a:rPr lang="nl-NL" sz="2000" dirty="0"/>
              <a:t> </a:t>
            </a:r>
            <a:r>
              <a:rPr lang="nl-NL" sz="2000" dirty="0" err="1"/>
              <a:t>same</a:t>
            </a:r>
            <a:r>
              <a:rPr lang="nl-NL" sz="2000" dirty="0"/>
              <a:t> </a:t>
            </a:r>
            <a:r>
              <a:rPr lang="nl-NL" sz="2000" dirty="0" err="1"/>
              <a:t>process</a:t>
            </a:r>
            <a:r>
              <a:rPr lang="nl-NL" sz="2000" dirty="0"/>
              <a:t>, on </a:t>
            </a:r>
            <a:r>
              <a:rPr lang="nl-NL" sz="2000" dirty="0" err="1"/>
              <a:t>the</a:t>
            </a:r>
            <a:r>
              <a:rPr lang="nl-NL" sz="2000" dirty="0"/>
              <a:t> </a:t>
            </a:r>
            <a:r>
              <a:rPr lang="nl-NL" sz="2000" dirty="0" err="1"/>
              <a:t>same</a:t>
            </a:r>
            <a:r>
              <a:rPr lang="nl-NL" sz="2000" dirty="0"/>
              <a:t> machine, or on </a:t>
            </a:r>
            <a:r>
              <a:rPr lang="nl-NL" sz="2000" dirty="0" err="1"/>
              <a:t>the</a:t>
            </a:r>
            <a:r>
              <a:rPr lang="nl-NL" sz="2000" dirty="0"/>
              <a:t> </a:t>
            </a:r>
            <a:r>
              <a:rPr lang="nl-NL" sz="2000" dirty="0" err="1"/>
              <a:t>other</a:t>
            </a:r>
            <a:r>
              <a:rPr lang="nl-NL" sz="2000" dirty="0"/>
              <a:t> side of </a:t>
            </a:r>
            <a:r>
              <a:rPr lang="nl-NL" sz="2000" dirty="0" err="1"/>
              <a:t>the</a:t>
            </a:r>
            <a:r>
              <a:rPr lang="nl-NL" sz="2000" dirty="0"/>
              <a:t> globe</a:t>
            </a:r>
          </a:p>
          <a:p>
            <a:pPr marL="787400" lvl="2" indent="-342900">
              <a:lnSpc>
                <a:spcPct val="100000"/>
              </a:lnSpc>
            </a:pPr>
            <a:r>
              <a:rPr lang="nl-NL" sz="2000" dirty="0"/>
              <a:t>sockets are </a:t>
            </a:r>
            <a:r>
              <a:rPr lang="nl-NL" sz="2000" dirty="0" err="1"/>
              <a:t>communication</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200" dirty="0"/>
              <a:t>code must </a:t>
            </a:r>
            <a:r>
              <a:rPr lang="nl-NL" sz="2200" dirty="0" err="1"/>
              <a:t>be</a:t>
            </a:r>
            <a:r>
              <a:rPr lang="nl-NL" sz="2200" dirty="0"/>
              <a:t> </a:t>
            </a:r>
            <a:r>
              <a:rPr lang="nl-NL" sz="2200" dirty="0" err="1"/>
              <a:t>resilient</a:t>
            </a:r>
            <a:endParaRPr lang="nl-NL" sz="2200" dirty="0"/>
          </a:p>
          <a:p>
            <a:pPr marL="787400" lvl="2" indent="-342900">
              <a:lnSpc>
                <a:spcPct val="100000"/>
              </a:lnSpc>
            </a:pPr>
            <a:r>
              <a:rPr lang="nl-NL" sz="2000" dirty="0" err="1"/>
              <a:t>it</a:t>
            </a:r>
            <a:r>
              <a:rPr lang="nl-NL" sz="2000" dirty="0"/>
              <a:t> must deal </a:t>
            </a:r>
            <a:r>
              <a:rPr lang="nl-NL" sz="2000" dirty="0" err="1"/>
              <a:t>with</a:t>
            </a:r>
            <a:r>
              <a:rPr lang="nl-NL" sz="2000" dirty="0"/>
              <a:t> </a:t>
            </a:r>
            <a:r>
              <a:rPr lang="nl-NL" sz="2000" dirty="0" err="1"/>
              <a:t>broken</a:t>
            </a:r>
            <a:r>
              <a:rPr lang="nl-NL" sz="2000" dirty="0"/>
              <a:t> </a:t>
            </a:r>
            <a:r>
              <a:rPr lang="nl-NL" sz="2000" dirty="0" err="1"/>
              <a:t>connections</a:t>
            </a:r>
            <a:r>
              <a:rPr lang="nl-NL" sz="2000" dirty="0"/>
              <a:t>, </a:t>
            </a:r>
            <a:r>
              <a:rPr lang="nl-NL" sz="2000" dirty="0" err="1"/>
              <a:t>communication</a:t>
            </a:r>
            <a:r>
              <a:rPr lang="nl-NL" sz="2000" dirty="0"/>
              <a:t> partners </a:t>
            </a:r>
            <a:r>
              <a:rPr lang="nl-NL" sz="2000" dirty="0" err="1"/>
              <a:t>that</a:t>
            </a:r>
            <a:r>
              <a:rPr lang="nl-NL" sz="2000" dirty="0"/>
              <a:t> </a:t>
            </a:r>
            <a:r>
              <a:rPr lang="nl-NL" sz="2000" dirty="0" err="1"/>
              <a:t>appear</a:t>
            </a:r>
            <a:r>
              <a:rPr lang="nl-NL" sz="2000" dirty="0"/>
              <a:t> or are </a:t>
            </a:r>
            <a:r>
              <a:rPr lang="nl-NL" sz="2000" dirty="0" err="1"/>
              <a:t>suddenly</a:t>
            </a:r>
            <a:r>
              <a:rPr lang="nl-NL" sz="2000" dirty="0"/>
              <a:t> </a:t>
            </a:r>
            <a:r>
              <a:rPr lang="nl-NL" sz="2000" dirty="0" err="1"/>
              <a:t>gone</a:t>
            </a:r>
            <a:r>
              <a:rPr lang="nl-NL" sz="2000" dirty="0"/>
              <a:t>, </a:t>
            </a:r>
            <a:r>
              <a:rPr lang="nl-NL" sz="2000" dirty="0" err="1"/>
              <a:t>crashing</a:t>
            </a:r>
            <a:r>
              <a:rPr lang="nl-NL" sz="2000" dirty="0"/>
              <a:t> </a:t>
            </a:r>
            <a:r>
              <a:rPr lang="nl-NL" sz="2000" dirty="0" err="1"/>
              <a:t>applications</a:t>
            </a:r>
            <a:r>
              <a:rPr lang="nl-NL" sz="2000" dirty="0"/>
              <a:t>, power-outs, etc.</a:t>
            </a:r>
          </a:p>
          <a:p>
            <a:pPr marL="787400" lvl="2" indent="-342900">
              <a:lnSpc>
                <a:spcPct val="100000"/>
              </a:lnSpc>
            </a:pPr>
            <a:r>
              <a:rPr lang="nl-NL" sz="2000" dirty="0"/>
              <a:t>these events </a:t>
            </a:r>
            <a:r>
              <a:rPr lang="nl-NL" sz="2000" dirty="0" err="1"/>
              <a:t>become</a:t>
            </a:r>
            <a:r>
              <a:rPr lang="nl-NL" sz="2000" dirty="0"/>
              <a:t> apparent via sockets (</a:t>
            </a:r>
            <a:r>
              <a:rPr lang="nl-NL" sz="2000" dirty="0" err="1"/>
              <a:t>communication</a:t>
            </a:r>
            <a:r>
              <a:rPr lang="nl-NL" sz="2000" dirty="0"/>
              <a:t> </a:t>
            </a:r>
            <a:r>
              <a:rPr lang="nl-NL" sz="2000" dirty="0" err="1"/>
              <a:t>failures</a:t>
            </a:r>
            <a:r>
              <a:rPr lang="nl-NL" sz="2000" dirty="0"/>
              <a:t>, </a:t>
            </a:r>
            <a:r>
              <a:rPr lang="nl-NL" sz="2000" dirty="0" err="1"/>
              <a:t>closed</a:t>
            </a:r>
            <a:r>
              <a:rPr lang="nl-NL" sz="2000" dirty="0"/>
              <a:t> </a:t>
            </a:r>
            <a:r>
              <a:rPr lang="nl-NL" sz="2000" dirty="0" err="1"/>
              <a:t>connections</a:t>
            </a:r>
            <a:r>
              <a:rPr lang="nl-NL" sz="2000" dirty="0"/>
              <a:t>, </a:t>
            </a:r>
            <a:r>
              <a:rPr lang="nl-NL" sz="2000" dirty="0" err="1"/>
              <a:t>timeouts</a:t>
            </a:r>
            <a:r>
              <a:rPr lang="nl-NL" sz="2000" dirty="0"/>
              <a:t>, etc.)</a:t>
            </a:r>
          </a:p>
          <a:p>
            <a:pPr marL="609600" lvl="1" indent="-342900">
              <a:lnSpc>
                <a:spcPct val="100000"/>
              </a:lnSpc>
              <a:buFont typeface="Arial" panose="020B0604020202020204" pitchFamily="34" charset="0"/>
              <a:buChar char="•"/>
            </a:pPr>
            <a:r>
              <a:rPr lang="nl-NL" sz="2200" dirty="0"/>
              <a:t>managing these events </a:t>
            </a:r>
            <a:r>
              <a:rPr lang="nl-NL" sz="2200" dirty="0" err="1"/>
              <a:t>with</a:t>
            </a:r>
            <a:r>
              <a:rPr lang="nl-NL" sz="2200" dirty="0"/>
              <a:t> low-level socket </a:t>
            </a:r>
            <a:r>
              <a:rPr lang="nl-NL" sz="2200" dirty="0" err="1"/>
              <a:t>programming</a:t>
            </a:r>
            <a:r>
              <a:rPr lang="nl-NL" sz="2200" dirty="0"/>
              <a:t> is a </a:t>
            </a:r>
            <a:r>
              <a:rPr lang="nl-NL" sz="2200" dirty="0" err="1"/>
              <a:t>nightmare</a:t>
            </a:r>
            <a:endParaRPr lang="nl-NL" sz="2200" dirty="0"/>
          </a:p>
          <a:p>
            <a:pPr marL="609600" lvl="1" indent="-342900">
              <a:lnSpc>
                <a:spcPct val="100000"/>
              </a:lnSpc>
              <a:buFont typeface="Arial" panose="020B0604020202020204" pitchFamily="34" charset="0"/>
              <a:buChar char="•"/>
            </a:pPr>
            <a:r>
              <a:rPr lang="nl-NL" sz="2200" dirty="0"/>
              <a:t>ZMQ </a:t>
            </a:r>
            <a:r>
              <a:rPr lang="nl-NL" sz="2200" dirty="0" err="1"/>
              <a:t>aims</a:t>
            </a:r>
            <a:r>
              <a:rPr lang="nl-NL" sz="2200" dirty="0"/>
              <a:t> </a:t>
            </a:r>
            <a:r>
              <a:rPr lang="nl-NL" sz="2200" dirty="0" err="1"/>
              <a:t>to</a:t>
            </a:r>
            <a:r>
              <a:rPr lang="nl-NL" sz="2200" dirty="0"/>
              <a:t> </a:t>
            </a:r>
            <a:r>
              <a:rPr lang="nl-NL" sz="2200" dirty="0" err="1"/>
              <a:t>addresss</a:t>
            </a:r>
            <a:r>
              <a:rPr lang="nl-NL" sz="2200" dirty="0"/>
              <a:t> </a:t>
            </a:r>
            <a:r>
              <a:rPr lang="nl-NL" sz="2200" dirty="0" err="1"/>
              <a:t>the</a:t>
            </a:r>
            <a:r>
              <a:rPr lang="nl-NL" sz="2200" dirty="0"/>
              <a:t> </a:t>
            </a:r>
            <a:r>
              <a:rPr lang="nl-NL" sz="2200" dirty="0" err="1"/>
              <a:t>problem</a:t>
            </a:r>
            <a:r>
              <a:rPr lang="nl-NL" sz="2200" dirty="0"/>
              <a:t> of </a:t>
            </a:r>
            <a:r>
              <a:rPr lang="nl-NL" sz="2200" dirty="0" err="1"/>
              <a:t>reliably</a:t>
            </a:r>
            <a:r>
              <a:rPr lang="nl-NL" sz="2200" dirty="0"/>
              <a:t> </a:t>
            </a:r>
            <a:r>
              <a:rPr lang="nl-NL" sz="2200" dirty="0" err="1"/>
              <a:t>connecting</a:t>
            </a:r>
            <a:r>
              <a:rPr lang="nl-NL" sz="2200" dirty="0"/>
              <a:t> </a:t>
            </a:r>
            <a:r>
              <a:rPr lang="nl-NL" sz="2200" dirty="0" err="1"/>
              <a:t>any</a:t>
            </a:r>
            <a:r>
              <a:rPr lang="nl-NL" sz="2200" dirty="0"/>
              <a:t> code </a:t>
            </a:r>
            <a:r>
              <a:rPr lang="nl-NL" sz="2200" dirty="0" err="1"/>
              <a:t>to</a:t>
            </a:r>
            <a:r>
              <a:rPr lang="nl-NL" sz="2200" dirty="0"/>
              <a:t> </a:t>
            </a:r>
            <a:r>
              <a:rPr lang="nl-NL" sz="2200" dirty="0" err="1"/>
              <a:t>any</a:t>
            </a:r>
            <a:r>
              <a:rPr lang="nl-NL" sz="2200" dirty="0"/>
              <a:t> code, </a:t>
            </a:r>
            <a:r>
              <a:rPr lang="nl-NL" sz="2200" dirty="0" err="1"/>
              <a:t>with</a:t>
            </a:r>
            <a:r>
              <a:rPr lang="nl-NL" sz="2200" dirty="0"/>
              <a:t> small, </a:t>
            </a:r>
            <a:r>
              <a:rPr lang="nl-NL" sz="2200" dirty="0" err="1"/>
              <a:t>reusable</a:t>
            </a:r>
            <a:r>
              <a:rPr lang="nl-NL" sz="2200" dirty="0"/>
              <a:t> building </a:t>
            </a:r>
            <a:r>
              <a:rPr lang="nl-NL" sz="2200" dirty="0" err="1"/>
              <a:t>blocks</a:t>
            </a:r>
            <a:endParaRPr lang="nl-NL" sz="20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Sockets on </a:t>
            </a:r>
            <a:r>
              <a:rPr lang="nl-NL" dirty="0" err="1"/>
              <a:t>steroids</a:t>
            </a:r>
            <a:endParaRPr lang="en-US" sz="3000" cap="none" dirty="0">
              <a:solidFill>
                <a:schemeClr val="accent1"/>
              </a:solidFill>
            </a:endParaRPr>
          </a:p>
        </p:txBody>
      </p:sp>
    </p:spTree>
    <p:extLst>
      <p:ext uri="{BB962C8B-B14F-4D97-AF65-F5344CB8AC3E}">
        <p14:creationId xmlns:p14="http://schemas.microsoft.com/office/powerpoint/2010/main" val="208492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lnSpcReduction="10000"/>
          </a:bodyPr>
          <a:lstStyle/>
          <a:p>
            <a:pPr marL="342900" indent="-342900">
              <a:lnSpc>
                <a:spcPct val="100000"/>
              </a:lnSpc>
              <a:buFont typeface="Arial" panose="020B0604020202020204" pitchFamily="34" charset="0"/>
              <a:buChar char="•"/>
            </a:pPr>
            <a:r>
              <a:rPr lang="nl-NL" sz="2400" dirty="0"/>
              <a:t>In Python (</a:t>
            </a:r>
            <a:r>
              <a:rPr lang="nl-NL" sz="2400" dirty="0" err="1"/>
              <a:t>and</a:t>
            </a:r>
            <a:r>
              <a:rPr lang="nl-NL" sz="2400" dirty="0"/>
              <a:t> </a:t>
            </a:r>
            <a:r>
              <a:rPr lang="nl-NL" sz="2400" dirty="0" err="1"/>
              <a:t>other</a:t>
            </a:r>
            <a:r>
              <a:rPr lang="nl-NL" sz="2400" dirty="0"/>
              <a:t> </a:t>
            </a:r>
            <a:r>
              <a:rPr lang="nl-NL" sz="2400" dirty="0" err="1"/>
              <a:t>conventional</a:t>
            </a:r>
            <a:r>
              <a:rPr lang="nl-NL" sz="2400" dirty="0"/>
              <a:t> </a:t>
            </a:r>
            <a:r>
              <a:rPr lang="nl-NL" sz="2400" dirty="0" err="1"/>
              <a:t>networking</a:t>
            </a:r>
            <a:r>
              <a:rPr lang="nl-NL" sz="2400" dirty="0"/>
              <a:t> code)</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endpoint</a:t>
            </a:r>
            <a:endParaRPr lang="nl-NL" sz="2200" dirty="0"/>
          </a:p>
          <a:p>
            <a:pPr marL="609600" lvl="1" indent="-342900">
              <a:lnSpc>
                <a:spcPct val="100000"/>
              </a:lnSpc>
              <a:buFont typeface="Arial" panose="020B0604020202020204" pitchFamily="34" charset="0"/>
              <a:buChar char="•"/>
            </a:pPr>
            <a:r>
              <a:rPr lang="nl-NL" sz="2200" dirty="0"/>
              <a:t>A socket has </a:t>
            </a:r>
            <a:r>
              <a:rPr lang="nl-NL" sz="2200" dirty="0" err="1"/>
              <a:t>only</a:t>
            </a:r>
            <a:r>
              <a:rPr lang="nl-NL" sz="2200" dirty="0"/>
              <a:t> a single </a:t>
            </a:r>
            <a:r>
              <a:rPr lang="nl-NL" sz="2200" dirty="0" err="1"/>
              <a:t>connection</a:t>
            </a:r>
            <a:endParaRPr lang="nl-NL" sz="2200" dirty="0"/>
          </a:p>
          <a:p>
            <a:pPr marL="787400" lvl="2" indent="-342900">
              <a:lnSpc>
                <a:spcPct val="100000"/>
              </a:lnSpc>
            </a:pPr>
            <a:r>
              <a:rPr lang="nl-NL" sz="2200" dirty="0"/>
              <a:t>Servers </a:t>
            </a:r>
            <a:r>
              <a:rPr lang="nl-NL" sz="2200" dirty="0" err="1"/>
              <a:t>spawn</a:t>
            </a:r>
            <a:r>
              <a:rPr lang="nl-NL" sz="2200" dirty="0"/>
              <a:t> new sockets </a:t>
            </a:r>
            <a:r>
              <a:rPr lang="nl-NL" sz="2200" dirty="0" err="1"/>
              <a:t>for</a:t>
            </a:r>
            <a:r>
              <a:rPr lang="nl-NL" sz="2200" dirty="0"/>
              <a:t> </a:t>
            </a:r>
            <a:r>
              <a:rPr lang="nl-NL" sz="2200" dirty="0" err="1"/>
              <a:t>each</a:t>
            </a:r>
            <a:r>
              <a:rPr lang="nl-NL" sz="2200" dirty="0"/>
              <a:t> </a:t>
            </a:r>
            <a:r>
              <a:rPr lang="nl-NL" sz="2200" dirty="0" err="1"/>
              <a:t>incoming</a:t>
            </a:r>
            <a:r>
              <a:rPr lang="nl-NL" sz="2200" dirty="0"/>
              <a:t> </a:t>
            </a:r>
            <a:r>
              <a:rPr lang="nl-NL" sz="2200" dirty="0" err="1"/>
              <a:t>connection</a:t>
            </a:r>
            <a:r>
              <a:rPr lang="nl-NL" sz="2200" dirty="0"/>
              <a:t> </a:t>
            </a:r>
            <a:r>
              <a:rPr lang="nl-NL" sz="2200" dirty="0" err="1"/>
              <a:t>request</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uses</a:t>
            </a:r>
            <a:r>
              <a:rPr lang="nl-NL" sz="2200" dirty="0"/>
              <a:t> a single transport protocol (TCP, UDP, etc.)</a:t>
            </a:r>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a format </a:t>
            </a:r>
            <a:r>
              <a:rPr lang="nl-NL" sz="2200" dirty="0" err="1"/>
              <a:t>that</a:t>
            </a:r>
            <a:r>
              <a:rPr lang="nl-NL" sz="2200" dirty="0"/>
              <a:t> is </a:t>
            </a:r>
            <a:r>
              <a:rPr lang="nl-NL" sz="2200" dirty="0" err="1"/>
              <a:t>determined</a:t>
            </a:r>
            <a:r>
              <a:rPr lang="nl-NL" sz="2200" dirty="0"/>
              <a:t> </a:t>
            </a:r>
            <a:r>
              <a:rPr lang="nl-NL" sz="2200" dirty="0" err="1"/>
              <a:t>by</a:t>
            </a:r>
            <a:r>
              <a:rPr lang="nl-NL" sz="2200" dirty="0"/>
              <a:t> </a:t>
            </a:r>
            <a:r>
              <a:rPr lang="nl-NL" sz="2200" dirty="0" err="1"/>
              <a:t>the</a:t>
            </a:r>
            <a:r>
              <a:rPr lang="nl-NL" sz="2200" dirty="0"/>
              <a:t> transport protocol (bytestream </a:t>
            </a:r>
            <a:r>
              <a:rPr lang="nl-NL" sz="2200" dirty="0" err="1"/>
              <a:t>for</a:t>
            </a:r>
            <a:r>
              <a:rPr lang="nl-NL" sz="2200" dirty="0"/>
              <a:t> TCP, datagram </a:t>
            </a:r>
            <a:r>
              <a:rPr lang="nl-NL" sz="2200" dirty="0" err="1"/>
              <a:t>for</a:t>
            </a:r>
            <a:r>
              <a:rPr lang="nl-NL" sz="2200" dirty="0"/>
              <a:t> UDP, etc.)</a:t>
            </a:r>
          </a:p>
          <a:p>
            <a:pPr marL="342900" indent="-342900">
              <a:lnSpc>
                <a:spcPct val="100000"/>
              </a:lnSpc>
              <a:buFont typeface="Arial" panose="020B0604020202020204" pitchFamily="34" charset="0"/>
              <a:buChar char="•"/>
            </a:pPr>
            <a:r>
              <a:rPr lang="nl-NL" sz="2400" dirty="0"/>
              <a:t>In ZMQ</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pattern</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have multiple </a:t>
            </a:r>
            <a:r>
              <a:rPr lang="nl-NL" sz="2200" dirty="0" err="1"/>
              <a:t>connections</a:t>
            </a:r>
            <a:endParaRPr lang="nl-NL" sz="2200" dirty="0"/>
          </a:p>
          <a:p>
            <a:pPr marL="787400" lvl="2" indent="-342900">
              <a:lnSpc>
                <a:spcPct val="100000"/>
              </a:lnSpc>
            </a:pPr>
            <a:r>
              <a:rPr lang="nl-NL" sz="2000" dirty="0"/>
              <a:t>A server </a:t>
            </a:r>
            <a:r>
              <a:rPr lang="nl-NL" sz="2000" dirty="0" err="1"/>
              <a:t>uses</a:t>
            </a:r>
            <a:r>
              <a:rPr lang="nl-NL" sz="2000" dirty="0"/>
              <a:t> a single socket </a:t>
            </a:r>
            <a:r>
              <a:rPr lang="nl-NL" sz="2000" dirty="0" err="1"/>
              <a:t>for</a:t>
            </a:r>
            <a:r>
              <a:rPr lang="nl-NL" sz="2000" dirty="0"/>
              <a:t> </a:t>
            </a:r>
            <a:r>
              <a:rPr lang="nl-NL" sz="2000" dirty="0" err="1"/>
              <a:t>all</a:t>
            </a:r>
            <a:r>
              <a:rPr lang="nl-NL" sz="2000" dirty="0"/>
              <a:t> </a:t>
            </a:r>
            <a:r>
              <a:rPr lang="nl-NL" sz="2000" dirty="0" err="1"/>
              <a:t>connections</a:t>
            </a:r>
            <a:endParaRPr lang="nl-NL" sz="20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a:t>
            </a:r>
            <a:r>
              <a:rPr lang="nl-NL" sz="2200" dirty="0" err="1"/>
              <a:t>use</a:t>
            </a:r>
            <a:r>
              <a:rPr lang="nl-NL" sz="2200" dirty="0"/>
              <a:t> multiple transport </a:t>
            </a:r>
            <a:r>
              <a:rPr lang="nl-NL" sz="2200" dirty="0" err="1"/>
              <a:t>protocols</a:t>
            </a:r>
            <a:r>
              <a:rPr lang="nl-NL" sz="2200" dirty="0"/>
              <a:t> </a:t>
            </a:r>
            <a:r>
              <a:rPr lang="nl-NL" sz="2200" dirty="0" err="1"/>
              <a:t>simultaneously</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ZMQ </a:t>
            </a:r>
            <a:r>
              <a:rPr lang="nl-NL" sz="2200" dirty="0" err="1"/>
              <a:t>message</a:t>
            </a:r>
            <a:r>
              <a:rPr lang="nl-NL" sz="2200" dirty="0"/>
              <a:t> format</a:t>
            </a:r>
          </a:p>
          <a:p>
            <a:pPr marL="609600" lvl="1" indent="-342900">
              <a:lnSpc>
                <a:spcPct val="100000"/>
              </a:lnSpc>
              <a:buFont typeface="Arial" panose="020B0604020202020204" pitchFamily="34" charset="0"/>
              <a:buChar char="•"/>
            </a:pPr>
            <a:r>
              <a:rPr lang="nl-NL" sz="2200" dirty="0"/>
              <a:t>A socket is </a:t>
            </a:r>
            <a:r>
              <a:rPr lang="nl-NL" sz="2200" dirty="0" err="1"/>
              <a:t>essentially</a:t>
            </a:r>
            <a:r>
              <a:rPr lang="nl-NL" sz="2200" dirty="0"/>
              <a:t> </a:t>
            </a:r>
            <a:r>
              <a:rPr lang="nl-NL" sz="2200" dirty="0" err="1"/>
              <a:t>an</a:t>
            </a:r>
            <a:r>
              <a:rPr lang="nl-NL" sz="2200" dirty="0"/>
              <a:t> </a:t>
            </a:r>
            <a:r>
              <a:rPr lang="nl-NL" sz="2200" dirty="0" err="1"/>
              <a:t>asynchronous</a:t>
            </a:r>
            <a:r>
              <a:rPr lang="nl-NL" sz="2200" dirty="0"/>
              <a:t> </a:t>
            </a:r>
            <a:r>
              <a:rPr lang="nl-NL" sz="2200" dirty="0" err="1"/>
              <a:t>message</a:t>
            </a:r>
            <a:r>
              <a:rPr lang="nl-NL" sz="2200" dirty="0"/>
              <a:t> queue</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Paradigm</a:t>
            </a:r>
            <a:r>
              <a:rPr lang="nl-NL" dirty="0"/>
              <a:t> shift</a:t>
            </a:r>
            <a:endParaRPr lang="en-US" sz="3000" cap="none" dirty="0">
              <a:solidFill>
                <a:schemeClr val="accent1"/>
              </a:solidFill>
            </a:endParaRPr>
          </a:p>
        </p:txBody>
      </p:sp>
    </p:spTree>
    <p:extLst>
      <p:ext uri="{BB962C8B-B14F-4D97-AF65-F5344CB8AC3E}">
        <p14:creationId xmlns:p14="http://schemas.microsoft.com/office/powerpoint/2010/main" val="35404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92500" lnSpcReduction="10000"/>
          </a:bodyPr>
          <a:lstStyle/>
          <a:p>
            <a:pPr>
              <a:lnSpc>
                <a:spcPct val="100000"/>
              </a:lnSpc>
            </a:pPr>
            <a:r>
              <a:rPr lang="nl-NL" sz="2400" dirty="0" err="1"/>
              <a:t>Core</a:t>
            </a:r>
            <a:r>
              <a:rPr lang="nl-NL" sz="2400" dirty="0"/>
              <a:t> </a:t>
            </a:r>
            <a:r>
              <a:rPr lang="nl-NL" sz="2400" dirty="0" err="1"/>
              <a:t>communication</a:t>
            </a:r>
            <a:r>
              <a:rPr lang="nl-NL" sz="2400" dirty="0"/>
              <a:t> </a:t>
            </a:r>
            <a:r>
              <a:rPr lang="nl-NL" sz="2400" dirty="0" err="1"/>
              <a:t>patterns</a:t>
            </a:r>
            <a:endParaRPr lang="nl-NL" sz="2400" dirty="0"/>
          </a:p>
          <a:p>
            <a:pPr marL="342900" indent="-342900">
              <a:lnSpc>
                <a:spcPct val="100000"/>
              </a:lnSpc>
              <a:buFont typeface="Arial" panose="020B0604020202020204" pitchFamily="34" charset="0"/>
              <a:buChar char="•"/>
            </a:pPr>
            <a:r>
              <a:rPr lang="nl-NL" sz="2400" dirty="0" err="1"/>
              <a:t>Request</a:t>
            </a:r>
            <a:r>
              <a:rPr lang="nl-NL" sz="2400" dirty="0"/>
              <a:t>-Reply</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clients</a:t>
            </a:r>
            <a:r>
              <a:rPr lang="nl-NL" sz="2000" dirty="0"/>
              <a:t> </a:t>
            </a:r>
            <a:r>
              <a:rPr lang="nl-NL" sz="2000" dirty="0" err="1"/>
              <a:t>to</a:t>
            </a:r>
            <a:r>
              <a:rPr lang="nl-NL" sz="2000" dirty="0"/>
              <a:t> a set of services.</a:t>
            </a:r>
          </a:p>
          <a:p>
            <a:pPr marL="609600" lvl="1" indent="-342900">
              <a:lnSpc>
                <a:spcPct val="100000"/>
              </a:lnSpc>
              <a:buFont typeface="Arial" panose="020B0604020202020204" pitchFamily="34" charset="0"/>
              <a:buChar char="•"/>
            </a:pPr>
            <a:r>
              <a:rPr lang="nl-NL" sz="2000" dirty="0" err="1"/>
              <a:t>Strict</a:t>
            </a:r>
            <a:r>
              <a:rPr lang="nl-NL" sz="2000" dirty="0"/>
              <a:t> </a:t>
            </a:r>
            <a:r>
              <a:rPr lang="nl-NL" sz="2000" dirty="0" err="1"/>
              <a:t>cadence</a:t>
            </a:r>
            <a:r>
              <a:rPr lang="nl-NL" sz="2000" dirty="0"/>
              <a:t> of </a:t>
            </a:r>
            <a:r>
              <a:rPr lang="nl-NL" sz="2000" dirty="0" err="1"/>
              <a:t>sending</a:t>
            </a:r>
            <a:r>
              <a:rPr lang="nl-NL" sz="2000" dirty="0"/>
              <a:t> </a:t>
            </a:r>
            <a:r>
              <a:rPr lang="nl-NL" sz="2000" dirty="0" err="1"/>
              <a:t>and</a:t>
            </a:r>
            <a:r>
              <a:rPr lang="nl-NL" sz="2000" dirty="0"/>
              <a:t> </a:t>
            </a:r>
            <a:r>
              <a:rPr lang="nl-NL" sz="2000" dirty="0" err="1"/>
              <a:t>receiving</a:t>
            </a:r>
            <a:endParaRPr lang="nl-NL" sz="2000" dirty="0"/>
          </a:p>
          <a:p>
            <a:pPr marL="609600" lvl="1" indent="-342900">
              <a:lnSpc>
                <a:spcPct val="100000"/>
              </a:lnSpc>
              <a:buFont typeface="Arial" panose="020B0604020202020204" pitchFamily="34" charset="0"/>
              <a:buChar char="•"/>
            </a:pPr>
            <a:r>
              <a:rPr lang="nl-NL" sz="2000" dirty="0" err="1"/>
              <a:t>Suitable</a:t>
            </a:r>
            <a:r>
              <a:rPr lang="nl-NL" sz="2000" dirty="0"/>
              <a:t> </a:t>
            </a:r>
            <a:r>
              <a:rPr lang="nl-NL" sz="2000" dirty="0" err="1"/>
              <a:t>for</a:t>
            </a:r>
            <a:r>
              <a:rPr lang="nl-NL" sz="2000" dirty="0"/>
              <a:t> remote procedure calls </a:t>
            </a:r>
            <a:r>
              <a:rPr lang="nl-NL" sz="2000" dirty="0" err="1"/>
              <a:t>and</a:t>
            </a:r>
            <a:r>
              <a:rPr lang="nl-NL" sz="2000" dirty="0"/>
              <a:t> </a:t>
            </a:r>
            <a:r>
              <a:rPr lang="nl-NL" sz="2000" dirty="0" err="1"/>
              <a:t>task</a:t>
            </a:r>
            <a:r>
              <a:rPr lang="nl-NL" sz="2000" dirty="0"/>
              <a:t> </a:t>
            </a:r>
            <a:r>
              <a:rPr lang="nl-NL" sz="2000" dirty="0" err="1"/>
              <a:t>distribution</a:t>
            </a:r>
            <a:endParaRPr lang="nl-NL" sz="2000" dirty="0"/>
          </a:p>
          <a:p>
            <a:pPr marL="342900" indent="-342900">
              <a:lnSpc>
                <a:spcPct val="100000"/>
              </a:lnSpc>
              <a:buFont typeface="Arial" panose="020B0604020202020204" pitchFamily="34" charset="0"/>
              <a:buChar char="•"/>
            </a:pPr>
            <a:r>
              <a:rPr lang="nl-NL" sz="2200" dirty="0"/>
              <a:t>Pub-Sub</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publishers</a:t>
            </a:r>
            <a:r>
              <a:rPr lang="nl-NL" sz="2000" dirty="0"/>
              <a:t> </a:t>
            </a:r>
            <a:r>
              <a:rPr lang="nl-NL" sz="2000" dirty="0" err="1"/>
              <a:t>to</a:t>
            </a:r>
            <a:r>
              <a:rPr lang="nl-NL" sz="2000" dirty="0"/>
              <a:t> a set of </a:t>
            </a:r>
            <a:r>
              <a:rPr lang="nl-NL" sz="2000" dirty="0" err="1"/>
              <a:t>subscribers</a:t>
            </a:r>
            <a:r>
              <a:rPr lang="nl-NL" sz="2000" dirty="0"/>
              <a:t>.</a:t>
            </a:r>
          </a:p>
          <a:p>
            <a:pPr marL="609600" lvl="1" indent="-342900">
              <a:lnSpc>
                <a:spcPct val="100000"/>
              </a:lnSpc>
              <a:buFont typeface="Arial" panose="020B0604020202020204" pitchFamily="34" charset="0"/>
              <a:buChar char="•"/>
            </a:pPr>
            <a:r>
              <a:rPr lang="nl-NL" sz="2000" dirty="0" err="1"/>
              <a:t>Publishers</a:t>
            </a:r>
            <a:r>
              <a:rPr lang="nl-NL" sz="2000" dirty="0"/>
              <a:t> </a:t>
            </a:r>
            <a:r>
              <a:rPr lang="nl-NL" sz="2000" dirty="0" err="1"/>
              <a:t>only</a:t>
            </a:r>
            <a:r>
              <a:rPr lang="nl-NL" sz="2000" dirty="0"/>
              <a:t> </a:t>
            </a:r>
            <a:r>
              <a:rPr lang="nl-NL" sz="2000" dirty="0" err="1"/>
              <a:t>send</a:t>
            </a:r>
            <a:r>
              <a:rPr lang="nl-NL" sz="2000" dirty="0"/>
              <a:t>, </a:t>
            </a:r>
            <a:r>
              <a:rPr lang="nl-NL" sz="2000" dirty="0" err="1"/>
              <a:t>subscribers</a:t>
            </a:r>
            <a:r>
              <a:rPr lang="nl-NL" sz="2000" dirty="0"/>
              <a:t> </a:t>
            </a:r>
            <a:r>
              <a:rPr lang="nl-NL" sz="2000" dirty="0" err="1"/>
              <a:t>only</a:t>
            </a:r>
            <a:r>
              <a:rPr lang="nl-NL" sz="2000" dirty="0"/>
              <a:t> </a:t>
            </a:r>
            <a:r>
              <a:rPr lang="nl-NL" sz="2000" dirty="0" err="1"/>
              <a:t>receive</a:t>
            </a:r>
            <a:r>
              <a:rPr lang="nl-NL" sz="2000" dirty="0"/>
              <a:t> (</a:t>
            </a:r>
            <a:r>
              <a:rPr lang="nl-NL" sz="2000" dirty="0" err="1"/>
              <a:t>and</a:t>
            </a:r>
            <a:r>
              <a:rPr lang="nl-NL" sz="2000" dirty="0"/>
              <a:t> </a:t>
            </a:r>
            <a:r>
              <a:rPr lang="nl-NL" sz="2000" dirty="0" err="1"/>
              <a:t>subscribe</a:t>
            </a:r>
            <a:r>
              <a:rPr lang="nl-NL" sz="2000" dirty="0"/>
              <a:t>).</a:t>
            </a:r>
          </a:p>
          <a:p>
            <a:pPr marL="342900" indent="-342900">
              <a:lnSpc>
                <a:spcPct val="100000"/>
              </a:lnSpc>
              <a:buFont typeface="Arial" panose="020B0604020202020204" pitchFamily="34" charset="0"/>
              <a:buChar char="•"/>
            </a:pPr>
            <a:r>
              <a:rPr lang="nl-NL" sz="2200" dirty="0"/>
              <a:t>Pipeline</a:t>
            </a:r>
          </a:p>
          <a:p>
            <a:pPr marL="609600" lvl="1" indent="-342900">
              <a:lnSpc>
                <a:spcPct val="100000"/>
              </a:lnSpc>
              <a:buFont typeface="Arial" panose="020B0604020202020204" pitchFamily="34" charset="0"/>
              <a:buChar char="•"/>
            </a:pPr>
            <a:r>
              <a:rPr lang="nl-NL" sz="2000" dirty="0" err="1"/>
              <a:t>Connects</a:t>
            </a:r>
            <a:r>
              <a:rPr lang="nl-NL" sz="2000" dirty="0"/>
              <a:t> </a:t>
            </a:r>
            <a:r>
              <a:rPr lang="nl-NL" sz="2000" dirty="0" err="1"/>
              <a:t>endpoints</a:t>
            </a:r>
            <a:r>
              <a:rPr lang="nl-NL" sz="2000" dirty="0"/>
              <a:t> in a fan-out / fan-in </a:t>
            </a:r>
            <a:r>
              <a:rPr lang="nl-NL" sz="2000" dirty="0" err="1"/>
              <a:t>pattern</a:t>
            </a:r>
            <a:r>
              <a:rPr lang="nl-NL" sz="2000" dirty="0"/>
              <a:t>.</a:t>
            </a:r>
          </a:p>
          <a:p>
            <a:pPr marL="609600" lvl="1" indent="-342900">
              <a:lnSpc>
                <a:spcPct val="100000"/>
              </a:lnSpc>
              <a:buFont typeface="Arial" panose="020B0604020202020204" pitchFamily="34" charset="0"/>
              <a:buChar char="•"/>
            </a:pPr>
            <a:r>
              <a:rPr lang="nl-NL" sz="2000" dirty="0"/>
              <a:t>Multiple steps </a:t>
            </a:r>
            <a:r>
              <a:rPr lang="nl-NL" sz="2000" dirty="0" err="1"/>
              <a:t>and</a:t>
            </a:r>
            <a:r>
              <a:rPr lang="nl-NL" sz="2000" dirty="0"/>
              <a:t> loops </a:t>
            </a:r>
            <a:r>
              <a:rPr lang="nl-NL" sz="2000" dirty="0" err="1"/>
              <a:t>possible</a:t>
            </a:r>
            <a:endParaRPr lang="nl-NL" sz="2000" dirty="0"/>
          </a:p>
          <a:p>
            <a:pPr marL="609600" lvl="1" indent="-342900">
              <a:lnSpc>
                <a:spcPct val="100000"/>
              </a:lnSpc>
              <a:buFont typeface="Arial" panose="020B0604020202020204" pitchFamily="34" charset="0"/>
              <a:buChar char="•"/>
            </a:pPr>
            <a:r>
              <a:rPr lang="nl-NL" sz="2000" dirty="0"/>
              <a:t>Parallel </a:t>
            </a:r>
            <a:r>
              <a:rPr lang="nl-NL" sz="2000" dirty="0" err="1"/>
              <a:t>task</a:t>
            </a:r>
            <a:r>
              <a:rPr lang="nl-NL" sz="2000" dirty="0"/>
              <a:t> </a:t>
            </a:r>
            <a:r>
              <a:rPr lang="nl-NL" sz="2000" dirty="0" err="1"/>
              <a:t>distribution</a:t>
            </a:r>
            <a:r>
              <a:rPr lang="nl-NL" sz="2000" dirty="0"/>
              <a:t> </a:t>
            </a:r>
            <a:r>
              <a:rPr lang="nl-NL" sz="2000" dirty="0" err="1"/>
              <a:t>and</a:t>
            </a:r>
            <a:r>
              <a:rPr lang="nl-NL" sz="2000" dirty="0"/>
              <a:t> </a:t>
            </a:r>
            <a:r>
              <a:rPr lang="nl-NL" sz="2000" dirty="0" err="1"/>
              <a:t>collection</a:t>
            </a:r>
            <a:endParaRPr lang="nl-NL" sz="2000" dirty="0"/>
          </a:p>
          <a:p>
            <a:pPr marL="342900" indent="-342900">
              <a:lnSpc>
                <a:spcPct val="100000"/>
              </a:lnSpc>
              <a:buFont typeface="Arial" panose="020B0604020202020204" pitchFamily="34" charset="0"/>
              <a:buChar char="•"/>
            </a:pPr>
            <a:r>
              <a:rPr lang="nl-NL" sz="2200" dirty="0" err="1"/>
              <a:t>Exclusive</a:t>
            </a:r>
            <a:r>
              <a:rPr lang="nl-NL" sz="2200" dirty="0"/>
              <a:t> pair</a:t>
            </a:r>
          </a:p>
          <a:p>
            <a:pPr marL="609600" lvl="1" indent="-342900">
              <a:lnSpc>
                <a:spcPct val="100000"/>
              </a:lnSpc>
              <a:buFont typeface="Arial" panose="020B0604020202020204" pitchFamily="34" charset="0"/>
              <a:buChar char="•"/>
            </a:pPr>
            <a:r>
              <a:rPr lang="nl-NL" sz="2000" dirty="0" err="1"/>
              <a:t>Restricted</a:t>
            </a:r>
            <a:r>
              <a:rPr lang="nl-NL" sz="2000" dirty="0"/>
              <a:t> </a:t>
            </a:r>
            <a:r>
              <a:rPr lang="nl-NL" sz="2000" dirty="0" err="1"/>
              <a:t>to</a:t>
            </a:r>
            <a:r>
              <a:rPr lang="nl-NL" sz="2000" dirty="0"/>
              <a:t> </a:t>
            </a:r>
            <a:r>
              <a:rPr lang="nl-NL" sz="2000" dirty="0" err="1"/>
              <a:t>two</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000" dirty="0" err="1"/>
              <a:t>Typically</a:t>
            </a:r>
            <a:r>
              <a:rPr lang="nl-NL" sz="2000" dirty="0"/>
              <a:t> </a:t>
            </a:r>
            <a:r>
              <a:rPr lang="nl-NL" sz="2000" dirty="0" err="1"/>
              <a:t>used</a:t>
            </a:r>
            <a:r>
              <a:rPr lang="nl-NL" sz="2000" dirty="0"/>
              <a:t> </a:t>
            </a:r>
            <a:r>
              <a:rPr lang="nl-NL" sz="2000" dirty="0" err="1"/>
              <a:t>for</a:t>
            </a:r>
            <a:r>
              <a:rPr lang="nl-NL" sz="2000" dirty="0"/>
              <a:t> </a:t>
            </a:r>
            <a:r>
              <a:rPr lang="nl-NL" sz="2000" dirty="0" err="1"/>
              <a:t>connecting</a:t>
            </a:r>
            <a:r>
              <a:rPr lang="nl-NL" sz="2000" dirty="0"/>
              <a:t> </a:t>
            </a:r>
            <a:r>
              <a:rPr lang="nl-NL" sz="2000" dirty="0" err="1"/>
              <a:t>two</a:t>
            </a:r>
            <a:r>
              <a:rPr lang="nl-NL" sz="2000" dirty="0"/>
              <a:t> </a:t>
            </a:r>
            <a:r>
              <a:rPr lang="nl-NL" sz="2000" dirty="0" err="1"/>
              <a:t>threads</a:t>
            </a:r>
            <a:r>
              <a:rPr lang="nl-NL" sz="2000" dirty="0"/>
              <a:t> in a </a:t>
            </a:r>
            <a:r>
              <a:rPr lang="nl-NL" sz="2000" dirty="0" err="1"/>
              <a:t>process</a:t>
            </a:r>
            <a:endParaRPr lang="nl-NL" sz="2000" dirty="0"/>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Communication </a:t>
            </a:r>
            <a:r>
              <a:rPr lang="nl-NL" dirty="0" err="1"/>
              <a:t>patterns</a:t>
            </a:r>
            <a:endParaRPr lang="en-US" sz="3000" cap="none" dirty="0">
              <a:solidFill>
                <a:schemeClr val="accent1"/>
              </a:solidFill>
            </a:endParaRPr>
          </a:p>
        </p:txBody>
      </p:sp>
    </p:spTree>
    <p:extLst>
      <p:ext uri="{BB962C8B-B14F-4D97-AF65-F5344CB8AC3E}">
        <p14:creationId xmlns:p14="http://schemas.microsoft.com/office/powerpoint/2010/main" val="407703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Conventional</a:t>
            </a:r>
            <a:r>
              <a:rPr lang="nl-NL" sz="2400" dirty="0"/>
              <a:t> sockets </a:t>
            </a:r>
            <a:r>
              <a:rPr lang="nl-NL" sz="2400" dirty="0" err="1"/>
              <a:t>allow</a:t>
            </a:r>
            <a:r>
              <a:rPr lang="nl-NL" sz="2400" dirty="0"/>
              <a:t> </a:t>
            </a:r>
            <a:r>
              <a:rPr lang="nl-NL" sz="2400" dirty="0" err="1"/>
              <a:t>only</a:t>
            </a:r>
            <a:r>
              <a:rPr lang="nl-NL" sz="2400" dirty="0"/>
              <a:t> </a:t>
            </a:r>
            <a:r>
              <a:rPr lang="nl-NL" sz="2400" dirty="0" err="1"/>
              <a:t>strict</a:t>
            </a:r>
            <a:r>
              <a:rPr lang="nl-NL" sz="2400" dirty="0"/>
              <a:t> </a:t>
            </a:r>
            <a:r>
              <a:rPr lang="nl-NL" sz="2400" dirty="0" err="1"/>
              <a:t>one-to-one</a:t>
            </a:r>
            <a:r>
              <a:rPr lang="nl-NL" sz="2400" dirty="0"/>
              <a:t> relations </a:t>
            </a:r>
            <a:r>
              <a:rPr lang="nl-NL" sz="2400" dirty="0" err="1"/>
              <a:t>between</a:t>
            </a:r>
            <a:r>
              <a:rPr lang="nl-NL" sz="2400" dirty="0"/>
              <a:t> </a:t>
            </a:r>
            <a:r>
              <a:rPr lang="nl-NL" sz="2400" dirty="0" err="1"/>
              <a:t>endpoints</a:t>
            </a:r>
            <a:endParaRPr lang="nl-NL" sz="2400" dirty="0"/>
          </a:p>
          <a:p>
            <a:pPr marL="609600" lvl="1" indent="-342900">
              <a:lnSpc>
                <a:spcPct val="100000"/>
              </a:lnSpc>
              <a:buFont typeface="Arial" panose="020B0604020202020204" pitchFamily="34" charset="0"/>
              <a:buChar char="•"/>
            </a:pPr>
            <a:r>
              <a:rPr lang="nl-NL" sz="2200" dirty="0"/>
              <a:t>Or </a:t>
            </a:r>
            <a:r>
              <a:rPr lang="nl-NL" sz="2200" dirty="0" err="1"/>
              <a:t>one-to-many</a:t>
            </a:r>
            <a:r>
              <a:rPr lang="nl-NL" sz="2200" dirty="0"/>
              <a:t> </a:t>
            </a:r>
            <a:r>
              <a:rPr lang="nl-NL" sz="2200" dirty="0" err="1"/>
              <a:t>for</a:t>
            </a:r>
            <a:r>
              <a:rPr lang="nl-NL" sz="2200" dirty="0"/>
              <a:t> </a:t>
            </a:r>
            <a:r>
              <a:rPr lang="nl-NL" sz="2200" dirty="0" err="1"/>
              <a:t>multicast</a:t>
            </a:r>
            <a:r>
              <a:rPr lang="nl-NL" sz="2200" dirty="0"/>
              <a:t> </a:t>
            </a:r>
            <a:r>
              <a:rPr lang="nl-NL" sz="2200" dirty="0" err="1"/>
              <a:t>and</a:t>
            </a:r>
            <a:r>
              <a:rPr lang="nl-NL" sz="2200" dirty="0"/>
              <a:t> broadcast sockets</a:t>
            </a:r>
          </a:p>
          <a:p>
            <a:pPr marL="342900" indent="-342900">
              <a:lnSpc>
                <a:spcPct val="100000"/>
              </a:lnSpc>
              <a:buFont typeface="Arial" panose="020B0604020202020204" pitchFamily="34" charset="0"/>
              <a:buChar char="•"/>
            </a:pPr>
            <a:r>
              <a:rPr lang="nl-NL" sz="2400" dirty="0"/>
              <a:t>ZMQ sockets </a:t>
            </a:r>
            <a:r>
              <a:rPr lang="nl-NL" sz="2400" dirty="0" err="1"/>
              <a:t>can</a:t>
            </a:r>
            <a:r>
              <a:rPr lang="nl-NL" sz="2400" dirty="0"/>
              <a:t> </a:t>
            </a:r>
            <a:r>
              <a:rPr lang="nl-NL" sz="2400" dirty="0" err="1"/>
              <a:t>connect</a:t>
            </a:r>
            <a:r>
              <a:rPr lang="nl-NL" sz="2400" dirty="0"/>
              <a:t> </a:t>
            </a:r>
            <a:r>
              <a:rPr lang="nl-NL" sz="2400" dirty="0" err="1"/>
              <a:t>to</a:t>
            </a:r>
            <a:r>
              <a:rPr lang="nl-NL" sz="2400" dirty="0"/>
              <a:t> </a:t>
            </a:r>
            <a:r>
              <a:rPr lang="nl-NL" sz="2400" dirty="0" err="1"/>
              <a:t>and</a:t>
            </a:r>
            <a:r>
              <a:rPr lang="nl-NL" sz="2400" dirty="0"/>
              <a:t> accept </a:t>
            </a:r>
            <a:r>
              <a:rPr lang="nl-NL" sz="2400" dirty="0" err="1"/>
              <a:t>connections</a:t>
            </a:r>
            <a:r>
              <a:rPr lang="nl-NL" sz="2400" dirty="0"/>
              <a:t> </a:t>
            </a:r>
            <a:r>
              <a:rPr lang="nl-NL" sz="2400" dirty="0" err="1"/>
              <a:t>from</a:t>
            </a:r>
            <a:r>
              <a:rPr lang="nl-NL" sz="2400" dirty="0"/>
              <a:t> multiple </a:t>
            </a:r>
            <a:r>
              <a:rPr lang="nl-NL" sz="2400" dirty="0" err="1"/>
              <a:t>endoints</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support </a:t>
            </a:r>
            <a:r>
              <a:rPr lang="nl-NL" sz="2200" dirty="0" err="1"/>
              <a:t>many-to-many</a:t>
            </a:r>
            <a:r>
              <a:rPr lang="nl-NL" sz="2200" dirty="0"/>
              <a:t> relations </a:t>
            </a:r>
            <a:r>
              <a:rPr lang="nl-NL" sz="2200" dirty="0" err="1"/>
              <a:t>between</a:t>
            </a:r>
            <a:r>
              <a:rPr lang="nl-NL" sz="2200" dirty="0"/>
              <a:t> </a:t>
            </a:r>
            <a:r>
              <a:rPr lang="nl-NL" sz="2200" dirty="0" err="1"/>
              <a:t>endpoints</a:t>
            </a:r>
            <a:endParaRPr lang="nl-NL" sz="2200" dirty="0"/>
          </a:p>
          <a:p>
            <a:pPr marL="609600" lvl="1" indent="-342900">
              <a:lnSpc>
                <a:spcPct val="100000"/>
              </a:lnSpc>
              <a:buFont typeface="Arial" panose="020B0604020202020204" pitchFamily="34" charset="0"/>
              <a:buChar char="•"/>
            </a:pPr>
            <a:r>
              <a:rPr lang="nl-NL" sz="2200" dirty="0" err="1"/>
              <a:t>Except</a:t>
            </a:r>
            <a:r>
              <a:rPr lang="nl-NL" sz="2200" dirty="0"/>
              <a:t> </a:t>
            </a:r>
            <a:r>
              <a:rPr lang="nl-NL" sz="2200" dirty="0" err="1"/>
              <a:t>the</a:t>
            </a:r>
            <a:r>
              <a:rPr lang="nl-NL" sz="2200" dirty="0"/>
              <a:t> PAIR socket type, </a:t>
            </a:r>
            <a:r>
              <a:rPr lang="nl-NL" sz="2200" dirty="0" err="1"/>
              <a:t>that</a:t>
            </a:r>
            <a:r>
              <a:rPr lang="nl-NL" sz="2200" dirty="0"/>
              <a:t> is </a:t>
            </a:r>
            <a:r>
              <a:rPr lang="nl-NL" sz="2200" dirty="0" err="1"/>
              <a:t>strictly</a:t>
            </a:r>
            <a:r>
              <a:rPr lang="nl-NL" sz="2200" dirty="0"/>
              <a:t> </a:t>
            </a:r>
            <a:r>
              <a:rPr lang="nl-NL" sz="2200" dirty="0" err="1"/>
              <a:t>one-to-one</a:t>
            </a:r>
            <a:r>
              <a:rPr lang="nl-NL" sz="2200" dirty="0"/>
              <a:t>.</a:t>
            </a:r>
          </a:p>
          <a:p>
            <a:pPr marL="609600" lvl="1" indent="-342900">
              <a:lnSpc>
                <a:spcPct val="100000"/>
              </a:lnSpc>
              <a:buFont typeface="Arial" panose="020B0604020202020204" pitchFamily="34" charset="0"/>
              <a:buChar char="•"/>
            </a:pPr>
            <a:r>
              <a:rPr lang="nl-NL" sz="2200" dirty="0" err="1"/>
              <a:t>Also</a:t>
            </a:r>
            <a:r>
              <a:rPr lang="nl-NL" sz="2200" dirty="0"/>
              <a:t> </a:t>
            </a:r>
            <a:r>
              <a:rPr lang="nl-NL" sz="2200" dirty="0" err="1"/>
              <a:t>some</a:t>
            </a:r>
            <a:r>
              <a:rPr lang="nl-NL" sz="2200" dirty="0"/>
              <a:t> </a:t>
            </a:r>
            <a:r>
              <a:rPr lang="nl-NL" sz="2200" dirty="0" err="1"/>
              <a:t>other</a:t>
            </a:r>
            <a:r>
              <a:rPr lang="nl-NL" sz="2200" dirty="0"/>
              <a:t> socket types have </a:t>
            </a:r>
            <a:r>
              <a:rPr lang="nl-NL" sz="2200" dirty="0" err="1"/>
              <a:t>restrictions</a:t>
            </a:r>
            <a:endParaRPr lang="nl-NL" sz="2200" dirty="0"/>
          </a:p>
          <a:p>
            <a:pPr marL="787400" lvl="2" indent="-342900">
              <a:lnSpc>
                <a:spcPct val="100000"/>
              </a:lnSpc>
            </a:pPr>
            <a:r>
              <a:rPr lang="nl-NL" sz="1800" dirty="0"/>
              <a:t>E.g. a pub-sub </a:t>
            </a:r>
            <a:r>
              <a:rPr lang="nl-NL" sz="1800" dirty="0" err="1"/>
              <a:t>subscriber</a:t>
            </a:r>
            <a:r>
              <a:rPr lang="nl-NL" sz="1800" dirty="0"/>
              <a:t> </a:t>
            </a:r>
            <a:r>
              <a:rPr lang="nl-NL" sz="1800" dirty="0" err="1"/>
              <a:t>cannot</a:t>
            </a:r>
            <a:r>
              <a:rPr lang="nl-NL" sz="1800" dirty="0"/>
              <a:t> have multiple </a:t>
            </a:r>
            <a:r>
              <a:rPr lang="nl-NL" sz="1800" dirty="0" err="1"/>
              <a:t>connections</a:t>
            </a:r>
            <a:r>
              <a:rPr lang="nl-NL" sz="1800" dirty="0"/>
              <a:t> </a:t>
            </a:r>
            <a:r>
              <a:rPr lang="nl-NL" sz="1800" dirty="0" err="1"/>
              <a:t>to</a:t>
            </a:r>
            <a:r>
              <a:rPr lang="nl-NL" sz="1800" dirty="0"/>
              <a:t> a single </a:t>
            </a:r>
            <a:r>
              <a:rPr lang="nl-NL" sz="1800" dirty="0" err="1"/>
              <a:t>publisher</a:t>
            </a:r>
            <a:r>
              <a:rPr lang="nl-NL" sz="1800" dirty="0"/>
              <a:t>.</a:t>
            </a:r>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Endpoints</a:t>
            </a:r>
            <a:endParaRPr lang="en-US" sz="3000" cap="none" dirty="0">
              <a:solidFill>
                <a:schemeClr val="accent1"/>
              </a:solidFill>
            </a:endParaRPr>
          </a:p>
        </p:txBody>
      </p:sp>
    </p:spTree>
    <p:extLst>
      <p:ext uri="{BB962C8B-B14F-4D97-AF65-F5344CB8AC3E}">
        <p14:creationId xmlns:p14="http://schemas.microsoft.com/office/powerpoint/2010/main" val="52542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With</a:t>
            </a:r>
            <a:r>
              <a:rPr lang="nl-NL" sz="2400" dirty="0"/>
              <a:t> ZMQ </a:t>
            </a:r>
            <a:r>
              <a:rPr lang="nl-NL" sz="2400" dirty="0" err="1"/>
              <a:t>you</a:t>
            </a:r>
            <a:r>
              <a:rPr lang="nl-NL" sz="2400" dirty="0"/>
              <a:t> </a:t>
            </a:r>
            <a:r>
              <a:rPr lang="nl-NL" sz="2400" dirty="0" err="1"/>
              <a:t>can</a:t>
            </a:r>
            <a:r>
              <a:rPr lang="nl-NL" sz="2400" dirty="0"/>
              <a:t> </a:t>
            </a:r>
            <a:r>
              <a:rPr lang="nl-NL" sz="2400" i="1" dirty="0"/>
              <a:t>bind</a:t>
            </a:r>
            <a:r>
              <a:rPr lang="nl-NL" sz="2400" dirty="0"/>
              <a:t> or </a:t>
            </a:r>
            <a:r>
              <a:rPr lang="nl-NL" sz="2400" i="1" dirty="0" err="1"/>
              <a:t>connect</a:t>
            </a:r>
            <a:r>
              <a:rPr lang="nl-NL" sz="2400" dirty="0"/>
              <a:t> a socket </a:t>
            </a:r>
            <a:r>
              <a:rPr lang="nl-NL" sz="2400" dirty="0" err="1"/>
              <a:t>to</a:t>
            </a:r>
            <a:r>
              <a:rPr lang="nl-NL" sz="2400" dirty="0"/>
              <a:t> </a:t>
            </a:r>
            <a:r>
              <a:rPr lang="nl-NL" sz="2400" dirty="0" err="1"/>
              <a:t>an</a:t>
            </a:r>
            <a:r>
              <a:rPr lang="nl-NL" sz="2400" dirty="0"/>
              <a:t> </a:t>
            </a:r>
            <a:r>
              <a:rPr lang="nl-NL" sz="2400" dirty="0" err="1"/>
              <a:t>endpoint</a:t>
            </a:r>
            <a:endParaRPr lang="nl-NL" sz="2400" dirty="0"/>
          </a:p>
          <a:p>
            <a:pPr marL="342900" indent="-342900">
              <a:lnSpc>
                <a:spcPct val="100000"/>
              </a:lnSpc>
              <a:buFont typeface="Arial" panose="020B0604020202020204" pitchFamily="34" charset="0"/>
              <a:buChar char="•"/>
            </a:pPr>
            <a:r>
              <a:rPr lang="nl-NL" sz="2400" dirty="0"/>
              <a:t>The </a:t>
            </a:r>
            <a:r>
              <a:rPr lang="nl-NL" sz="2400" dirty="0" err="1"/>
              <a:t>endpoint</a:t>
            </a:r>
            <a:r>
              <a:rPr lang="nl-NL" sz="2400" dirty="0"/>
              <a:t> format is </a:t>
            </a:r>
            <a:r>
              <a:rPr lang="nl-NL" sz="2400" i="1" dirty="0"/>
              <a:t>transport://address</a:t>
            </a:r>
          </a:p>
          <a:p>
            <a:pPr marL="342900" indent="-342900">
              <a:lnSpc>
                <a:spcPct val="100000"/>
              </a:lnSpc>
              <a:buFont typeface="Arial" panose="020B0604020202020204" pitchFamily="34" charset="0"/>
              <a:buChar char="•"/>
            </a:pPr>
            <a:r>
              <a:rPr lang="nl-NL" sz="2400" i="1" dirty="0"/>
              <a:t>transport</a:t>
            </a:r>
            <a:r>
              <a:rPr lang="nl-NL" sz="2400" dirty="0"/>
              <a:t> </a:t>
            </a:r>
            <a:r>
              <a:rPr lang="nl-NL" sz="2400" dirty="0" err="1"/>
              <a:t>can</a:t>
            </a:r>
            <a:r>
              <a:rPr lang="nl-NL" sz="2400" dirty="0"/>
              <a:t> </a:t>
            </a:r>
            <a:r>
              <a:rPr lang="nl-NL" sz="2400" dirty="0" err="1"/>
              <a:t>be</a:t>
            </a:r>
            <a:r>
              <a:rPr lang="nl-NL" sz="2400" dirty="0"/>
              <a:t>: </a:t>
            </a:r>
            <a:r>
              <a:rPr lang="nl-NL" sz="2400" b="1" dirty="0" err="1">
                <a:latin typeface="Consolas" panose="020B0609020204030204" pitchFamily="49" charset="0"/>
              </a:rPr>
              <a:t>tcp</a:t>
            </a:r>
            <a:r>
              <a:rPr lang="nl-NL" sz="2400" dirty="0"/>
              <a:t>, </a:t>
            </a:r>
            <a:r>
              <a:rPr lang="nl-NL" sz="2400" b="1" dirty="0" err="1">
                <a:latin typeface="Consolas" panose="020B0609020204030204" pitchFamily="49" charset="0"/>
              </a:rPr>
              <a:t>ipc</a:t>
            </a:r>
            <a:r>
              <a:rPr lang="nl-NL" sz="2400" dirty="0"/>
              <a:t>, </a:t>
            </a:r>
            <a:r>
              <a:rPr lang="nl-NL" sz="2400" b="1" dirty="0" err="1">
                <a:latin typeface="Consolas" panose="020B0609020204030204" pitchFamily="49" charset="0"/>
              </a:rPr>
              <a:t>inproc</a:t>
            </a:r>
            <a:r>
              <a:rPr lang="nl-NL" sz="2400" dirty="0"/>
              <a:t>, </a:t>
            </a:r>
            <a:r>
              <a:rPr lang="nl-NL" sz="2400" b="1" dirty="0" err="1">
                <a:latin typeface="Consolas" panose="020B0609020204030204" pitchFamily="49" charset="0"/>
              </a:rPr>
              <a:t>pgm</a:t>
            </a:r>
            <a:r>
              <a:rPr lang="nl-NL" sz="2400" dirty="0"/>
              <a:t>, </a:t>
            </a:r>
            <a:r>
              <a:rPr lang="nl-NL" sz="2400" b="1" dirty="0" err="1">
                <a:latin typeface="Consolas" panose="020B0609020204030204" pitchFamily="49" charset="0"/>
              </a:rPr>
              <a:t>epgm</a:t>
            </a:r>
            <a:r>
              <a:rPr lang="nl-NL" sz="2400" dirty="0"/>
              <a:t>, </a:t>
            </a:r>
            <a:r>
              <a:rPr lang="nl-NL" sz="2400" b="1" dirty="0" err="1">
                <a:latin typeface="Consolas" panose="020B0609020204030204" pitchFamily="49" charset="0"/>
              </a:rPr>
              <a:t>vmci</a:t>
            </a:r>
            <a:endParaRPr lang="nl-NL" sz="2400" b="1" dirty="0">
              <a:latin typeface="Consolas" panose="020B0609020204030204" pitchFamily="49" charset="0"/>
            </a:endParaRPr>
          </a:p>
          <a:p>
            <a:pPr marL="609600" lvl="1" indent="-342900">
              <a:lnSpc>
                <a:spcPct val="100000"/>
              </a:lnSpc>
              <a:buFont typeface="Arial" panose="020B0604020202020204" pitchFamily="34" charset="0"/>
              <a:buChar char="•"/>
            </a:pPr>
            <a:r>
              <a:rPr lang="nl-NL" sz="2200" b="1" dirty="0" err="1">
                <a:latin typeface="Consolas" panose="020B0609020204030204" pitchFamily="49" charset="0"/>
              </a:rPr>
              <a:t>ipc</a:t>
            </a:r>
            <a:r>
              <a:rPr lang="nl-NL" sz="2200" dirty="0">
                <a:latin typeface="+mn-lt"/>
              </a:rPr>
              <a:t> is </a:t>
            </a:r>
            <a:r>
              <a:rPr lang="nl-NL" sz="2200" dirty="0" err="1">
                <a:latin typeface="+mn-lt"/>
              </a:rPr>
              <a:t>not</a:t>
            </a:r>
            <a:r>
              <a:rPr lang="nl-NL" sz="2200" dirty="0">
                <a:latin typeface="+mn-lt"/>
              </a:rPr>
              <a:t> </a:t>
            </a:r>
            <a:r>
              <a:rPr lang="nl-NL" sz="2200" dirty="0" err="1">
                <a:latin typeface="+mn-lt"/>
              </a:rPr>
              <a:t>available</a:t>
            </a:r>
            <a:r>
              <a:rPr lang="nl-NL" sz="2200" dirty="0">
                <a:latin typeface="+mn-lt"/>
              </a:rPr>
              <a:t> on Windows</a:t>
            </a:r>
          </a:p>
          <a:p>
            <a:pPr marL="609600" lvl="1" indent="-342900">
              <a:lnSpc>
                <a:spcPct val="100000"/>
              </a:lnSpc>
              <a:buFont typeface="Arial" panose="020B0604020202020204" pitchFamily="34" charset="0"/>
              <a:buChar char="•"/>
            </a:pPr>
            <a:r>
              <a:rPr lang="nl-NL" sz="2200" b="1" dirty="0">
                <a:latin typeface="Consolas" panose="020B0609020204030204" pitchFamily="49" charset="0"/>
              </a:rPr>
              <a:t>(e)</a:t>
            </a:r>
            <a:r>
              <a:rPr lang="nl-NL" sz="2200" b="1" dirty="0" err="1">
                <a:latin typeface="Consolas" panose="020B0609020204030204" pitchFamily="49" charset="0"/>
              </a:rPr>
              <a:t>pgm</a:t>
            </a:r>
            <a:r>
              <a:rPr lang="nl-NL" sz="2200" dirty="0">
                <a:latin typeface="+mn-lt"/>
              </a:rPr>
              <a:t> </a:t>
            </a:r>
            <a:r>
              <a:rPr lang="nl-NL" sz="2200" dirty="0" err="1">
                <a:latin typeface="+mn-lt"/>
              </a:rPr>
              <a:t>and</a:t>
            </a:r>
            <a:r>
              <a:rPr lang="nl-NL" sz="2200" dirty="0">
                <a:latin typeface="+mn-lt"/>
              </a:rPr>
              <a:t> </a:t>
            </a:r>
            <a:r>
              <a:rPr lang="nl-NL" sz="2200" b="1" dirty="0" err="1">
                <a:latin typeface="Consolas" panose="020B0609020204030204" pitchFamily="49" charset="0"/>
              </a:rPr>
              <a:t>vmci</a:t>
            </a:r>
            <a:r>
              <a:rPr lang="nl-NL" sz="2200" dirty="0">
                <a:latin typeface="+mn-lt"/>
              </a:rPr>
              <a:t> are </a:t>
            </a:r>
            <a:r>
              <a:rPr lang="nl-NL" sz="2200" dirty="0" err="1">
                <a:latin typeface="+mn-lt"/>
              </a:rPr>
              <a:t>not</a:t>
            </a:r>
            <a:r>
              <a:rPr lang="nl-NL" sz="2200" dirty="0">
                <a:latin typeface="+mn-lt"/>
              </a:rPr>
              <a:t> </a:t>
            </a:r>
            <a:r>
              <a:rPr lang="nl-NL" sz="2200" dirty="0" err="1">
                <a:latin typeface="+mn-lt"/>
              </a:rPr>
              <a:t>widely</a:t>
            </a:r>
            <a:r>
              <a:rPr lang="nl-NL" sz="2200" dirty="0">
                <a:latin typeface="+mn-lt"/>
              </a:rPr>
              <a:t> </a:t>
            </a:r>
            <a:r>
              <a:rPr lang="nl-NL" sz="2200" dirty="0" err="1">
                <a:latin typeface="+mn-lt"/>
              </a:rPr>
              <a:t>used</a:t>
            </a:r>
            <a:endParaRPr lang="nl-NL" sz="2200" dirty="0">
              <a:latin typeface="+mn-lt"/>
            </a:endParaRPr>
          </a:p>
          <a:p>
            <a:pPr marL="342900" indent="-342900">
              <a:lnSpc>
                <a:spcPct val="100000"/>
              </a:lnSpc>
              <a:buFont typeface="Arial" panose="020B0604020202020204" pitchFamily="34" charset="0"/>
              <a:buChar char="•"/>
            </a:pPr>
            <a:r>
              <a:rPr lang="nl-NL" sz="2400" i="1" dirty="0" err="1"/>
              <a:t>address</a:t>
            </a:r>
            <a:r>
              <a:rPr lang="nl-NL" sz="2400" dirty="0"/>
              <a:t> is a transport-</a:t>
            </a:r>
            <a:r>
              <a:rPr lang="nl-NL" sz="2400" dirty="0" err="1"/>
              <a:t>specific</a:t>
            </a:r>
            <a:r>
              <a:rPr lang="nl-NL" sz="2400" dirty="0"/>
              <a:t> </a:t>
            </a:r>
            <a:r>
              <a:rPr lang="nl-NL" sz="2400" dirty="0" err="1"/>
              <a:t>address</a:t>
            </a:r>
            <a:endParaRPr lang="nl-NL" sz="2400" dirty="0"/>
          </a:p>
          <a:p>
            <a:pPr marL="342900" indent="-342900">
              <a:lnSpc>
                <a:spcPct val="100000"/>
              </a:lnSpc>
              <a:buFont typeface="Arial" panose="020B0604020202020204" pitchFamily="34" charset="0"/>
              <a:buChar char="•"/>
            </a:pPr>
            <a:r>
              <a:rPr lang="nl-NL" sz="2400" dirty="0" err="1"/>
              <a:t>Examples</a:t>
            </a:r>
            <a:endParaRPr lang="nl-NL" sz="2400" dirty="0"/>
          </a:p>
          <a:p>
            <a:pPr marL="609600" lvl="1" indent="-342900">
              <a:lnSpc>
                <a:spcPct val="100000"/>
              </a:lnSpc>
              <a:buFont typeface="Arial" panose="020B0604020202020204" pitchFamily="34" charset="0"/>
              <a:buChar char="•"/>
            </a:pPr>
            <a:r>
              <a:rPr lang="nl-NL" sz="2400" b="1" dirty="0">
                <a:latin typeface="Consolas" panose="020B0609020204030204" pitchFamily="49" charset="0"/>
              </a:rPr>
              <a:t>tcp://localhost:12345</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inproc://my_inproc_endpoint</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ipc://worker.ipc </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Addresses</a:t>
            </a:r>
            <a:endParaRPr lang="en-US" sz="3000" cap="none" dirty="0">
              <a:solidFill>
                <a:schemeClr val="accent1"/>
              </a:solidFill>
            </a:endParaRPr>
          </a:p>
        </p:txBody>
      </p:sp>
    </p:spTree>
    <p:extLst>
      <p:ext uri="{BB962C8B-B14F-4D97-AF65-F5344CB8AC3E}">
        <p14:creationId xmlns:p14="http://schemas.microsoft.com/office/powerpoint/2010/main" val="92256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a:t>
            </a:r>
            <a:r>
              <a:rPr lang="nl-NL" sz="2400" dirty="0" err="1"/>
              <a:t>for</a:t>
            </a:r>
            <a:r>
              <a:rPr lang="nl-NL" sz="2400" dirty="0"/>
              <a:t> basic </a:t>
            </a:r>
            <a:r>
              <a:rPr lang="nl-NL" sz="2400" dirty="0" err="1"/>
              <a:t>request</a:t>
            </a:r>
            <a:r>
              <a:rPr lang="nl-NL" sz="2400" dirty="0"/>
              <a:t> / reply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ROUTER </a:t>
            </a:r>
            <a:r>
              <a:rPr lang="nl-NL" sz="2400" dirty="0" err="1"/>
              <a:t>and</a:t>
            </a:r>
            <a:r>
              <a:rPr lang="nl-NL" sz="2400" dirty="0"/>
              <a:t> DEALER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a:t>
            </a:r>
            <a:r>
              <a:rPr lang="nl-NL" sz="2400" dirty="0" err="1"/>
              <a:t>request</a:t>
            </a:r>
            <a:r>
              <a:rPr lang="nl-NL" sz="2400" dirty="0"/>
              <a:t> / reply </a:t>
            </a:r>
            <a:r>
              <a:rPr lang="nl-NL" sz="2400" dirty="0" err="1"/>
              <a:t>communication</a:t>
            </a:r>
            <a:r>
              <a:rPr lang="nl-NL" sz="2400" dirty="0"/>
              <a:t> </a:t>
            </a:r>
            <a:r>
              <a:rPr lang="nl-NL" sz="2400" dirty="0" err="1"/>
              <a:t>pattern</a:t>
            </a:r>
            <a:endParaRPr lang="nl-NL" sz="2400" i="1" dirty="0"/>
          </a:p>
          <a:p>
            <a:pPr marL="342900" indent="-342900">
              <a:lnSpc>
                <a:spcPct val="100000"/>
              </a:lnSpc>
              <a:buFont typeface="Arial" panose="020B0604020202020204" pitchFamily="34" charset="0"/>
              <a:buChar char="•"/>
            </a:pPr>
            <a:r>
              <a:rPr lang="nl-NL" sz="2400" dirty="0"/>
              <a:t>PUB </a:t>
            </a:r>
            <a:r>
              <a:rPr lang="nl-NL" sz="2400" dirty="0" err="1"/>
              <a:t>and</a:t>
            </a:r>
            <a:r>
              <a:rPr lang="nl-NL" sz="2400" dirty="0"/>
              <a:t> SUB </a:t>
            </a:r>
            <a:r>
              <a:rPr lang="nl-NL" sz="2400" dirty="0" err="1"/>
              <a:t>for</a:t>
            </a:r>
            <a:r>
              <a:rPr lang="nl-NL" sz="2400" dirty="0"/>
              <a:t> basic pub / sub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XPUB </a:t>
            </a:r>
            <a:r>
              <a:rPr lang="nl-NL" sz="2400" dirty="0" err="1"/>
              <a:t>and</a:t>
            </a:r>
            <a:r>
              <a:rPr lang="nl-NL" sz="2400" dirty="0"/>
              <a:t> XSUB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pub / sub </a:t>
            </a:r>
            <a:r>
              <a:rPr lang="nl-NL" sz="2400" dirty="0" err="1"/>
              <a:t>communication</a:t>
            </a:r>
            <a:r>
              <a:rPr lang="nl-NL" sz="2400" dirty="0"/>
              <a:t> </a:t>
            </a:r>
            <a:r>
              <a:rPr lang="nl-NL" sz="2400" dirty="0" err="1"/>
              <a:t>pattern</a:t>
            </a:r>
            <a:endParaRPr lang="nl-NL" sz="2400" dirty="0"/>
          </a:p>
          <a:p>
            <a:pPr marL="342900" indent="-342900">
              <a:lnSpc>
                <a:spcPct val="100000"/>
              </a:lnSpc>
              <a:buFont typeface="Arial" panose="020B0604020202020204" pitchFamily="34" charset="0"/>
              <a:buChar char="•"/>
            </a:pPr>
            <a:r>
              <a:rPr lang="nl-NL" sz="2400" dirty="0"/>
              <a:t>PUSH </a:t>
            </a:r>
            <a:r>
              <a:rPr lang="nl-NL" sz="2400" dirty="0" err="1"/>
              <a:t>and</a:t>
            </a:r>
            <a:r>
              <a:rPr lang="nl-NL" sz="2400" dirty="0"/>
              <a:t> PULL </a:t>
            </a:r>
            <a:r>
              <a:rPr lang="nl-NL" sz="2400" dirty="0" err="1"/>
              <a:t>for</a:t>
            </a:r>
            <a:r>
              <a:rPr lang="nl-NL" sz="2400" dirty="0"/>
              <a:t> parallel processing </a:t>
            </a:r>
          </a:p>
          <a:p>
            <a:pPr marL="342900" indent="-342900">
              <a:lnSpc>
                <a:spcPct val="100000"/>
              </a:lnSpc>
              <a:buFont typeface="Arial" panose="020B0604020202020204" pitchFamily="34" charset="0"/>
              <a:buChar char="•"/>
            </a:pPr>
            <a:r>
              <a:rPr lang="nl-NL" sz="2400" dirty="0"/>
              <a:t>PAIR </a:t>
            </a:r>
            <a:r>
              <a:rPr lang="nl-NL" sz="2400" dirty="0" err="1"/>
              <a:t>for</a:t>
            </a:r>
            <a:r>
              <a:rPr lang="nl-NL" sz="2400" dirty="0"/>
              <a:t> </a:t>
            </a:r>
            <a:r>
              <a:rPr lang="nl-NL" sz="2400" dirty="0" err="1"/>
              <a:t>one-to-one</a:t>
            </a:r>
            <a:r>
              <a:rPr lang="nl-NL" sz="2400" dirty="0"/>
              <a:t> </a:t>
            </a:r>
            <a:r>
              <a:rPr lang="nl-NL" sz="2400" dirty="0" err="1"/>
              <a:t>connections</a:t>
            </a:r>
            <a:r>
              <a:rPr lang="nl-NL" sz="2400" dirty="0"/>
              <a:t> </a:t>
            </a:r>
            <a:r>
              <a:rPr lang="nl-NL" sz="2400" dirty="0" err="1"/>
              <a:t>between</a:t>
            </a:r>
            <a:r>
              <a:rPr lang="nl-NL" sz="2400" dirty="0"/>
              <a:t> </a:t>
            </a:r>
            <a:r>
              <a:rPr lang="nl-NL" sz="2400" dirty="0" err="1"/>
              <a:t>threads</a:t>
            </a:r>
            <a:endParaRPr lang="nl-NL" sz="2400" b="1" dirty="0">
              <a:latin typeface="Consolas" panose="020B0609020204030204" pitchFamily="49" charset="0"/>
            </a:endParaRP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 types</a:t>
            </a:r>
            <a:endParaRPr lang="en-US" sz="3000" cap="none" dirty="0">
              <a:solidFill>
                <a:schemeClr val="accent1"/>
              </a:solidFill>
            </a:endParaRPr>
          </a:p>
        </p:txBody>
      </p:sp>
    </p:spTree>
    <p:extLst>
      <p:ext uri="{BB962C8B-B14F-4D97-AF65-F5344CB8AC3E}">
        <p14:creationId xmlns:p14="http://schemas.microsoft.com/office/powerpoint/2010/main" val="6781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In </a:t>
            </a:r>
            <a:r>
              <a:rPr lang="nl-NL" sz="2400" dirty="0" err="1"/>
              <a:t>the</a:t>
            </a:r>
            <a:r>
              <a:rPr lang="nl-NL" sz="2400" dirty="0"/>
              <a:t> </a:t>
            </a:r>
            <a:r>
              <a:rPr lang="nl-NL" sz="2400" dirty="0" err="1"/>
              <a:t>following</a:t>
            </a:r>
            <a:r>
              <a:rPr lang="nl-NL" sz="2400" dirty="0"/>
              <a:t> list, </a:t>
            </a:r>
            <a:r>
              <a:rPr lang="nl-NL" sz="2400" dirty="0" err="1"/>
              <a:t>either</a:t>
            </a:r>
            <a:r>
              <a:rPr lang="nl-NL" sz="2400" dirty="0"/>
              <a:t> side </a:t>
            </a:r>
            <a:r>
              <a:rPr lang="nl-NL" sz="2400" dirty="0" err="1"/>
              <a:t>can</a:t>
            </a:r>
            <a:r>
              <a:rPr lang="nl-NL" sz="2400" dirty="0"/>
              <a:t> bind or </a:t>
            </a:r>
            <a:r>
              <a:rPr lang="nl-NL" sz="2400" dirty="0" err="1"/>
              <a:t>connect</a:t>
            </a:r>
            <a:r>
              <a:rPr lang="nl-NL" sz="2400" dirty="0"/>
              <a:t>.</a:t>
            </a:r>
          </a:p>
          <a:p>
            <a:pPr marL="342900" indent="-342900">
              <a:lnSpc>
                <a:spcPct val="100000"/>
              </a:lnSpc>
              <a:buFont typeface="Arial" panose="020B0604020202020204" pitchFamily="34" charset="0"/>
              <a:buChar char="•"/>
            </a:pPr>
            <a:r>
              <a:rPr lang="nl-NL" sz="2400" dirty="0"/>
              <a:t>REQ - REP</a:t>
            </a:r>
          </a:p>
          <a:p>
            <a:pPr marL="342900" indent="-342900">
              <a:lnSpc>
                <a:spcPct val="100000"/>
              </a:lnSpc>
              <a:buFont typeface="Arial" panose="020B0604020202020204" pitchFamily="34" charset="0"/>
              <a:buChar char="•"/>
            </a:pPr>
            <a:r>
              <a:rPr lang="nl-NL" sz="2400" dirty="0"/>
              <a:t>(X)PUB – (X)SUB</a:t>
            </a:r>
          </a:p>
          <a:p>
            <a:pPr marL="342900" indent="-342900">
              <a:lnSpc>
                <a:spcPct val="100000"/>
              </a:lnSpc>
              <a:buFont typeface="Arial" panose="020B0604020202020204" pitchFamily="34" charset="0"/>
              <a:buChar char="•"/>
            </a:pPr>
            <a:r>
              <a:rPr lang="nl-NL" sz="2400" dirty="0"/>
              <a:t>REQ – ROUTER </a:t>
            </a:r>
          </a:p>
          <a:p>
            <a:pPr marL="342900" indent="-342900">
              <a:lnSpc>
                <a:spcPct val="100000"/>
              </a:lnSpc>
              <a:buFont typeface="Arial" panose="020B0604020202020204" pitchFamily="34" charset="0"/>
              <a:buChar char="•"/>
            </a:pPr>
            <a:r>
              <a:rPr lang="nl-NL" sz="2400" dirty="0"/>
              <a:t>DEALER – REP </a:t>
            </a:r>
          </a:p>
          <a:p>
            <a:pPr marL="342900" indent="-342900">
              <a:lnSpc>
                <a:spcPct val="100000"/>
              </a:lnSpc>
              <a:buFont typeface="Arial" panose="020B0604020202020204" pitchFamily="34" charset="0"/>
              <a:buChar char="•"/>
            </a:pPr>
            <a:r>
              <a:rPr lang="nl-NL" sz="2400" dirty="0"/>
              <a:t>DEALER – ROUTER </a:t>
            </a:r>
          </a:p>
          <a:p>
            <a:pPr marL="342900" indent="-342900">
              <a:lnSpc>
                <a:spcPct val="100000"/>
              </a:lnSpc>
              <a:buFont typeface="Arial" panose="020B0604020202020204" pitchFamily="34" charset="0"/>
              <a:buChar char="•"/>
            </a:pPr>
            <a:r>
              <a:rPr lang="nl-NL" sz="2400" dirty="0"/>
              <a:t>DEALER – DEALER</a:t>
            </a:r>
          </a:p>
          <a:p>
            <a:pPr marL="342900" indent="-342900">
              <a:lnSpc>
                <a:spcPct val="100000"/>
              </a:lnSpc>
              <a:buFont typeface="Arial" panose="020B0604020202020204" pitchFamily="34" charset="0"/>
              <a:buChar char="•"/>
            </a:pPr>
            <a:r>
              <a:rPr lang="nl-NL" sz="2400" dirty="0"/>
              <a:t>ROUTER – ROUTER</a:t>
            </a:r>
          </a:p>
          <a:p>
            <a:pPr marL="342900" indent="-342900">
              <a:lnSpc>
                <a:spcPct val="100000"/>
              </a:lnSpc>
              <a:buFont typeface="Arial" panose="020B0604020202020204" pitchFamily="34" charset="0"/>
              <a:buChar char="•"/>
            </a:pPr>
            <a:r>
              <a:rPr lang="nl-NL" sz="2400" dirty="0"/>
              <a:t>PUSH – PULL</a:t>
            </a:r>
          </a:p>
          <a:p>
            <a:pPr marL="342900" indent="-342900">
              <a:lnSpc>
                <a:spcPct val="100000"/>
              </a:lnSpc>
              <a:buFont typeface="Arial" panose="020B0604020202020204" pitchFamily="34" charset="0"/>
              <a:buChar char="•"/>
            </a:pPr>
            <a:r>
              <a:rPr lang="nl-NL" sz="2400" dirty="0"/>
              <a:t>PAIR – PAIR</a:t>
            </a: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Valid</a:t>
            </a:r>
            <a:r>
              <a:rPr lang="nl-NL" dirty="0"/>
              <a:t> socket type </a:t>
            </a:r>
            <a:r>
              <a:rPr lang="nl-NL" dirty="0" err="1"/>
              <a:t>combinations</a:t>
            </a:r>
            <a:endParaRPr lang="en-US" sz="3000" cap="none" dirty="0">
              <a:solidFill>
                <a:schemeClr val="accent1"/>
              </a:solidFill>
            </a:endParaRPr>
          </a:p>
        </p:txBody>
      </p:sp>
    </p:spTree>
    <p:extLst>
      <p:ext uri="{BB962C8B-B14F-4D97-AF65-F5344CB8AC3E}">
        <p14:creationId xmlns:p14="http://schemas.microsoft.com/office/powerpoint/2010/main" val="364430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Messages</a:t>
            </a:r>
            <a:r>
              <a:rPr lang="nl-NL" sz="2400" dirty="0"/>
              <a:t> are </a:t>
            </a:r>
            <a:r>
              <a:rPr lang="nl-NL" sz="2400" dirty="0" err="1"/>
              <a:t>blobs</a:t>
            </a:r>
            <a:r>
              <a:rPr lang="nl-NL" sz="2400" dirty="0"/>
              <a:t> of </a:t>
            </a:r>
            <a:r>
              <a:rPr lang="nl-NL" sz="2400" dirty="0" err="1"/>
              <a:t>opaque</a:t>
            </a:r>
            <a:r>
              <a:rPr lang="nl-NL" sz="2400" dirty="0"/>
              <a:t> data</a:t>
            </a:r>
          </a:p>
          <a:p>
            <a:pPr marL="609600" lvl="1" indent="-342900">
              <a:lnSpc>
                <a:spcPct val="100000"/>
              </a:lnSpc>
              <a:buFont typeface="Arial" panose="020B0604020202020204" pitchFamily="34" charset="0"/>
              <a:buChar char="•"/>
            </a:pPr>
            <a:r>
              <a:rPr lang="nl-NL" sz="2200" dirty="0" err="1"/>
              <a:t>Any</a:t>
            </a:r>
            <a:r>
              <a:rPr lang="nl-NL" sz="2200" dirty="0"/>
              <a:t> </a:t>
            </a:r>
            <a:r>
              <a:rPr lang="nl-NL" sz="2200" dirty="0" err="1"/>
              <a:t>size</a:t>
            </a:r>
            <a:r>
              <a:rPr lang="nl-NL" sz="2200" dirty="0"/>
              <a:t> </a:t>
            </a:r>
            <a:r>
              <a:rPr lang="nl-NL" sz="2200" dirty="0" err="1"/>
              <a:t>from</a:t>
            </a:r>
            <a:r>
              <a:rPr lang="nl-NL" sz="2200" dirty="0"/>
              <a:t> 0 up </a:t>
            </a:r>
            <a:r>
              <a:rPr lang="nl-NL" sz="2200" dirty="0" err="1"/>
              <a:t>to</a:t>
            </a:r>
            <a:r>
              <a:rPr lang="nl-NL" sz="2200" dirty="0"/>
              <a:t> 2</a:t>
            </a:r>
            <a:r>
              <a:rPr lang="nl-NL" sz="2200" baseline="30000" dirty="0"/>
              <a:t>63</a:t>
            </a:r>
            <a:r>
              <a:rPr lang="nl-NL" sz="2200" dirty="0"/>
              <a:t> – 1 bytes, or </a:t>
            </a:r>
            <a:r>
              <a:rPr lang="nl-NL" sz="2200" dirty="0" err="1"/>
              <a:t>whatever</a:t>
            </a:r>
            <a:r>
              <a:rPr lang="nl-NL" sz="2200" dirty="0"/>
              <a:t> fits in memory</a:t>
            </a:r>
          </a:p>
          <a:p>
            <a:pPr marL="342900" indent="-342900">
              <a:lnSpc>
                <a:spcPct val="100000"/>
              </a:lnSpc>
              <a:buFont typeface="Arial" panose="020B0604020202020204" pitchFamily="34" charset="0"/>
              <a:buChar char="•"/>
            </a:pPr>
            <a:r>
              <a:rPr lang="nl-NL" sz="2400" dirty="0"/>
              <a:t>A </a:t>
            </a:r>
            <a:r>
              <a:rPr lang="nl-NL" sz="2400" dirty="0" err="1"/>
              <a:t>message</a:t>
            </a:r>
            <a:r>
              <a:rPr lang="nl-NL" sz="2400" dirty="0"/>
              <a:t> </a:t>
            </a:r>
            <a:r>
              <a:rPr lang="nl-NL" sz="2400" dirty="0" err="1"/>
              <a:t>consists</a:t>
            </a:r>
            <a:r>
              <a:rPr lang="nl-NL" sz="2400" dirty="0"/>
              <a:t> of </a:t>
            </a:r>
            <a:r>
              <a:rPr lang="nl-NL" sz="2400" dirty="0" err="1"/>
              <a:t>one</a:t>
            </a:r>
            <a:r>
              <a:rPr lang="nl-NL" sz="2400" dirty="0"/>
              <a:t> or more </a:t>
            </a:r>
            <a:r>
              <a:rPr lang="nl-NL" sz="2400" dirty="0" err="1"/>
              <a:t>parts</a:t>
            </a:r>
            <a:r>
              <a:rPr lang="nl-NL" sz="2400" dirty="0"/>
              <a:t>, </a:t>
            </a:r>
            <a:r>
              <a:rPr lang="nl-NL" sz="2400" dirty="0" err="1"/>
              <a:t>called</a:t>
            </a:r>
            <a:r>
              <a:rPr lang="nl-NL" sz="2400" dirty="0"/>
              <a:t> </a:t>
            </a:r>
            <a:r>
              <a:rPr lang="nl-NL" sz="2400" i="1" dirty="0"/>
              <a:t>frames</a:t>
            </a:r>
          </a:p>
          <a:p>
            <a:pPr marL="342900" indent="-342900">
              <a:lnSpc>
                <a:spcPct val="100000"/>
              </a:lnSpc>
              <a:buFont typeface="Arial" panose="020B0604020202020204" pitchFamily="34" charset="0"/>
              <a:buChar char="•"/>
            </a:pPr>
            <a:r>
              <a:rPr lang="nl-NL" sz="2400" dirty="0" err="1"/>
              <a:t>Each</a:t>
            </a:r>
            <a:r>
              <a:rPr lang="nl-NL" sz="2400" dirty="0"/>
              <a:t> frame is </a:t>
            </a:r>
            <a:r>
              <a:rPr lang="nl-NL" sz="2400" dirty="0" err="1"/>
              <a:t>either</a:t>
            </a:r>
            <a:r>
              <a:rPr lang="nl-NL" sz="2400" dirty="0"/>
              <a:t> "empty" (a </a:t>
            </a:r>
            <a:r>
              <a:rPr lang="nl-NL" sz="2400" dirty="0" err="1"/>
              <a:t>null</a:t>
            </a:r>
            <a:r>
              <a:rPr lang="nl-NL" sz="2400" dirty="0"/>
              <a:t> byte), or </a:t>
            </a:r>
            <a:r>
              <a:rPr lang="nl-NL" sz="2400" dirty="0" err="1"/>
              <a:t>contains</a:t>
            </a:r>
            <a:r>
              <a:rPr lang="nl-NL" sz="2400" dirty="0"/>
              <a:t> a </a:t>
            </a:r>
            <a:r>
              <a:rPr lang="nl-NL" sz="2400" dirty="0" err="1"/>
              <a:t>length</a:t>
            </a:r>
            <a:r>
              <a:rPr lang="nl-NL" sz="2400" dirty="0"/>
              <a:t> </a:t>
            </a:r>
            <a:r>
              <a:rPr lang="nl-NL" sz="2400" dirty="0" err="1"/>
              <a:t>followed</a:t>
            </a:r>
            <a:r>
              <a:rPr lang="nl-NL" sz="2400" dirty="0"/>
              <a:t> </a:t>
            </a:r>
            <a:r>
              <a:rPr lang="nl-NL" sz="2400" dirty="0" err="1"/>
              <a:t>by</a:t>
            </a:r>
            <a:r>
              <a:rPr lang="nl-NL" sz="2400" dirty="0"/>
              <a:t> data</a:t>
            </a:r>
          </a:p>
          <a:p>
            <a:pPr marL="342900" indent="-342900">
              <a:lnSpc>
                <a:spcPct val="100000"/>
              </a:lnSpc>
              <a:buFont typeface="Arial" panose="020B0604020202020204" pitchFamily="34" charset="0"/>
              <a:buChar char="•"/>
            </a:pPr>
            <a:r>
              <a:rPr lang="nl-NL" sz="2400" dirty="0"/>
              <a:t>A major </a:t>
            </a:r>
            <a:r>
              <a:rPr lang="nl-NL" sz="2400" dirty="0" err="1"/>
              <a:t>use</a:t>
            </a:r>
            <a:r>
              <a:rPr lang="nl-NL" sz="2400" dirty="0"/>
              <a:t> </a:t>
            </a:r>
            <a:r>
              <a:rPr lang="nl-NL" sz="2400" dirty="0" err="1"/>
              <a:t>for</a:t>
            </a:r>
            <a:r>
              <a:rPr lang="nl-NL" sz="2400" dirty="0"/>
              <a:t> frames is </a:t>
            </a:r>
            <a:r>
              <a:rPr lang="nl-NL" sz="2400" dirty="0" err="1"/>
              <a:t>to</a:t>
            </a:r>
            <a:r>
              <a:rPr lang="nl-NL" sz="2400" dirty="0"/>
              <a:t> </a:t>
            </a:r>
            <a:r>
              <a:rPr lang="nl-NL" sz="2400" dirty="0" err="1"/>
              <a:t>provide</a:t>
            </a:r>
            <a:r>
              <a:rPr lang="nl-NL" sz="2400" dirty="0"/>
              <a:t> a </a:t>
            </a:r>
            <a:r>
              <a:rPr lang="nl-NL" sz="2400" i="1" dirty="0"/>
              <a:t>reply </a:t>
            </a:r>
            <a:r>
              <a:rPr lang="nl-NL" sz="2400" i="1" dirty="0" err="1"/>
              <a:t>envelope</a:t>
            </a:r>
            <a:endParaRPr lang="nl-NL" sz="2400" dirty="0"/>
          </a:p>
          <a:p>
            <a:pPr marL="609600" lvl="1" indent="-342900">
              <a:lnSpc>
                <a:spcPct val="100000"/>
              </a:lnSpc>
              <a:buFont typeface="Arial" panose="020B0604020202020204" pitchFamily="34" charset="0"/>
              <a:buChar char="•"/>
            </a:pPr>
            <a:r>
              <a:rPr lang="nl-NL" sz="2200" dirty="0" err="1"/>
              <a:t>Intermediate</a:t>
            </a:r>
            <a:r>
              <a:rPr lang="nl-NL" sz="2200" dirty="0"/>
              <a:t> </a:t>
            </a:r>
            <a:r>
              <a:rPr lang="nl-NL" sz="2200" dirty="0" err="1"/>
              <a:t>nodes</a:t>
            </a:r>
            <a:r>
              <a:rPr lang="nl-NL" sz="2200" dirty="0"/>
              <a:t> (</a:t>
            </a:r>
            <a:r>
              <a:rPr lang="nl-NL" sz="2200" dirty="0" err="1"/>
              <a:t>proxies</a:t>
            </a:r>
            <a:r>
              <a:rPr lang="nl-NL" sz="2200" dirty="0"/>
              <a:t>, brokers) </a:t>
            </a:r>
            <a:r>
              <a:rPr lang="nl-NL" sz="2200" dirty="0" err="1"/>
              <a:t>can</a:t>
            </a:r>
            <a:r>
              <a:rPr lang="nl-NL" sz="2200" dirty="0"/>
              <a:t> </a:t>
            </a:r>
            <a:r>
              <a:rPr lang="nl-NL" sz="2200" dirty="0" err="1"/>
              <a:t>add</a:t>
            </a:r>
            <a:r>
              <a:rPr lang="nl-NL" sz="2200" dirty="0"/>
              <a:t> </a:t>
            </a:r>
            <a:r>
              <a:rPr lang="nl-NL" sz="2200" dirty="0" err="1"/>
              <a:t>the</a:t>
            </a:r>
            <a:r>
              <a:rPr lang="nl-NL" sz="2200" dirty="0"/>
              <a:t> </a:t>
            </a:r>
            <a:r>
              <a:rPr lang="nl-NL" sz="2200" dirty="0" err="1"/>
              <a:t>identity</a:t>
            </a:r>
            <a:r>
              <a:rPr lang="nl-NL" sz="2200" dirty="0"/>
              <a:t> of </a:t>
            </a:r>
            <a:r>
              <a:rPr lang="nl-NL" sz="2200" dirty="0" err="1"/>
              <a:t>the</a:t>
            </a:r>
            <a:r>
              <a:rPr lang="nl-NL" sz="2200" dirty="0"/>
              <a:t> </a:t>
            </a:r>
            <a:r>
              <a:rPr lang="nl-NL" sz="2200" dirty="0" err="1"/>
              <a:t>originator</a:t>
            </a:r>
            <a:r>
              <a:rPr lang="nl-NL" sz="2200" dirty="0"/>
              <a:t> as a reply </a:t>
            </a:r>
            <a:r>
              <a:rPr lang="nl-NL" sz="2200" dirty="0" err="1"/>
              <a:t>envelope</a:t>
            </a:r>
            <a:r>
              <a:rPr lang="nl-NL" sz="2200" dirty="0"/>
              <a:t> </a:t>
            </a:r>
            <a:r>
              <a:rPr lang="nl-NL" sz="2200" dirty="0" err="1"/>
              <a:t>that</a:t>
            </a:r>
            <a:r>
              <a:rPr lang="nl-NL" sz="2200" dirty="0"/>
              <a:t> </a:t>
            </a:r>
            <a:r>
              <a:rPr lang="nl-NL" sz="2200" dirty="0" err="1"/>
              <a:t>wraps</a:t>
            </a:r>
            <a:r>
              <a:rPr lang="nl-NL" sz="2200" dirty="0"/>
              <a:t> </a:t>
            </a:r>
            <a:r>
              <a:rPr lang="nl-NL" sz="2200" dirty="0" err="1"/>
              <a:t>the</a:t>
            </a:r>
            <a:r>
              <a:rPr lang="nl-NL" sz="2200" dirty="0"/>
              <a:t> </a:t>
            </a:r>
            <a:r>
              <a:rPr lang="nl-NL" sz="2200" dirty="0" err="1"/>
              <a:t>message</a:t>
            </a:r>
            <a:endParaRPr lang="nl-NL" sz="2200" dirty="0"/>
          </a:p>
          <a:p>
            <a:pPr marL="609600" lvl="1" indent="-342900">
              <a:lnSpc>
                <a:spcPct val="100000"/>
              </a:lnSpc>
              <a:buFont typeface="Arial" panose="020B0604020202020204" pitchFamily="34" charset="0"/>
              <a:buChar char="•"/>
            </a:pPr>
            <a:r>
              <a:rPr lang="nl-NL" sz="2200" dirty="0"/>
              <a:t>In </a:t>
            </a:r>
            <a:r>
              <a:rPr lang="nl-NL" sz="2200" dirty="0" err="1"/>
              <a:t>this</a:t>
            </a:r>
            <a:r>
              <a:rPr lang="nl-NL" sz="2200" dirty="0"/>
              <a:t> way a reply </a:t>
            </a:r>
            <a:r>
              <a:rPr lang="nl-NL" sz="2200" dirty="0" err="1"/>
              <a:t>can</a:t>
            </a:r>
            <a:r>
              <a:rPr lang="nl-NL" sz="2200" dirty="0"/>
              <a:t> </a:t>
            </a:r>
            <a:r>
              <a:rPr lang="nl-NL" sz="2200" dirty="0" err="1"/>
              <a:t>find</a:t>
            </a:r>
            <a:r>
              <a:rPr lang="nl-NL" sz="2200" dirty="0"/>
              <a:t> </a:t>
            </a:r>
            <a:r>
              <a:rPr lang="nl-NL" sz="2200" dirty="0" err="1"/>
              <a:t>its</a:t>
            </a:r>
            <a:r>
              <a:rPr lang="nl-NL" sz="2200" dirty="0"/>
              <a:t> way back </a:t>
            </a:r>
            <a:r>
              <a:rPr lang="nl-NL" sz="2200" dirty="0" err="1"/>
              <a:t>to</a:t>
            </a:r>
            <a:r>
              <a:rPr lang="nl-NL" sz="2200" dirty="0"/>
              <a:t> </a:t>
            </a:r>
            <a:r>
              <a:rPr lang="nl-NL" sz="2200" dirty="0" err="1"/>
              <a:t>the</a:t>
            </a:r>
            <a:r>
              <a:rPr lang="nl-NL" sz="2200" dirty="0"/>
              <a:t> </a:t>
            </a:r>
            <a:r>
              <a:rPr lang="nl-NL" sz="2200" dirty="0" err="1"/>
              <a:t>originator</a:t>
            </a:r>
            <a:r>
              <a:rPr lang="nl-NL" sz="2200" dirty="0"/>
              <a:t> via </a:t>
            </a:r>
            <a:r>
              <a:rPr lang="nl-NL" sz="2200" dirty="0" err="1"/>
              <a:t>the</a:t>
            </a:r>
            <a:r>
              <a:rPr lang="nl-NL" sz="2200" dirty="0"/>
              <a:t> </a:t>
            </a:r>
            <a:r>
              <a:rPr lang="nl-NL" sz="2200" dirty="0" err="1"/>
              <a:t>intermediate</a:t>
            </a:r>
            <a:r>
              <a:rPr lang="nl-NL" sz="2200" dirty="0"/>
              <a:t> </a:t>
            </a:r>
            <a:r>
              <a:rPr lang="nl-NL" sz="2200" dirty="0" err="1"/>
              <a:t>nodes</a:t>
            </a:r>
            <a:endParaRPr lang="nl-NL" sz="2200" dirty="0"/>
          </a:p>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sockets handle reply </a:t>
            </a:r>
            <a:r>
              <a:rPr lang="nl-NL" sz="2400" dirty="0" err="1"/>
              <a:t>envelopes</a:t>
            </a:r>
            <a:r>
              <a:rPr lang="nl-NL" sz="2400" dirty="0"/>
              <a:t> </a:t>
            </a:r>
            <a:r>
              <a:rPr lang="nl-NL" sz="2400" dirty="0" err="1"/>
              <a:t>autonomously</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are </a:t>
            </a:r>
            <a:r>
              <a:rPr lang="nl-NL" sz="2200" dirty="0" err="1"/>
              <a:t>not</a:t>
            </a:r>
            <a:r>
              <a:rPr lang="nl-NL" sz="2200" dirty="0"/>
              <a:t> </a:t>
            </a:r>
            <a:r>
              <a:rPr lang="nl-NL" sz="2200" dirty="0" err="1"/>
              <a:t>visible</a:t>
            </a:r>
            <a:r>
              <a:rPr lang="nl-NL" sz="2200" dirty="0"/>
              <a:t> </a:t>
            </a:r>
            <a:r>
              <a:rPr lang="nl-NL" sz="2200" dirty="0" err="1"/>
              <a:t>to</a:t>
            </a:r>
            <a:r>
              <a:rPr lang="nl-NL" sz="2200" dirty="0"/>
              <a:t> </a:t>
            </a:r>
            <a:r>
              <a:rPr lang="nl-NL" sz="2200" dirty="0" err="1"/>
              <a:t>the</a:t>
            </a:r>
            <a:r>
              <a:rPr lang="nl-NL" sz="2200" dirty="0"/>
              <a:t> </a:t>
            </a:r>
            <a:r>
              <a:rPr lang="nl-NL" sz="2200" dirty="0" err="1"/>
              <a:t>application</a:t>
            </a:r>
            <a:endParaRPr lang="nl-NL" sz="2200" dirty="0"/>
          </a:p>
          <a:p>
            <a:pPr marL="342900" indent="-342900">
              <a:lnSpc>
                <a:spcPct val="100000"/>
              </a:lnSpc>
              <a:buFont typeface="Arial" panose="020B0604020202020204" pitchFamily="34" charset="0"/>
              <a:buChar char="•"/>
            </a:pPr>
            <a:endParaRPr lang="nl-NL" sz="2400" dirty="0"/>
          </a:p>
          <a:p>
            <a:pPr marL="342900" indent="-342900">
              <a:lnSpc>
                <a:spcPct val="100000"/>
              </a:lnSpc>
            </a:pPr>
            <a:endParaRPr lang="nl-NL" sz="24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Messages</a:t>
            </a:r>
            <a:endParaRPr lang="en-US" sz="3000" cap="none" dirty="0">
              <a:solidFill>
                <a:schemeClr val="accent1"/>
              </a:solidFill>
            </a:endParaRPr>
          </a:p>
        </p:txBody>
      </p:sp>
    </p:spTree>
    <p:extLst>
      <p:ext uri="{BB962C8B-B14F-4D97-AF65-F5344CB8AC3E}">
        <p14:creationId xmlns:p14="http://schemas.microsoft.com/office/powerpoint/2010/main" val="21126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Request – reply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4</a:t>
            </a:r>
          </a:p>
        </p:txBody>
      </p:sp>
    </p:spTree>
    <p:extLst>
      <p:ext uri="{BB962C8B-B14F-4D97-AF65-F5344CB8AC3E}">
        <p14:creationId xmlns:p14="http://schemas.microsoft.com/office/powerpoint/2010/main" val="251826840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8892988" cy="5300825"/>
          </a:xfrm>
        </p:spPr>
        <p:txBody>
          <a:bodyPr>
            <a:normAutofit/>
          </a:bodyPr>
          <a:lstStyle/>
          <a:p>
            <a:pPr marL="342900" indent="-342900">
              <a:lnSpc>
                <a:spcPct val="100000"/>
              </a:lnSpc>
              <a:buFont typeface="Arial" panose="020B0604020202020204" pitchFamily="34" charset="0"/>
              <a:buChar char="•"/>
            </a:pPr>
            <a:r>
              <a:rPr lang="nl-NL" sz="2400" dirty="0"/>
              <a:t>The REQ-REP </a:t>
            </a:r>
            <a:r>
              <a:rPr lang="nl-NL" sz="2400" dirty="0" err="1"/>
              <a:t>pattern</a:t>
            </a:r>
            <a:r>
              <a:rPr lang="nl-NL" sz="2400" dirty="0"/>
              <a:t> </a:t>
            </a:r>
            <a:r>
              <a:rPr lang="nl-NL" sz="2400" dirty="0" err="1"/>
              <a:t>enforces</a:t>
            </a:r>
            <a:r>
              <a:rPr lang="nl-NL" sz="2400" dirty="0"/>
              <a:t> a </a:t>
            </a:r>
            <a:r>
              <a:rPr lang="nl-NL" sz="2400" dirty="0" err="1"/>
              <a:t>strict</a:t>
            </a:r>
            <a:r>
              <a:rPr lang="nl-NL" sz="2400" dirty="0"/>
              <a:t> </a:t>
            </a:r>
            <a:r>
              <a:rPr lang="nl-NL" sz="2400" dirty="0" err="1"/>
              <a:t>cadence</a:t>
            </a:r>
            <a:r>
              <a:rPr lang="nl-NL" sz="2400" dirty="0"/>
              <a:t> of </a:t>
            </a:r>
            <a:r>
              <a:rPr lang="nl-NL" sz="2400" dirty="0" err="1"/>
              <a:t>sending</a:t>
            </a:r>
            <a:r>
              <a:rPr lang="nl-NL" sz="2400" dirty="0"/>
              <a:t> </a:t>
            </a:r>
            <a:r>
              <a:rPr lang="nl-NL" sz="2400" dirty="0" err="1"/>
              <a:t>and</a:t>
            </a:r>
            <a:r>
              <a:rPr lang="nl-NL" sz="2400" dirty="0"/>
              <a:t> </a:t>
            </a:r>
            <a:r>
              <a:rPr lang="nl-NL" sz="2400" dirty="0" err="1"/>
              <a:t>receiving</a:t>
            </a:r>
            <a:r>
              <a:rPr lang="nl-NL" sz="2400" dirty="0"/>
              <a:t> </a:t>
            </a:r>
            <a:r>
              <a:rPr lang="nl-NL" sz="2400" dirty="0" err="1"/>
              <a:t>messages</a:t>
            </a:r>
            <a:r>
              <a:rPr lang="nl-NL" sz="2400" dirty="0"/>
              <a:t>.</a:t>
            </a:r>
          </a:p>
          <a:p>
            <a:pPr marL="342900" indent="-342900">
              <a:lnSpc>
                <a:spcPct val="100000"/>
              </a:lnSpc>
              <a:buFont typeface="Arial" panose="020B0604020202020204" pitchFamily="34" charset="0"/>
              <a:buChar char="•"/>
            </a:pPr>
            <a:r>
              <a:rPr lang="nl-NL" sz="2400" dirty="0"/>
              <a:t>A REQ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send</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a:t>A REP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receive</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err="1"/>
              <a:t>Typically</a:t>
            </a:r>
            <a:r>
              <a:rPr lang="nl-NL" sz="2400" dirty="0"/>
              <a:t> a REP socket </a:t>
            </a:r>
            <a:r>
              <a:rPr lang="nl-NL" sz="2400" dirty="0" err="1"/>
              <a:t>corresponds</a:t>
            </a:r>
            <a:r>
              <a:rPr lang="nl-NL" sz="2400" dirty="0"/>
              <a:t> </a:t>
            </a:r>
            <a:r>
              <a:rPr lang="nl-NL" sz="2400" dirty="0" err="1"/>
              <a:t>to</a:t>
            </a:r>
            <a:r>
              <a:rPr lang="nl-NL" sz="2400" dirty="0"/>
              <a:t> a server</a:t>
            </a:r>
          </a:p>
          <a:p>
            <a:pPr marL="609600" lvl="1" indent="-342900">
              <a:lnSpc>
                <a:spcPct val="100000"/>
              </a:lnSpc>
              <a:buFont typeface="Arial" panose="020B0604020202020204" pitchFamily="34" charset="0"/>
              <a:buChar char="•"/>
            </a:pPr>
            <a:r>
              <a:rPr lang="nl-NL" sz="2200" dirty="0"/>
              <a:t>It </a:t>
            </a:r>
            <a:r>
              <a:rPr lang="nl-NL" sz="2200" dirty="0" err="1"/>
              <a:t>will</a:t>
            </a:r>
            <a:r>
              <a:rPr lang="nl-NL" sz="2200" dirty="0"/>
              <a:t> bind </a:t>
            </a:r>
            <a:r>
              <a:rPr lang="nl-NL" sz="2200" dirty="0" err="1"/>
              <a:t>to</a:t>
            </a:r>
            <a:r>
              <a:rPr lang="nl-NL" sz="2200" dirty="0"/>
              <a:t> </a:t>
            </a:r>
            <a:r>
              <a:rPr lang="nl-NL" sz="2200" dirty="0" err="1"/>
              <a:t>an</a:t>
            </a:r>
            <a:r>
              <a:rPr lang="nl-NL" sz="2200" dirty="0"/>
              <a:t> </a:t>
            </a:r>
            <a:r>
              <a:rPr lang="nl-NL" sz="2200" dirty="0" err="1"/>
              <a:t>address</a:t>
            </a:r>
            <a:r>
              <a:rPr lang="nl-NL" sz="2200" dirty="0"/>
              <a:t>, </a:t>
            </a:r>
            <a:r>
              <a:rPr lang="nl-NL" sz="2200" dirty="0" err="1"/>
              <a:t>and</a:t>
            </a:r>
            <a:r>
              <a:rPr lang="nl-NL" sz="2200" dirty="0"/>
              <a:t> a REQ socket </a:t>
            </a:r>
            <a:r>
              <a:rPr lang="nl-NL" sz="2200" dirty="0" err="1"/>
              <a:t>will</a:t>
            </a:r>
            <a:r>
              <a:rPr lang="nl-NL" sz="2200" dirty="0"/>
              <a:t> </a:t>
            </a:r>
            <a:r>
              <a:rPr lang="nl-NL" sz="2200" dirty="0" err="1"/>
              <a:t>connect</a:t>
            </a:r>
            <a:r>
              <a:rPr lang="nl-NL" sz="2200" dirty="0"/>
              <a:t> </a:t>
            </a:r>
            <a:r>
              <a:rPr lang="nl-NL" sz="2200" dirty="0" err="1"/>
              <a:t>to</a:t>
            </a:r>
            <a:r>
              <a:rPr lang="nl-NL" sz="2200" dirty="0"/>
              <a:t> </a:t>
            </a:r>
            <a:r>
              <a:rPr lang="nl-NL" sz="2200" dirty="0" err="1"/>
              <a:t>that</a:t>
            </a:r>
            <a:r>
              <a:rPr lang="nl-NL" sz="2200" dirty="0"/>
              <a:t> </a:t>
            </a:r>
            <a:r>
              <a:rPr lang="nl-NL" sz="2200" dirty="0" err="1"/>
              <a:t>address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REQ – REP </a:t>
            </a:r>
            <a:r>
              <a:rPr lang="nl-NL" dirty="0" err="1"/>
              <a:t>communication</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9696400" y="1556792"/>
            <a:ext cx="1543050" cy="2438400"/>
          </a:xfrm>
          <a:prstGeom prst="rect">
            <a:avLst/>
          </a:prstGeom>
        </p:spPr>
      </p:pic>
    </p:spTree>
    <p:extLst>
      <p:ext uri="{BB962C8B-B14F-4D97-AF65-F5344CB8AC3E}">
        <p14:creationId xmlns:p14="http://schemas.microsoft.com/office/powerpoint/2010/main" val="370516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name = "echo"</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(f"{echo}:{</a:t>
            </a:r>
            <a:r>
              <a:rPr lang="nl-NL" sz="2400" b="1" dirty="0" err="1">
                <a:latin typeface="Consolas" panose="020B0609020204030204" pitchFamily="49" charset="0"/>
              </a:rPr>
              <a:t>message</a:t>
            </a:r>
            <a:r>
              <a:rPr lang="nl-NL" sz="2400" b="1" dirty="0">
                <a:latin typeface="Consolas" panose="020B0609020204030204" pitchFamily="49" charset="0"/>
              </a:rPr>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server</a:t>
            </a:r>
            <a:endParaRPr lang="en-US" sz="3000" cap="none" dirty="0">
              <a:solidFill>
                <a:schemeClr val="accent1"/>
              </a:solidFill>
            </a:endParaRPr>
          </a:p>
        </p:txBody>
      </p:sp>
    </p:spTree>
    <p:extLst>
      <p:ext uri="{BB962C8B-B14F-4D97-AF65-F5344CB8AC3E}">
        <p14:creationId xmlns:p14="http://schemas.microsoft.com/office/powerpoint/2010/main" val="57415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a:t>
            </a:r>
            <a:r>
              <a:rPr lang="nl-NL" sz="2400" b="1" dirty="0" err="1">
                <a:latin typeface="Consolas" panose="020B0609020204030204" pitchFamily="49" charset="0"/>
              </a:rPr>
              <a:t>my</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reply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print(reply)</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client</a:t>
            </a:r>
            <a:endParaRPr lang="en-US" sz="3000" cap="none" dirty="0">
              <a:solidFill>
                <a:schemeClr val="accent1"/>
              </a:solidFill>
            </a:endParaRPr>
          </a:p>
        </p:txBody>
      </p:sp>
    </p:spTree>
    <p:extLst>
      <p:ext uri="{BB962C8B-B14F-4D97-AF65-F5344CB8AC3E}">
        <p14:creationId xmlns:p14="http://schemas.microsoft.com/office/powerpoint/2010/main" val="39383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One</a:t>
            </a:r>
            <a:r>
              <a:rPr lang="nl-NL" sz="2400" dirty="0"/>
              <a:t> server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err="1"/>
              <a:t>One</a:t>
            </a:r>
            <a:r>
              <a:rPr lang="nl-NL" sz="2400" dirty="0"/>
              <a:t> server – multiple clients</a:t>
            </a:r>
          </a:p>
          <a:p>
            <a:pPr marL="342900" indent="-342900">
              <a:lnSpc>
                <a:spcPct val="100000"/>
              </a:lnSpc>
              <a:buFont typeface="Arial" panose="020B0604020202020204" pitchFamily="34" charset="0"/>
              <a:buChar char="•"/>
            </a:pPr>
            <a:r>
              <a:rPr lang="nl-NL" sz="2400" dirty="0"/>
              <a:t>Multiple servers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a:t>Multiple servers – multiple clients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echo server / client</a:t>
            </a:r>
            <a:endParaRPr lang="en-US" sz="3000" cap="none" dirty="0">
              <a:solidFill>
                <a:schemeClr val="accent1"/>
              </a:solidFill>
            </a:endParaRPr>
          </a:p>
        </p:txBody>
      </p:sp>
    </p:spTree>
    <p:extLst>
      <p:ext uri="{BB962C8B-B14F-4D97-AF65-F5344CB8AC3E}">
        <p14:creationId xmlns:p14="http://schemas.microsoft.com/office/powerpoint/2010/main" val="313677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A REQ socket </a:t>
            </a:r>
            <a:r>
              <a:rPr lang="nl-NL" sz="2400" dirty="0" err="1"/>
              <a:t>sends</a:t>
            </a:r>
            <a:r>
              <a:rPr lang="nl-NL" sz="2400" dirty="0"/>
              <a:t> </a:t>
            </a:r>
            <a:r>
              <a:rPr lang="nl-NL" sz="2400" dirty="0" err="1"/>
              <a:t>request</a:t>
            </a:r>
            <a:r>
              <a:rPr lang="nl-NL" sz="2400" dirty="0"/>
              <a:t> via </a:t>
            </a:r>
            <a:r>
              <a:rPr lang="nl-NL" sz="2400" dirty="0" err="1"/>
              <a:t>each</a:t>
            </a:r>
            <a:r>
              <a:rPr lang="nl-NL" sz="2400" dirty="0"/>
              <a:t> </a:t>
            </a:r>
            <a:r>
              <a:rPr lang="nl-NL" sz="2400" dirty="0" err="1"/>
              <a:t>connection</a:t>
            </a:r>
            <a:r>
              <a:rPr lang="nl-NL" sz="2400" dirty="0"/>
              <a:t> in a </a:t>
            </a:r>
            <a:r>
              <a:rPr lang="nl-NL" sz="2400" dirty="0" err="1"/>
              <a:t>round-robin</a:t>
            </a:r>
            <a:r>
              <a:rPr lang="nl-NL" sz="2400" dirty="0"/>
              <a:t> fashion.</a:t>
            </a:r>
          </a:p>
          <a:p>
            <a:pPr marL="342900" indent="-342900">
              <a:lnSpc>
                <a:spcPct val="100000"/>
              </a:lnSpc>
              <a:buFont typeface="Arial" panose="020B0604020202020204" pitchFamily="34" charset="0"/>
              <a:buChar char="•"/>
            </a:pPr>
            <a:r>
              <a:rPr lang="nl-NL" sz="2400" dirty="0"/>
              <a:t>A REP socket </a:t>
            </a:r>
            <a:r>
              <a:rPr lang="nl-NL" sz="2400" dirty="0" err="1"/>
              <a:t>receives</a:t>
            </a:r>
            <a:r>
              <a:rPr lang="nl-NL" sz="2400" dirty="0"/>
              <a:t> </a:t>
            </a:r>
            <a:r>
              <a:rPr lang="nl-NL" sz="2400" dirty="0" err="1"/>
              <a:t>request</a:t>
            </a:r>
            <a:r>
              <a:rPr lang="nl-NL" sz="2400" dirty="0"/>
              <a:t> </a:t>
            </a:r>
            <a:r>
              <a:rPr lang="nl-NL" sz="2400" dirty="0" err="1"/>
              <a:t>from</a:t>
            </a:r>
            <a:r>
              <a:rPr lang="nl-NL" sz="2400" dirty="0"/>
              <a:t> </a:t>
            </a:r>
            <a:r>
              <a:rPr lang="nl-NL" sz="2400" dirty="0" err="1"/>
              <a:t>each</a:t>
            </a:r>
            <a:r>
              <a:rPr lang="nl-NL" sz="2400" dirty="0"/>
              <a:t> </a:t>
            </a:r>
            <a:r>
              <a:rPr lang="nl-NL" sz="2400" dirty="0" err="1"/>
              <a:t>connection</a:t>
            </a:r>
            <a:r>
              <a:rPr lang="nl-NL" sz="2400" dirty="0"/>
              <a:t> in fair-</a:t>
            </a:r>
            <a:r>
              <a:rPr lang="nl-NL" sz="2400" dirty="0" err="1"/>
              <a:t>queueing</a:t>
            </a:r>
            <a:r>
              <a:rPr lang="nl-NL" sz="2400" dirty="0"/>
              <a:t> mode</a:t>
            </a:r>
          </a:p>
          <a:p>
            <a:pPr marL="609600" lvl="1" indent="-342900">
              <a:lnSpc>
                <a:spcPct val="100000"/>
              </a:lnSpc>
              <a:buFont typeface="Arial" panose="020B0604020202020204" pitchFamily="34" charset="0"/>
              <a:buChar char="•"/>
            </a:pPr>
            <a:r>
              <a:rPr lang="nl-NL" sz="2200" dirty="0" err="1"/>
              <a:t>Round-robin</a:t>
            </a:r>
            <a:r>
              <a:rPr lang="nl-NL" sz="2200" dirty="0"/>
              <a:t>, but skip </a:t>
            </a:r>
            <a:r>
              <a:rPr lang="nl-NL" sz="2200" dirty="0" err="1"/>
              <a:t>connections</a:t>
            </a:r>
            <a:r>
              <a:rPr lang="nl-NL" sz="2200" dirty="0"/>
              <a:t> </a:t>
            </a:r>
            <a:r>
              <a:rPr lang="nl-NL" sz="2200" dirty="0" err="1"/>
              <a:t>that</a:t>
            </a:r>
            <a:r>
              <a:rPr lang="nl-NL" sz="2200" dirty="0"/>
              <a:t> </a:t>
            </a:r>
            <a:r>
              <a:rPr lang="nl-NL" sz="2200" dirty="0" err="1"/>
              <a:t>don't</a:t>
            </a:r>
            <a:r>
              <a:rPr lang="nl-NL" sz="2200" dirty="0"/>
              <a:t> have </a:t>
            </a:r>
            <a:r>
              <a:rPr lang="nl-NL" sz="2200" dirty="0" err="1"/>
              <a:t>anything</a:t>
            </a:r>
            <a:r>
              <a:rPr lang="nl-NL" sz="2200" dirty="0"/>
              <a:t> </a:t>
            </a:r>
            <a:r>
              <a:rPr lang="nl-NL" sz="2200" dirty="0" err="1"/>
              <a:t>to</a:t>
            </a:r>
            <a:r>
              <a:rPr lang="nl-NL" sz="2200" dirty="0"/>
              <a:t> </a:t>
            </a:r>
            <a:r>
              <a:rPr lang="nl-NL" sz="2200" dirty="0" err="1"/>
              <a:t>receive</a:t>
            </a:r>
            <a:endParaRPr lang="nl-NL" sz="2200" dirty="0"/>
          </a:p>
          <a:p>
            <a:pPr marL="342900" indent="-342900">
              <a:lnSpc>
                <a:spcPct val="100000"/>
              </a:lnSpc>
              <a:buFont typeface="Arial" panose="020B0604020202020204" pitchFamily="34" charset="0"/>
              <a:buChar char="•"/>
            </a:pPr>
            <a:r>
              <a:rPr lang="nl-NL" sz="2400" dirty="0"/>
              <a:t>A REP socket handles </a:t>
            </a:r>
            <a:r>
              <a:rPr lang="nl-NL" sz="2400" dirty="0" err="1"/>
              <a:t>each</a:t>
            </a:r>
            <a:r>
              <a:rPr lang="nl-NL" sz="2400" dirty="0"/>
              <a:t> </a:t>
            </a:r>
            <a:r>
              <a:rPr lang="nl-NL" sz="2400" dirty="0" err="1"/>
              <a:t>request</a:t>
            </a:r>
            <a:r>
              <a:rPr lang="nl-NL" sz="2400" dirty="0"/>
              <a:t> </a:t>
            </a:r>
            <a:r>
              <a:rPr lang="nl-NL" sz="2400" dirty="0" err="1"/>
              <a:t>completely</a:t>
            </a:r>
            <a:r>
              <a:rPr lang="nl-NL" sz="2400" dirty="0"/>
              <a:t> </a:t>
            </a:r>
            <a:r>
              <a:rPr lang="nl-NL" sz="2400" dirty="0" err="1"/>
              <a:t>before</a:t>
            </a:r>
            <a:r>
              <a:rPr lang="nl-NL" sz="2400" dirty="0"/>
              <a:t> </a:t>
            </a:r>
            <a:r>
              <a:rPr lang="nl-NL" sz="2400" dirty="0" err="1"/>
              <a:t>taking</a:t>
            </a:r>
            <a:r>
              <a:rPr lang="nl-NL" sz="2400" dirty="0"/>
              <a:t> </a:t>
            </a:r>
            <a:r>
              <a:rPr lang="nl-NL" sz="2400" dirty="0" err="1"/>
              <a:t>the</a:t>
            </a:r>
            <a:r>
              <a:rPr lang="nl-NL" sz="2400" dirty="0"/>
              <a:t> next </a:t>
            </a:r>
            <a:r>
              <a:rPr lang="nl-NL" sz="2400" dirty="0" err="1"/>
              <a:t>request</a:t>
            </a:r>
            <a:r>
              <a:rPr lang="nl-NL" sz="2400" dirty="0"/>
              <a:t>.</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1593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Publish – subscribe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5</a:t>
            </a:r>
          </a:p>
        </p:txBody>
      </p:sp>
    </p:spTree>
    <p:extLst>
      <p:ext uri="{BB962C8B-B14F-4D97-AF65-F5344CB8AC3E}">
        <p14:creationId xmlns:p14="http://schemas.microsoft.com/office/powerpoint/2010/main" val="54927824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7308812" cy="5300825"/>
          </a:xfrm>
        </p:spPr>
        <p:txBody>
          <a:bodyPr>
            <a:normAutofit/>
          </a:bodyPr>
          <a:lstStyle/>
          <a:p>
            <a:pPr marL="342900" indent="-342900">
              <a:lnSpc>
                <a:spcPct val="100000"/>
              </a:lnSpc>
              <a:buFont typeface="Arial" panose="020B0604020202020204" pitchFamily="34" charset="0"/>
              <a:buChar char="•"/>
            </a:pPr>
            <a:r>
              <a:rPr lang="nl-NL" sz="2400" dirty="0"/>
              <a:t>The PUB – SUB </a:t>
            </a:r>
            <a:r>
              <a:rPr lang="nl-NL" sz="2400" dirty="0" err="1"/>
              <a:t>pattern</a:t>
            </a:r>
            <a:r>
              <a:rPr lang="nl-NL" sz="2400" dirty="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a:t>the</a:t>
            </a:r>
            <a:r>
              <a:rPr lang="nl-NL" sz="2400" dirty="0"/>
              <a:t> PUB socket </a:t>
            </a:r>
            <a:r>
              <a:rPr lang="nl-NL" sz="2400" dirty="0" err="1"/>
              <a:t>to</a:t>
            </a:r>
            <a:r>
              <a:rPr lang="nl-NL" sz="2400" dirty="0"/>
              <a:t> </a:t>
            </a:r>
            <a:r>
              <a:rPr lang="nl-NL" sz="2400" dirty="0" err="1"/>
              <a:t>any</a:t>
            </a:r>
            <a:r>
              <a:rPr lang="nl-NL" sz="2400" dirty="0"/>
              <a:t> </a:t>
            </a:r>
            <a:r>
              <a:rPr lang="nl-NL" sz="2400" dirty="0" err="1"/>
              <a:t>number</a:t>
            </a:r>
            <a:r>
              <a:rPr lang="nl-NL" sz="2400" dirty="0"/>
              <a:t> of </a:t>
            </a:r>
            <a:r>
              <a:rPr lang="nl-NL" sz="2400" dirty="0" err="1"/>
              <a:t>connected</a:t>
            </a:r>
            <a:r>
              <a:rPr lang="nl-NL" sz="2400" dirty="0"/>
              <a:t> SUB sockets.</a:t>
            </a:r>
          </a:p>
          <a:p>
            <a:pPr marL="342900" indent="-342900">
              <a:lnSpc>
                <a:spcPct val="100000"/>
              </a:lnSpc>
              <a:buFont typeface="Arial" panose="020B0604020202020204" pitchFamily="34" charset="0"/>
              <a:buChar char="•"/>
            </a:pPr>
            <a:r>
              <a:rPr lang="nl-NL" sz="2400" dirty="0"/>
              <a:t>SUB sockets </a:t>
            </a:r>
            <a:r>
              <a:rPr lang="nl-NL" sz="2400" dirty="0" err="1"/>
              <a:t>don't</a:t>
            </a:r>
            <a:r>
              <a:rPr lang="nl-NL" sz="2400" dirty="0"/>
              <a:t> talk back </a:t>
            </a:r>
            <a:r>
              <a:rPr lang="nl-NL" sz="2400" dirty="0" err="1"/>
              <a:t>to</a:t>
            </a:r>
            <a:r>
              <a:rPr lang="nl-NL" sz="2400" dirty="0"/>
              <a:t> PUB sockets.</a:t>
            </a:r>
          </a:p>
          <a:p>
            <a:pPr marL="609600" lvl="1" indent="-342900">
              <a:lnSpc>
                <a:spcPct val="100000"/>
              </a:lnSpc>
              <a:buFont typeface="Arial" panose="020B0604020202020204" pitchFamily="34" charset="0"/>
              <a:buChar char="•"/>
            </a:pPr>
            <a:r>
              <a:rPr lang="nl-NL" sz="2200" dirty="0"/>
              <a:t>No control of </a:t>
            </a:r>
            <a:r>
              <a:rPr lang="nl-NL" sz="2200" dirty="0" err="1"/>
              <a:t>message</a:t>
            </a:r>
            <a:r>
              <a:rPr lang="nl-NL" sz="2200" dirty="0"/>
              <a:t> </a:t>
            </a:r>
            <a:r>
              <a:rPr lang="nl-NL" sz="2200" dirty="0" err="1"/>
              <a:t>rate</a:t>
            </a:r>
            <a:endParaRPr lang="nl-NL" sz="2200" dirty="0"/>
          </a:p>
          <a:p>
            <a:pPr marL="609600" lvl="1" indent="-342900">
              <a:lnSpc>
                <a:spcPct val="100000"/>
              </a:lnSpc>
              <a:buFont typeface="Arial" panose="020B0604020202020204" pitchFamily="34" charset="0"/>
              <a:buChar char="•"/>
            </a:pPr>
            <a:r>
              <a:rPr lang="nl-NL" sz="2200" dirty="0" err="1"/>
              <a:t>Publishers</a:t>
            </a:r>
            <a:r>
              <a:rPr lang="nl-NL" sz="2200" dirty="0"/>
              <a:t> </a:t>
            </a:r>
            <a:r>
              <a:rPr lang="nl-NL" sz="2200" dirty="0" err="1"/>
              <a:t>don't</a:t>
            </a:r>
            <a:r>
              <a:rPr lang="nl-NL" sz="2200" dirty="0"/>
              <a:t> </a:t>
            </a:r>
            <a:r>
              <a:rPr lang="nl-NL" sz="2200" dirty="0" err="1"/>
              <a:t>know</a:t>
            </a:r>
            <a:r>
              <a:rPr lang="nl-NL" sz="2200" dirty="0"/>
              <a:t> </a:t>
            </a:r>
            <a:r>
              <a:rPr lang="nl-NL" sz="2200" dirty="0" err="1"/>
              <a:t>when</a:t>
            </a:r>
            <a:r>
              <a:rPr lang="nl-NL" sz="2200" dirty="0"/>
              <a:t> </a:t>
            </a:r>
            <a:r>
              <a:rPr lang="nl-NL" sz="2200" dirty="0" err="1"/>
              <a:t>subscribers</a:t>
            </a:r>
            <a:r>
              <a:rPr lang="nl-NL" sz="2200" dirty="0"/>
              <a:t> are ready </a:t>
            </a:r>
            <a:r>
              <a:rPr lang="nl-NL" sz="2200" dirty="0" err="1"/>
              <a:t>to</a:t>
            </a:r>
            <a:r>
              <a:rPr lang="nl-NL" sz="2200" dirty="0"/>
              <a:t> </a:t>
            </a:r>
            <a:r>
              <a:rPr lang="nl-NL" sz="2200" dirty="0" err="1"/>
              <a:t>receive</a:t>
            </a:r>
            <a:r>
              <a:rPr lang="nl-NL" sz="2200" dirty="0"/>
              <a:t>, or </a:t>
            </a:r>
            <a:r>
              <a:rPr lang="nl-NL" sz="2200" dirty="0" err="1"/>
              <a:t>when</a:t>
            </a:r>
            <a:r>
              <a:rPr lang="nl-NL" sz="2200" dirty="0"/>
              <a:t> </a:t>
            </a:r>
            <a:r>
              <a:rPr lang="nl-NL" sz="2200" dirty="0" err="1"/>
              <a:t>they</a:t>
            </a:r>
            <a:r>
              <a:rPr lang="nl-NL" sz="2200" dirty="0"/>
              <a:t> have </a:t>
            </a:r>
            <a:r>
              <a:rPr lang="nl-NL" sz="2200" dirty="0" err="1"/>
              <a:t>disappeared</a:t>
            </a:r>
            <a:endParaRPr lang="nl-NL" sz="2200" dirty="0"/>
          </a:p>
          <a:p>
            <a:pPr marL="342900" indent="-342900">
              <a:lnSpc>
                <a:spcPct val="100000"/>
              </a:lnSpc>
              <a:buFont typeface="Arial" panose="020B0604020202020204" pitchFamily="34" charset="0"/>
              <a:buChar char="•"/>
            </a:pPr>
            <a:r>
              <a:rPr lang="nl-NL" sz="2400" dirty="0"/>
              <a:t>SUB sockets must </a:t>
            </a:r>
            <a:r>
              <a:rPr lang="nl-NL" sz="2400" dirty="0" err="1"/>
              <a:t>subscribe</a:t>
            </a:r>
            <a:r>
              <a:rPr lang="nl-NL" sz="2400" dirty="0"/>
              <a:t> </a:t>
            </a:r>
            <a:r>
              <a:rPr lang="nl-NL" sz="2400" dirty="0" err="1"/>
              <a:t>to</a:t>
            </a:r>
            <a:r>
              <a:rPr lang="nl-NL" sz="2400" dirty="0"/>
              <a:t> </a:t>
            </a:r>
            <a:r>
              <a:rPr lang="nl-NL" sz="2400" dirty="0" err="1"/>
              <a:t>messages</a:t>
            </a:r>
            <a:r>
              <a:rPr lang="nl-NL" sz="2400" dirty="0"/>
              <a:t>.</a:t>
            </a:r>
          </a:p>
          <a:p>
            <a:pPr marL="609600" lvl="1" indent="-342900">
              <a:lnSpc>
                <a:spcPct val="100000"/>
              </a:lnSpc>
              <a:buFont typeface="Arial" panose="020B0604020202020204" pitchFamily="34" charset="0"/>
              <a:buChar char="•"/>
            </a:pPr>
            <a:r>
              <a:rPr lang="nl-NL" sz="2200" dirty="0" err="1"/>
              <a:t>Otherwise</a:t>
            </a:r>
            <a:r>
              <a:rPr lang="nl-NL" sz="2200" dirty="0"/>
              <a:t> </a:t>
            </a:r>
            <a:r>
              <a:rPr lang="nl-NL" sz="2200" dirty="0" err="1"/>
              <a:t>they</a:t>
            </a:r>
            <a:r>
              <a:rPr lang="nl-NL" sz="2200" dirty="0"/>
              <a:t> </a:t>
            </a:r>
            <a:r>
              <a:rPr lang="nl-NL" sz="2200" dirty="0" err="1"/>
              <a:t>will</a:t>
            </a:r>
            <a:r>
              <a:rPr lang="nl-NL" sz="2200" dirty="0"/>
              <a:t> </a:t>
            </a:r>
            <a:r>
              <a:rPr lang="nl-NL" sz="2200" dirty="0" err="1"/>
              <a:t>not</a:t>
            </a:r>
            <a:r>
              <a:rPr lang="nl-NL" sz="2200" dirty="0"/>
              <a:t> </a:t>
            </a:r>
            <a:r>
              <a:rPr lang="nl-NL" sz="2200" dirty="0" err="1"/>
              <a:t>receive</a:t>
            </a:r>
            <a:r>
              <a:rPr lang="nl-NL" sz="2200" dirty="0"/>
              <a:t> </a:t>
            </a:r>
            <a:r>
              <a:rPr lang="nl-NL" sz="2200" dirty="0" err="1"/>
              <a:t>anything</a:t>
            </a:r>
            <a:r>
              <a:rPr lang="nl-NL" sz="2200" dirty="0"/>
              <a:t>.</a:t>
            </a:r>
          </a:p>
          <a:p>
            <a:pPr marL="609600" lvl="1" indent="-342900">
              <a:lnSpc>
                <a:spcPct val="100000"/>
              </a:lnSpc>
              <a:buFont typeface="Arial" panose="020B0604020202020204" pitchFamily="34" charset="0"/>
              <a:buChar char="•"/>
            </a:pPr>
            <a:r>
              <a:rPr lang="nl-NL" sz="2200" dirty="0"/>
              <a:t>Subscription filtering is </a:t>
            </a:r>
            <a:r>
              <a:rPr lang="nl-NL" sz="2200" dirty="0" err="1"/>
              <a:t>done</a:t>
            </a:r>
            <a:r>
              <a:rPr lang="nl-NL" sz="2200" dirty="0"/>
              <a:t> in </a:t>
            </a:r>
            <a:r>
              <a:rPr lang="nl-NL" sz="2200" dirty="0" err="1"/>
              <a:t>the</a:t>
            </a:r>
            <a:r>
              <a:rPr lang="nl-NL" sz="2200" dirty="0"/>
              <a:t> PUB socket.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PUB – SUB </a:t>
            </a:r>
            <a:r>
              <a:rPr lang="nl-NL" dirty="0" err="1"/>
              <a:t>communication</a:t>
            </a:r>
            <a:endParaRPr lang="en-US" sz="3000" cap="none" dirty="0">
              <a:solidFill>
                <a:schemeClr val="accent1"/>
              </a:solidFill>
            </a:endParaRPr>
          </a:p>
        </p:txBody>
      </p:sp>
      <p:pic>
        <p:nvPicPr>
          <p:cNvPr id="20482" name="Picture 2" descr="https://zguide.zeromq.org/image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1412776"/>
            <a:ext cx="39433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28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(zmq.PUB)</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://*:5555")</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zipcode</a:t>
            </a:r>
            <a:r>
              <a:rPr lang="nl-NL" sz="2400" b="1" dirty="0">
                <a:latin typeface="Consolas" panose="020B0609020204030204" pitchFamily="49" charset="0"/>
              </a:rPr>
              <a:t> = randrange(1000, 10000)</a:t>
            </a:r>
          </a:p>
          <a:p>
            <a:pPr>
              <a:lnSpc>
                <a:spcPct val="80000"/>
              </a:lnSpc>
            </a:pPr>
            <a:r>
              <a:rPr lang="nl-NL" sz="2400" b="1" dirty="0">
                <a:latin typeface="Consolas" panose="020B0609020204030204" pitchFamily="49" charset="0"/>
              </a:rPr>
              <a:t>    temp = randrange(-30, 40)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humidity</a:t>
            </a:r>
            <a:r>
              <a:rPr lang="nl-NL" sz="2400" b="1" dirty="0">
                <a:latin typeface="Consolas" panose="020B0609020204030204" pitchFamily="49" charset="0"/>
              </a:rPr>
              <a:t> = randrange(10,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zipcode</a:t>
            </a:r>
            <a:r>
              <a:rPr lang="nl-NL" sz="2400" b="1" dirty="0">
                <a:latin typeface="Consolas" panose="020B0609020204030204" pitchFamily="49" charset="0"/>
              </a:rPr>
              <a:t>} {temp} {</a:t>
            </a:r>
            <a:r>
              <a:rPr lang="nl-NL" sz="2400" b="1" dirty="0" err="1">
                <a:latin typeface="Consolas" panose="020B0609020204030204" pitchFamily="49" charset="0"/>
              </a:rPr>
              <a:t>humidity</a:t>
            </a:r>
            <a:r>
              <a:rPr lang="nl-NL" sz="2400" b="1" dirty="0">
                <a:latin typeface="Consolas" panose="020B0609020204030204" pitchFamily="49" charset="0"/>
              </a:rPr>
              <a:t>}")</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server</a:t>
            </a:r>
            <a:endParaRPr lang="en-US" sz="3000" cap="none" dirty="0">
              <a:solidFill>
                <a:schemeClr val="accent1"/>
              </a:solidFill>
            </a:endParaRPr>
          </a:p>
        </p:txBody>
      </p:sp>
    </p:spTree>
    <p:extLst>
      <p:ext uri="{BB962C8B-B14F-4D97-AF65-F5344CB8AC3E}">
        <p14:creationId xmlns:p14="http://schemas.microsoft.com/office/powerpoint/2010/main" val="190305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85000" lnSpcReduction="20000"/>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zmq.SUB</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://localhost:5555")</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Filter </a:t>
            </a:r>
            <a:r>
              <a:rPr lang="nl-NL" sz="2400" b="1" dirty="0" err="1">
                <a:latin typeface="Consolas" panose="020B0609020204030204" pitchFamily="49" charset="0"/>
              </a:rPr>
              <a:t>zipcode</a:t>
            </a:r>
            <a:endParaRPr lang="nl-NL" sz="2400" b="1" dirty="0">
              <a:latin typeface="Consolas" panose="020B0609020204030204" pitchFamily="49" charset="0"/>
            </a:endParaRPr>
          </a:p>
          <a:p>
            <a:pPr>
              <a:lnSpc>
                <a:spcPct val="80000"/>
              </a:lnSpc>
            </a:pPr>
            <a:r>
              <a:rPr lang="nl-NL" sz="2400" b="1" dirty="0" err="1">
                <a:latin typeface="Consolas" panose="020B0609020204030204" pitchFamily="49" charset="0"/>
              </a:rPr>
              <a:t>zipcode</a:t>
            </a:r>
            <a:r>
              <a:rPr lang="nl-NL" sz="2400" b="1" dirty="0">
                <a:latin typeface="Consolas" panose="020B0609020204030204" pitchFamily="49" charset="0"/>
              </a:rPr>
              <a:t> = 1234</a:t>
            </a:r>
          </a:p>
          <a:p>
            <a:pPr>
              <a:lnSpc>
                <a:spcPct val="80000"/>
              </a:lnSpc>
            </a:pPr>
            <a:r>
              <a:rPr lang="nl-NL" sz="2400" b="1" dirty="0" err="1">
                <a:latin typeface="Consolas" panose="020B0609020204030204" pitchFamily="49" charset="0"/>
              </a:rPr>
              <a:t>socket.setsockopt_string</a:t>
            </a:r>
            <a:r>
              <a:rPr lang="nl-NL" sz="2400" b="1" dirty="0">
                <a:latin typeface="Consolas" panose="020B0609020204030204" pitchFamily="49" charset="0"/>
              </a:rPr>
              <a:t>(</a:t>
            </a:r>
            <a:r>
              <a:rPr lang="nl-NL" sz="2400" b="1" dirty="0" err="1">
                <a:latin typeface="Consolas" panose="020B0609020204030204" pitchFamily="49" charset="0"/>
              </a:rPr>
              <a:t>zmq.SUBSCRIBE</a:t>
            </a:r>
            <a:r>
              <a:rPr lang="nl-NL" sz="2400" b="1" dirty="0">
                <a:latin typeface="Consolas" panose="020B0609020204030204" pitchFamily="49" charset="0"/>
              </a:rPr>
              <a:t>, </a:t>
            </a:r>
            <a:r>
              <a:rPr lang="nl-NL" sz="2400" b="1" dirty="0" err="1">
                <a:latin typeface="Consolas" panose="020B0609020204030204" pitchFamily="49" charset="0"/>
              </a:rPr>
              <a:t>str</a:t>
            </a:r>
            <a:r>
              <a:rPr lang="nl-NL" sz="2400" b="1" dirty="0">
                <a:latin typeface="Consolas" panose="020B0609020204030204" pitchFamily="49" charset="0"/>
              </a:rPr>
              <a:t>(</a:t>
            </a:r>
            <a:r>
              <a:rPr lang="nl-NL" sz="2400" b="1" dirty="0" err="1">
                <a:latin typeface="Consolas" panose="020B0609020204030204" pitchFamily="49" charset="0"/>
              </a:rPr>
              <a:t>zipcode</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temp_sum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hum_sum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for</a:t>
            </a:r>
            <a:r>
              <a:rPr lang="nl-NL" sz="2400" b="1" dirty="0">
                <a:latin typeface="Consolas" panose="020B0609020204030204" pitchFamily="49" charset="0"/>
              </a:rPr>
              <a:t> update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received</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a:t>
            </a:r>
            <a:r>
              <a:rPr lang="nl-NL" sz="2400" b="1" dirty="0">
                <a:latin typeface="Consolas" panose="020B0609020204030204" pitchFamily="49" charset="0"/>
              </a:rPr>
              <a:t>, temp, hum = </a:t>
            </a:r>
            <a:r>
              <a:rPr lang="nl-NL" sz="2400" b="1" dirty="0" err="1">
                <a:latin typeface="Consolas" panose="020B0609020204030204" pitchFamily="49" charset="0"/>
              </a:rPr>
              <a:t>received.split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temp_sum</a:t>
            </a:r>
            <a:r>
              <a:rPr lang="nl-NL" sz="2400" b="1" dirty="0">
                <a:latin typeface="Consolas" panose="020B0609020204030204" pitchFamily="49" charset="0"/>
              </a:rPr>
              <a:t> += int(temp)</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int(hum)</a:t>
            </a:r>
          </a:p>
          <a:p>
            <a:pPr>
              <a:lnSpc>
                <a:spcPct val="80000"/>
              </a:lnSpc>
            </a:pPr>
            <a:r>
              <a:rPr lang="nl-NL" sz="2400" b="1" dirty="0">
                <a:latin typeface="Consolas" panose="020B0609020204030204" pitchFamily="49" charset="0"/>
              </a:rPr>
              <a:t>print(f"{</a:t>
            </a:r>
            <a:r>
              <a:rPr lang="nl-NL" sz="2400" b="1" dirty="0" err="1">
                <a:latin typeface="Consolas" panose="020B0609020204030204" pitchFamily="49" charset="0"/>
              </a:rPr>
              <a:t>zipcode</a:t>
            </a:r>
            <a:r>
              <a:rPr lang="nl-NL" sz="2400" b="1" dirty="0">
                <a:latin typeface="Consolas" panose="020B0609020204030204" pitchFamily="49" charset="0"/>
              </a:rPr>
              <a:t>}: </a:t>
            </a:r>
            <a:r>
              <a:rPr lang="nl-NL" sz="2400" b="1" dirty="0" err="1">
                <a:latin typeface="Consolas" panose="020B0609020204030204" pitchFamily="49" charset="0"/>
              </a:rPr>
              <a:t>average</a:t>
            </a:r>
            <a:r>
              <a:rPr lang="nl-NL" sz="2400" b="1" dirty="0">
                <a:latin typeface="Consolas" panose="020B0609020204030204" pitchFamily="49" charset="0"/>
              </a:rPr>
              <a:t> temp: {</a:t>
            </a:r>
            <a:r>
              <a:rPr lang="nl-NL" sz="2400" b="1" dirty="0" err="1">
                <a:latin typeface="Consolas" panose="020B0609020204030204" pitchFamily="49" charset="0"/>
              </a:rPr>
              <a:t>temp_sum</a:t>
            </a:r>
            <a:r>
              <a:rPr lang="nl-NL" sz="2400" b="1" dirty="0">
                <a:latin typeface="Consolas" panose="020B0609020204030204" pitchFamily="49" charset="0"/>
              </a:rPr>
              <a:t> / 10}, </a:t>
            </a:r>
            <a:r>
              <a:rPr lang="nl-NL" sz="2400" b="1" dirty="0" err="1">
                <a:latin typeface="Consolas" panose="020B0609020204030204" pitchFamily="49" charset="0"/>
              </a:rPr>
              <a:t>humidity</a:t>
            </a: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10}")</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client</a:t>
            </a:r>
            <a:endParaRPr lang="en-US" sz="3000" cap="none" dirty="0">
              <a:solidFill>
                <a:schemeClr val="accent1"/>
              </a:solidFill>
            </a:endParaRPr>
          </a:p>
        </p:txBody>
      </p:sp>
    </p:spTree>
    <p:extLst>
      <p:ext uri="{BB962C8B-B14F-4D97-AF65-F5344CB8AC3E}">
        <p14:creationId xmlns:p14="http://schemas.microsoft.com/office/powerpoint/2010/main" val="288869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Summary</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a:t>weather</a:t>
            </a:r>
            <a:r>
              <a:rPr lang="nl-NL" dirty="0"/>
              <a:t> update server / client</a:t>
            </a:r>
            <a:endParaRPr lang="en-US" sz="3000" cap="none" dirty="0">
              <a:solidFill>
                <a:schemeClr val="accent1"/>
              </a:solidFill>
            </a:endParaRPr>
          </a:p>
        </p:txBody>
      </p:sp>
    </p:spTree>
    <p:extLst>
      <p:ext uri="{BB962C8B-B14F-4D97-AF65-F5344CB8AC3E}">
        <p14:creationId xmlns:p14="http://schemas.microsoft.com/office/powerpoint/2010/main" val="389403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PUB – SUB is </a:t>
            </a:r>
            <a:r>
              <a:rPr lang="nl-NL" sz="2400" dirty="0" err="1"/>
              <a:t>particularly</a:t>
            </a:r>
            <a:r>
              <a:rPr lang="nl-NL" sz="2400" dirty="0"/>
              <a:t> </a:t>
            </a:r>
            <a:r>
              <a:rPr lang="nl-NL" sz="2400" dirty="0" err="1"/>
              <a:t>useful</a:t>
            </a:r>
            <a:r>
              <a:rPr lang="nl-NL" sz="2400" dirty="0"/>
              <a:t> </a:t>
            </a:r>
            <a:r>
              <a:rPr lang="nl-NL" sz="2400" dirty="0" err="1"/>
              <a:t>when</a:t>
            </a:r>
            <a:r>
              <a:rPr lang="nl-NL" sz="2400" dirty="0"/>
              <a:t> </a:t>
            </a:r>
            <a:r>
              <a:rPr lang="nl-NL" sz="2400" dirty="0" err="1"/>
              <a:t>the</a:t>
            </a:r>
            <a:r>
              <a:rPr lang="nl-NL" sz="2400" dirty="0"/>
              <a:t> client does </a:t>
            </a:r>
            <a:r>
              <a:rPr lang="nl-NL" sz="2400" dirty="0" err="1"/>
              <a:t>not</a:t>
            </a:r>
            <a:r>
              <a:rPr lang="nl-NL" sz="2400" dirty="0"/>
              <a:t> </a:t>
            </a:r>
            <a:r>
              <a:rPr lang="nl-NL" sz="2400" dirty="0" err="1"/>
              <a:t>need</a:t>
            </a:r>
            <a:r>
              <a:rPr lang="nl-NL" sz="2400" dirty="0"/>
              <a:t> </a:t>
            </a:r>
            <a:r>
              <a:rPr lang="nl-NL" sz="2400" dirty="0" err="1"/>
              <a:t>to</a:t>
            </a:r>
            <a:r>
              <a:rPr lang="nl-NL" sz="2400" dirty="0"/>
              <a:t> have </a:t>
            </a:r>
            <a:r>
              <a:rPr lang="nl-NL" sz="2400" dirty="0" err="1"/>
              <a:t>the</a:t>
            </a:r>
            <a:r>
              <a:rPr lang="nl-NL" sz="2400" dirty="0"/>
              <a:t> </a:t>
            </a:r>
            <a:r>
              <a:rPr lang="nl-NL" sz="2400" dirty="0" err="1"/>
              <a:t>history</a:t>
            </a:r>
            <a:r>
              <a:rPr lang="nl-NL" sz="2400" dirty="0"/>
              <a:t> of </a:t>
            </a:r>
            <a:r>
              <a:rPr lang="nl-NL" sz="2400" dirty="0" err="1"/>
              <a:t>previously</a:t>
            </a:r>
            <a:r>
              <a:rPr lang="nl-NL" sz="2400" dirty="0"/>
              <a:t> sent </a:t>
            </a:r>
            <a:r>
              <a:rPr lang="nl-NL" sz="2400" dirty="0" err="1"/>
              <a:t>messages</a:t>
            </a:r>
            <a:r>
              <a:rPr lang="nl-NL" sz="2400" dirty="0"/>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4628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Task distribution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6</a:t>
            </a:r>
          </a:p>
        </p:txBody>
      </p:sp>
    </p:spTree>
    <p:extLst>
      <p:ext uri="{BB962C8B-B14F-4D97-AF65-F5344CB8AC3E}">
        <p14:creationId xmlns:p14="http://schemas.microsoft.com/office/powerpoint/2010/main" val="3171013395"/>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parallel pipeline</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a:t>The PUSH – PULL </a:t>
            </a:r>
            <a:r>
              <a:rPr lang="nl-NL" sz="2400" dirty="0" err="1"/>
              <a:t>pattern</a:t>
            </a:r>
            <a:r>
              <a:rPr lang="nl-NL" sz="2400" dirty="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a:t>any</a:t>
            </a:r>
            <a:r>
              <a:rPr lang="nl-NL" sz="2400" dirty="0"/>
              <a:t> </a:t>
            </a:r>
            <a:r>
              <a:rPr lang="nl-NL" sz="2400" dirty="0" err="1"/>
              <a:t>number</a:t>
            </a:r>
            <a:r>
              <a:rPr lang="nl-NL" sz="2400" dirty="0"/>
              <a:t> of PUSH sockets </a:t>
            </a:r>
            <a:r>
              <a:rPr lang="nl-NL" sz="2400" dirty="0" err="1"/>
              <a:t>to</a:t>
            </a:r>
            <a:r>
              <a:rPr lang="nl-NL" sz="2400" dirty="0"/>
              <a:t> </a:t>
            </a:r>
            <a:r>
              <a:rPr lang="nl-NL" sz="2400" dirty="0" err="1"/>
              <a:t>any</a:t>
            </a:r>
            <a:r>
              <a:rPr lang="nl-NL" sz="2400" dirty="0"/>
              <a:t> </a:t>
            </a:r>
            <a:r>
              <a:rPr lang="nl-NL" sz="2400" dirty="0" err="1"/>
              <a:t>number</a:t>
            </a:r>
            <a:r>
              <a:rPr lang="nl-NL" sz="2400" dirty="0"/>
              <a:t> of PULL sockets.</a:t>
            </a:r>
          </a:p>
          <a:p>
            <a:pPr marL="342900" indent="-342900">
              <a:lnSpc>
                <a:spcPct val="100000"/>
              </a:lnSpc>
              <a:buFont typeface="Arial" panose="020B0604020202020204" pitchFamily="34" charset="0"/>
              <a:buChar char="•"/>
            </a:pPr>
            <a:r>
              <a:rPr lang="nl-NL" sz="2400" dirty="0"/>
              <a:t>PULL sockets </a:t>
            </a:r>
            <a:r>
              <a:rPr lang="nl-NL" sz="2400" dirty="0" err="1"/>
              <a:t>don't</a:t>
            </a:r>
            <a:r>
              <a:rPr lang="nl-NL" sz="2400" dirty="0"/>
              <a:t> talk back </a:t>
            </a:r>
            <a:r>
              <a:rPr lang="nl-NL" sz="2400" dirty="0" err="1"/>
              <a:t>to</a:t>
            </a:r>
            <a:r>
              <a:rPr lang="nl-NL" sz="2400" dirty="0"/>
              <a:t> PUSH sockets.</a:t>
            </a:r>
          </a:p>
          <a:p>
            <a:pPr marL="609600" lvl="1" indent="-342900">
              <a:lnSpc>
                <a:spcPct val="100000"/>
              </a:lnSpc>
              <a:buFont typeface="Arial" panose="020B0604020202020204" pitchFamily="34" charset="0"/>
              <a:buChar char="•"/>
            </a:pPr>
            <a:r>
              <a:rPr lang="nl-NL" sz="2200" dirty="0"/>
              <a:t>No control of </a:t>
            </a:r>
            <a:r>
              <a:rPr lang="nl-NL" sz="2200" dirty="0" err="1"/>
              <a:t>task</a:t>
            </a:r>
            <a:r>
              <a:rPr lang="nl-NL" sz="2200" dirty="0"/>
              <a:t> </a:t>
            </a:r>
            <a:r>
              <a:rPr lang="nl-NL" sz="2200" dirty="0" err="1"/>
              <a:t>rate</a:t>
            </a:r>
            <a:endParaRPr lang="nl-NL" sz="2200" dirty="0"/>
          </a:p>
          <a:p>
            <a:pPr marL="609600" lvl="1" indent="-342900">
              <a:lnSpc>
                <a:spcPct val="100000"/>
              </a:lnSpc>
              <a:buFont typeface="Arial" panose="020B0604020202020204" pitchFamily="34" charset="0"/>
              <a:buChar char="•"/>
            </a:pPr>
            <a:r>
              <a:rPr lang="nl-NL" sz="2200" dirty="0"/>
              <a:t>PUSH socket does </a:t>
            </a:r>
            <a:r>
              <a:rPr lang="nl-NL" sz="2200" dirty="0" err="1"/>
              <a:t>not</a:t>
            </a:r>
            <a:r>
              <a:rPr lang="nl-NL" sz="2200" dirty="0"/>
              <a:t> </a:t>
            </a:r>
            <a:r>
              <a:rPr lang="nl-NL" sz="2200" dirty="0" err="1"/>
              <a:t>know</a:t>
            </a:r>
            <a:r>
              <a:rPr lang="nl-NL" sz="2200" dirty="0"/>
              <a:t> </a:t>
            </a:r>
            <a:r>
              <a:rPr lang="nl-NL" sz="2200" dirty="0" err="1"/>
              <a:t>when</a:t>
            </a:r>
            <a:r>
              <a:rPr lang="nl-NL" sz="2200" dirty="0"/>
              <a:t> PULL socket is </a:t>
            </a:r>
            <a:r>
              <a:rPr lang="nl-NL" sz="2200" dirty="0" err="1"/>
              <a:t>available</a:t>
            </a:r>
            <a:endParaRPr lang="nl-NL" sz="22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PUSH – PULL </a:t>
            </a:r>
            <a:r>
              <a:rPr lang="nl-NL" sz="3000" cap="none" dirty="0" err="1">
                <a:solidFill>
                  <a:schemeClr val="accent1"/>
                </a:solidFill>
              </a:rPr>
              <a:t>communication</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8372872" y="764704"/>
            <a:ext cx="3672408" cy="4896544"/>
          </a:xfrm>
          <a:prstGeom prst="rect">
            <a:avLst/>
          </a:prstGeom>
        </p:spPr>
      </p:pic>
    </p:spTree>
    <p:extLst>
      <p:ext uri="{BB962C8B-B14F-4D97-AF65-F5344CB8AC3E}">
        <p14:creationId xmlns:p14="http://schemas.microsoft.com/office/powerpoint/2010/main" val="2913143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source(</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zmq.PUSH</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 = 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_ in range(100):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workload</a:t>
            </a:r>
            <a:r>
              <a:rPr lang="nl-NL" sz="2400" b="1" dirty="0">
                <a:latin typeface="Consolas" panose="020B0609020204030204" pitchFamily="49" charset="0"/>
              </a:rPr>
              <a:t> = </a:t>
            </a:r>
            <a:r>
              <a:rPr lang="nl-NL" sz="2400" b="1" dirty="0" err="1">
                <a:latin typeface="Consolas" panose="020B0609020204030204" pitchFamily="49" charset="0"/>
              </a:rPr>
              <a:t>random.randint</a:t>
            </a:r>
            <a:r>
              <a:rPr lang="nl-NL" sz="2400" b="1" dirty="0">
                <a:latin typeface="Consolas" panose="020B0609020204030204" pitchFamily="49" charset="0"/>
              </a:rPr>
              <a:t>(1, 100)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 += </a:t>
            </a:r>
            <a:r>
              <a:rPr lang="nl-NL" sz="2400" b="1" dirty="0" err="1">
                <a:latin typeface="Consolas" panose="020B0609020204030204" pitchFamily="49" charset="0"/>
              </a:rPr>
              <a:t>workload</a:t>
            </a: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workload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f"Total</a:t>
            </a:r>
            <a:r>
              <a:rPr lang="nl-NL" sz="2400" b="1" dirty="0">
                <a:latin typeface="Consolas" panose="020B0609020204030204" pitchFamily="49" charset="0"/>
              </a:rPr>
              <a:t> </a:t>
            </a:r>
            <a:r>
              <a:rPr lang="nl-NL" sz="2400" b="1" dirty="0" err="1">
                <a:latin typeface="Consolas" panose="020B0609020204030204" pitchFamily="49" charset="0"/>
              </a:rPr>
              <a:t>workload</a:t>
            </a: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push-pull source</a:t>
            </a:r>
            <a:endParaRPr lang="en-US" sz="3000" cap="none" dirty="0">
              <a:solidFill>
                <a:schemeClr val="accent1"/>
              </a:solidFill>
            </a:endParaRPr>
          </a:p>
        </p:txBody>
      </p:sp>
    </p:spTree>
    <p:extLst>
      <p:ext uri="{BB962C8B-B14F-4D97-AF65-F5344CB8AC3E}">
        <p14:creationId xmlns:p14="http://schemas.microsoft.com/office/powerpoint/2010/main" val="188723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sink</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start_time</a:t>
            </a:r>
            <a:r>
              <a:rPr lang="nl-NL" sz="2400" b="1" dirty="0">
                <a:latin typeface="Consolas" panose="020B0609020204030204" pitchFamily="49" charset="0"/>
              </a:rPr>
              <a:t> = </a:t>
            </a:r>
            <a:r>
              <a:rPr lang="nl-NL" sz="2400" b="1" dirty="0" err="1">
                <a:latin typeface="Consolas" panose="020B0609020204030204" pitchFamily="49" charset="0"/>
              </a:rPr>
              <a:t>datetime.now</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a:t>
            </a:r>
            <a:r>
              <a:rPr lang="nl-NL" sz="2400" b="1" dirty="0" err="1">
                <a:latin typeface="Consolas" panose="020B0609020204030204" pitchFamily="49" charset="0"/>
              </a:rPr>
              <a:t>task_nbr</a:t>
            </a:r>
            <a:r>
              <a:rPr lang="nl-NL" sz="2400" b="1" dirty="0">
                <a:latin typeface="Consolas" panose="020B0609020204030204" pitchFamily="49" charset="0"/>
              </a:rPr>
              <a:t> in range(100):</a:t>
            </a:r>
          </a:p>
          <a:p>
            <a:pPr>
              <a:lnSpc>
                <a:spcPct val="80000"/>
              </a:lnSpc>
            </a:pPr>
            <a:r>
              <a:rPr lang="nl-NL" sz="2400" b="1" dirty="0">
                <a:latin typeface="Consolas" panose="020B0609020204030204" pitchFamily="49" charset="0"/>
              </a:rPr>
              <a:t>        _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f"Total</a:t>
            </a:r>
            <a:r>
              <a:rPr lang="nl-NL" sz="2400" b="1" dirty="0">
                <a:latin typeface="Consolas" panose="020B0609020204030204" pitchFamily="49" charset="0"/>
              </a:rPr>
              <a:t> time {(</a:t>
            </a:r>
            <a:r>
              <a:rPr lang="nl-NL" sz="2400" b="1" dirty="0" err="1">
                <a:latin typeface="Consolas" panose="020B0609020204030204" pitchFamily="49" charset="0"/>
              </a:rPr>
              <a:t>datetime.now</a:t>
            </a:r>
            <a:r>
              <a:rPr lang="nl-NL" sz="2400" b="1" dirty="0">
                <a:latin typeface="Consolas" panose="020B0609020204030204" pitchFamily="49" charset="0"/>
              </a:rPr>
              <a:t>() - </a:t>
            </a:r>
            <a:r>
              <a:rPr lang="nl-NL" sz="2400" b="1" dirty="0" err="1">
                <a:latin typeface="Consolas" panose="020B0609020204030204" pitchFamily="49" charset="0"/>
              </a:rPr>
              <a:t>start_time</a:t>
            </a:r>
            <a:r>
              <a:rPr lang="nl-NL" sz="2400" b="1" dirty="0">
                <a:latin typeface="Consolas" panose="020B0609020204030204" pitchFamily="49" charset="0"/>
              </a:rPr>
              <a:t>).</a:t>
            </a:r>
            <a:r>
              <a:rPr lang="nl-NL" sz="2400" b="1" dirty="0" err="1">
                <a:latin typeface="Consolas" panose="020B0609020204030204" pitchFamily="49" charset="0"/>
              </a:rPr>
              <a:t>microseconds</a:t>
            </a:r>
            <a:r>
              <a:rPr lang="nl-NL" sz="2400" b="1" dirty="0">
                <a:latin typeface="Consolas" panose="020B0609020204030204" pitchFamily="49" charset="0"/>
              </a:rPr>
              <a:t> / 1000} </a:t>
            </a:r>
            <a:r>
              <a:rPr lang="nl-NL" sz="2400" b="1" dirty="0" err="1">
                <a:latin typeface="Consolas" panose="020B0609020204030204" pitchFamily="49" charset="0"/>
              </a:rPr>
              <a:t>milliseconds</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push-pull </a:t>
            </a:r>
            <a:r>
              <a:rPr lang="nl-NL" sz="3000" cap="none" dirty="0" err="1">
                <a:solidFill>
                  <a:schemeClr val="accent1"/>
                </a:solidFill>
              </a:rPr>
              <a:t>sink</a:t>
            </a:r>
            <a:endParaRPr lang="en-US" sz="3000" cap="none" dirty="0">
              <a:solidFill>
                <a:schemeClr val="accent1"/>
              </a:solidFill>
            </a:endParaRPr>
          </a:p>
        </p:txBody>
      </p:sp>
    </p:spTree>
    <p:extLst>
      <p:ext uri="{BB962C8B-B14F-4D97-AF65-F5344CB8AC3E}">
        <p14:creationId xmlns:p14="http://schemas.microsoft.com/office/powerpoint/2010/main" val="579124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lnSpcReduction="10000"/>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worker</a:t>
            </a:r>
            <a:r>
              <a:rPr lang="nl-NL" sz="2400" b="1" dirty="0">
                <a:latin typeface="Consolas" panose="020B0609020204030204" pitchFamily="49" charset="0"/>
              </a:rPr>
              <a:t>(name, </a:t>
            </a:r>
            <a:r>
              <a:rPr lang="nl-NL" sz="2400" b="1" dirty="0" err="1">
                <a:latin typeface="Consolas" panose="020B0609020204030204" pitchFamily="49" charset="0"/>
              </a:rPr>
              <a:t>source_addr</a:t>
            </a:r>
            <a:r>
              <a:rPr lang="nl-NL" sz="2400" b="1" dirty="0">
                <a:latin typeface="Consolas" panose="020B0609020204030204" pitchFamily="49" charset="0"/>
              </a:rPr>
              <a:t>, </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source_socket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source_socket.connect</a:t>
            </a:r>
            <a:r>
              <a:rPr lang="nl-NL" sz="2400" b="1" dirty="0">
                <a:latin typeface="Consolas" panose="020B0609020204030204" pitchFamily="49" charset="0"/>
              </a:rPr>
              <a:t>(</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sink_socket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zmq.PUSH</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sink_socket.connect</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 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try</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s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source_socket.recv_string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 1</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(int(s) * 0.001)</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sink_socket.send_string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except</a:t>
            </a:r>
            <a:r>
              <a:rPr lang="nl-NL" sz="2400" b="1" dirty="0">
                <a:latin typeface="Consolas" panose="020B0609020204030204" pitchFamily="49" charset="0"/>
              </a:rPr>
              <a:t> </a:t>
            </a:r>
            <a:r>
              <a:rPr lang="nl-NL" sz="2400" b="1" dirty="0" err="1">
                <a:latin typeface="Consolas" panose="020B0609020204030204" pitchFamily="49" charset="0"/>
              </a:rPr>
              <a:t>asyncio.CancelledError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handled</a:t>
            </a: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jobs")</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push-pull </a:t>
            </a:r>
            <a:r>
              <a:rPr lang="nl-NL" sz="3000" cap="none" dirty="0" err="1">
                <a:solidFill>
                  <a:schemeClr val="accent1"/>
                </a:solidFill>
              </a:rPr>
              <a:t>worker</a:t>
            </a:r>
            <a:endParaRPr lang="en-US" sz="3000" cap="none" dirty="0">
              <a:solidFill>
                <a:schemeClr val="accent1"/>
              </a:solidFill>
            </a:endParaRPr>
          </a:p>
        </p:txBody>
      </p:sp>
    </p:spTree>
    <p:extLst>
      <p:ext uri="{BB962C8B-B14F-4D97-AF65-F5344CB8AC3E}">
        <p14:creationId xmlns:p14="http://schemas.microsoft.com/office/powerpoint/2010/main" val="267461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push-pull</a:t>
            </a:r>
            <a:endParaRPr lang="en-US" sz="3000" cap="none" dirty="0">
              <a:solidFill>
                <a:schemeClr val="accent1"/>
              </a:solidFill>
            </a:endParaRPr>
          </a:p>
        </p:txBody>
      </p:sp>
    </p:spTree>
    <p:extLst>
      <p:ext uri="{BB962C8B-B14F-4D97-AF65-F5344CB8AC3E}">
        <p14:creationId xmlns:p14="http://schemas.microsoft.com/office/powerpoint/2010/main" val="2648423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PUSH – PULL is </a:t>
            </a:r>
            <a:r>
              <a:rPr lang="nl-NL" sz="2400" dirty="0" err="1"/>
              <a:t>useful</a:t>
            </a:r>
            <a:r>
              <a:rPr lang="nl-NL" sz="2400" dirty="0"/>
              <a:t> </a:t>
            </a:r>
            <a:r>
              <a:rPr lang="nl-NL" sz="2400" dirty="0" err="1"/>
              <a:t>when</a:t>
            </a:r>
            <a:r>
              <a:rPr lang="nl-NL" sz="2400" dirty="0"/>
              <a:t> </a:t>
            </a:r>
            <a:r>
              <a:rPr lang="nl-NL" sz="2400" dirty="0" err="1"/>
              <a:t>the</a:t>
            </a:r>
            <a:r>
              <a:rPr lang="nl-NL" sz="2400" dirty="0"/>
              <a:t> source is </a:t>
            </a:r>
            <a:r>
              <a:rPr lang="nl-NL" sz="2400" dirty="0" err="1"/>
              <a:t>not</a:t>
            </a:r>
            <a:r>
              <a:rPr lang="nl-NL" sz="2400" dirty="0"/>
              <a:t> </a:t>
            </a:r>
            <a:r>
              <a:rPr lang="nl-NL" sz="2400" dirty="0" err="1"/>
              <a:t>interested</a:t>
            </a:r>
            <a:r>
              <a:rPr lang="nl-NL" sz="2400" dirty="0"/>
              <a:t> in </a:t>
            </a:r>
            <a:r>
              <a:rPr lang="nl-NL" sz="2400" dirty="0" err="1"/>
              <a:t>the</a:t>
            </a:r>
            <a:r>
              <a:rPr lang="nl-NL" sz="2400" dirty="0"/>
              <a:t> </a:t>
            </a:r>
            <a:r>
              <a:rPr lang="nl-NL" sz="2400" dirty="0" err="1"/>
              <a:t>result</a:t>
            </a:r>
            <a:r>
              <a:rPr lang="nl-NL" sz="2400" dirty="0"/>
              <a:t> of </a:t>
            </a:r>
            <a:r>
              <a:rPr lang="nl-NL" sz="2400" dirty="0" err="1"/>
              <a:t>the</a:t>
            </a:r>
            <a:r>
              <a:rPr lang="nl-NL" sz="2400" dirty="0"/>
              <a:t> operations.</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37974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nl-NL" dirty="0"/>
              <a:t>Message QUEUE broker</a:t>
            </a:r>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33773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a:t>ROUTER sockets are like REP sockets, </a:t>
            </a:r>
            <a:r>
              <a:rPr lang="nl-NL" sz="2400" dirty="0" err="1"/>
              <a:t>and</a:t>
            </a:r>
            <a:r>
              <a:rPr lang="nl-NL" sz="2400" dirty="0"/>
              <a:t> DEALER sockets are like REQ sockets, </a:t>
            </a:r>
            <a:r>
              <a:rPr lang="nl-NL" sz="2400" dirty="0" err="1"/>
              <a:t>except</a:t>
            </a:r>
            <a:r>
              <a:rPr lang="nl-NL" sz="2400" dirty="0"/>
              <a:t> </a:t>
            </a:r>
            <a:r>
              <a:rPr lang="nl-NL" sz="2400" dirty="0" err="1"/>
              <a:t>that</a:t>
            </a:r>
            <a:r>
              <a:rPr lang="nl-NL" sz="2400" dirty="0"/>
              <a:t> </a:t>
            </a:r>
            <a:r>
              <a:rPr lang="nl-NL" sz="2400" dirty="0" err="1"/>
              <a:t>can</a:t>
            </a:r>
            <a:r>
              <a:rPr lang="nl-NL" sz="2400" dirty="0"/>
              <a:t> handle multiple </a:t>
            </a:r>
            <a:r>
              <a:rPr lang="nl-NL" sz="2400" dirty="0" err="1"/>
              <a:t>connections</a:t>
            </a:r>
            <a:r>
              <a:rPr lang="nl-NL" sz="2400" dirty="0"/>
              <a:t> </a:t>
            </a:r>
            <a:r>
              <a:rPr lang="nl-NL" sz="2400" dirty="0" err="1"/>
              <a:t>asynchronously</a:t>
            </a:r>
            <a:endParaRPr lang="nl-NL" sz="2400" dirty="0"/>
          </a:p>
          <a:p>
            <a:pPr marL="520700" lvl="1" indent="-342900">
              <a:buFont typeface="Arial" panose="020B0604020202020204" pitchFamily="34" charset="0"/>
              <a:buChar char="•"/>
            </a:pPr>
            <a:r>
              <a:rPr lang="nl-NL" sz="2000" dirty="0"/>
              <a:t>For </a:t>
            </a:r>
            <a:r>
              <a:rPr lang="nl-NL" sz="2000" dirty="0" err="1"/>
              <a:t>each</a:t>
            </a:r>
            <a:r>
              <a:rPr lang="nl-NL" sz="2000" dirty="0"/>
              <a:t> </a:t>
            </a:r>
            <a:r>
              <a:rPr lang="nl-NL" sz="2000" dirty="0" err="1"/>
              <a:t>connection</a:t>
            </a:r>
            <a:r>
              <a:rPr lang="nl-NL" sz="2000" dirty="0"/>
              <a:t>, </a:t>
            </a:r>
            <a:r>
              <a:rPr lang="nl-NL" sz="2000" dirty="0" err="1"/>
              <a:t>the</a:t>
            </a:r>
            <a:r>
              <a:rPr lang="nl-NL" sz="2000" dirty="0"/>
              <a:t> order is </a:t>
            </a:r>
            <a:r>
              <a:rPr lang="nl-NL" sz="2000" dirty="0" err="1"/>
              <a:t>still</a:t>
            </a:r>
            <a:r>
              <a:rPr lang="nl-NL" sz="2000" dirty="0"/>
              <a:t> </a:t>
            </a:r>
            <a:r>
              <a:rPr lang="nl-NL" sz="2000" dirty="0" err="1"/>
              <a:t>strict</a:t>
            </a:r>
            <a:r>
              <a:rPr lang="nl-NL" sz="2000" dirty="0"/>
              <a:t> </a:t>
            </a:r>
            <a:r>
              <a:rPr lang="nl-NL" sz="2000" dirty="0" err="1"/>
              <a:t>request</a:t>
            </a:r>
            <a:r>
              <a:rPr lang="nl-NL" sz="2000" dirty="0"/>
              <a:t>-reply</a:t>
            </a:r>
          </a:p>
          <a:p>
            <a:pPr marL="520700" lvl="1" indent="-342900">
              <a:buFont typeface="Arial" panose="020B0604020202020204" pitchFamily="34" charset="0"/>
              <a:buChar char="•"/>
            </a:pPr>
            <a:r>
              <a:rPr lang="nl-NL" sz="2000" dirty="0"/>
              <a:t>But </a:t>
            </a:r>
            <a:r>
              <a:rPr lang="nl-NL" sz="2000" dirty="0" err="1"/>
              <a:t>requests</a:t>
            </a:r>
            <a:r>
              <a:rPr lang="nl-NL" sz="2000" dirty="0"/>
              <a:t> </a:t>
            </a:r>
            <a:r>
              <a:rPr lang="nl-NL" sz="2000" dirty="0" err="1"/>
              <a:t>and</a:t>
            </a:r>
            <a:r>
              <a:rPr lang="nl-NL" sz="2000" dirty="0"/>
              <a:t> reply </a:t>
            </a:r>
            <a:r>
              <a:rPr lang="nl-NL" sz="2000" dirty="0" err="1"/>
              <a:t>for</a:t>
            </a:r>
            <a:r>
              <a:rPr lang="nl-NL" sz="2000" dirty="0"/>
              <a:t> different </a:t>
            </a:r>
            <a:r>
              <a:rPr lang="nl-NL" sz="2000" dirty="0" err="1"/>
              <a:t>connections</a:t>
            </a:r>
            <a:r>
              <a:rPr lang="nl-NL" sz="2000" dirty="0"/>
              <a:t> </a:t>
            </a:r>
            <a:r>
              <a:rPr lang="nl-NL" sz="2000" dirty="0" err="1"/>
              <a:t>can</a:t>
            </a:r>
            <a:r>
              <a:rPr lang="nl-NL" sz="2000" dirty="0"/>
              <a:t> </a:t>
            </a:r>
            <a:r>
              <a:rPr lang="nl-NL" sz="2000" dirty="0" err="1"/>
              <a:t>be</a:t>
            </a:r>
            <a:r>
              <a:rPr lang="nl-NL" sz="2000" dirty="0"/>
              <a:t> </a:t>
            </a:r>
            <a:r>
              <a:rPr lang="nl-NL" sz="2000" dirty="0" err="1"/>
              <a:t>handled</a:t>
            </a:r>
            <a:r>
              <a:rPr lang="nl-NL" sz="2000" dirty="0"/>
              <a:t> </a:t>
            </a:r>
            <a:r>
              <a:rPr lang="nl-NL" sz="2000" dirty="0" err="1"/>
              <a:t>independently</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ROUTER </a:t>
            </a:r>
            <a:r>
              <a:rPr lang="nl-NL" sz="3000" cap="none" dirty="0" err="1">
                <a:solidFill>
                  <a:schemeClr val="accent1"/>
                </a:solidFill>
              </a:rPr>
              <a:t>and</a:t>
            </a:r>
            <a:r>
              <a:rPr lang="nl-NL" sz="3000" cap="none" dirty="0">
                <a:solidFill>
                  <a:schemeClr val="accent1"/>
                </a:solidFill>
              </a:rPr>
              <a:t> DEALER sockets</a:t>
            </a:r>
            <a:endParaRPr lang="en-US" sz="3000" cap="none" dirty="0">
              <a:solidFill>
                <a:schemeClr val="accent1"/>
              </a:solidFill>
            </a:endParaRPr>
          </a:p>
        </p:txBody>
      </p:sp>
      <p:pic>
        <p:nvPicPr>
          <p:cNvPr id="26626" name="Picture 2" descr="https://zguide.zeromq.org/images/fig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196752"/>
            <a:ext cx="3343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14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client</a:t>
            </a:r>
            <a:r>
              <a:rPr lang="nl-NL" sz="2400" b="1" dirty="0">
                <a:latin typeface="Consolas" panose="020B0609020204030204" pitchFamily="49" charset="0"/>
              </a:rPr>
              <a:t>(name):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connected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i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a:t>
            </a:r>
            <a:r>
              <a:rPr lang="nl-NL" sz="2400" b="1" dirty="0" err="1">
                <a:latin typeface="Consolas" panose="020B0609020204030204" pitchFamily="49" charset="0"/>
              </a:rPr>
              <a:t>random.random</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sending</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{i}")</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 {i}")</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err="1">
                <a:solidFill>
                  <a:schemeClr val="accent1"/>
                </a:solidFill>
              </a:rPr>
              <a:t>client</a:t>
            </a:r>
            <a:endParaRPr lang="en-US" sz="3000" cap="none" dirty="0">
              <a:solidFill>
                <a:schemeClr val="accent1"/>
              </a:solidFill>
            </a:endParaRPr>
          </a:p>
        </p:txBody>
      </p:sp>
    </p:spTree>
    <p:extLst>
      <p:ext uri="{BB962C8B-B14F-4D97-AF65-F5344CB8AC3E}">
        <p14:creationId xmlns:p14="http://schemas.microsoft.com/office/powerpoint/2010/main" val="416967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server(name):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://localhost:5556")</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connected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a:t>
            </a:r>
            <a:r>
              <a:rPr lang="nl-NL" sz="2400" b="1" dirty="0" err="1">
                <a:latin typeface="Consolas" panose="020B0609020204030204" pitchFamily="49" charset="0"/>
              </a:rPr>
              <a:t>random.random</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 {</a:t>
            </a:r>
            <a:r>
              <a:rPr lang="nl-NL" sz="2400" b="1" dirty="0" err="1">
                <a:latin typeface="Consolas" panose="020B0609020204030204" pitchFamily="49" charset="0"/>
              </a:rPr>
              <a:t>message</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server</a:t>
            </a:r>
            <a:endParaRPr lang="en-US" sz="3000" cap="none" dirty="0">
              <a:solidFill>
                <a:schemeClr val="accent1"/>
              </a:solidFill>
            </a:endParaRPr>
          </a:p>
        </p:txBody>
      </p:sp>
    </p:spTree>
    <p:extLst>
      <p:ext uri="{BB962C8B-B14F-4D97-AF65-F5344CB8AC3E}">
        <p14:creationId xmlns:p14="http://schemas.microsoft.com/office/powerpoint/2010/main" val="2761466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frontend_socket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backend_socket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zmq.DEALER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frontend_socket.bind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backend_socket.bind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://*:5556")</a:t>
            </a:r>
          </a:p>
          <a:p>
            <a:pPr>
              <a:lnSpc>
                <a:spcPct val="80000"/>
              </a:lnSpc>
            </a:pPr>
            <a:r>
              <a:rPr lang="nl-NL" sz="2400" b="1" dirty="0">
                <a:latin typeface="Consolas" panose="020B0609020204030204" pitchFamily="49" charset="0"/>
              </a:rPr>
              <a:t>    print("broker ready")</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a:t>
            </a:r>
            <a:r>
              <a:rPr lang="nl-NL" sz="2400" b="1" dirty="0">
                <a:latin typeface="Consolas" panose="020B0609020204030204" pitchFamily="49" charset="0"/>
              </a:rPr>
              <a:t> = Poller()</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frontend_socket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backend_socket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(setup)</a:t>
            </a:r>
            <a:endParaRPr lang="en-US" sz="3000" cap="none" dirty="0">
              <a:solidFill>
                <a:schemeClr val="accent1"/>
              </a:solidFill>
            </a:endParaRPr>
          </a:p>
        </p:txBody>
      </p:sp>
    </p:spTree>
    <p:extLst>
      <p:ext uri="{BB962C8B-B14F-4D97-AF65-F5344CB8AC3E}">
        <p14:creationId xmlns:p14="http://schemas.microsoft.com/office/powerpoint/2010/main" val="1484676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p>
          <a:p>
            <a:pPr>
              <a:lnSpc>
                <a:spcPct val="80000"/>
              </a:lnSpc>
            </a:pPr>
            <a:r>
              <a:rPr lang="nl-NL" sz="2400" b="1" dirty="0">
                <a:latin typeface="Consolas" panose="020B0609020204030204" pitchFamily="49" charset="0"/>
              </a:rPr>
              <a:t>    ...</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sockets.get</a:t>
            </a:r>
            <a:r>
              <a:rPr lang="nl-NL" sz="2400" b="1" dirty="0">
                <a:latin typeface="Consolas" panose="020B0609020204030204" pitchFamily="49" charset="0"/>
              </a:rPr>
              <a:t>(</a:t>
            </a:r>
            <a:r>
              <a:rPr lang="nl-NL" sz="2400" b="1" dirty="0" err="1">
                <a:latin typeface="Consolas" panose="020B0609020204030204" pitchFamily="49" charset="0"/>
              </a:rPr>
              <a:t>frontend_socket</a:t>
            </a:r>
            <a:r>
              <a:rPr lang="nl-NL" sz="2400" b="1" dirty="0">
                <a:latin typeface="Consolas" panose="020B0609020204030204" pitchFamily="49" charset="0"/>
              </a:rPr>
              <a:t>) ==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a:t>
            </a:r>
            <a:r>
              <a:rPr lang="nl-NL" sz="2400" b="1" dirty="0" err="1">
                <a:latin typeface="Consolas" panose="020B0609020204030204" pitchFamily="49" charset="0"/>
              </a:rPr>
              <a:t>from</a:t>
            </a:r>
            <a:r>
              <a:rPr lang="nl-NL" sz="2400" b="1" dirty="0">
                <a:latin typeface="Consolas" panose="020B0609020204030204" pitchFamily="49" charset="0"/>
              </a:rPr>
              <a:t> </a:t>
            </a:r>
            <a:r>
              <a:rPr lang="nl-NL" sz="2400" b="1" dirty="0" err="1">
                <a:latin typeface="Consolas" panose="020B0609020204030204" pitchFamily="49" charset="0"/>
              </a:rPr>
              <a:t>frontend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frontend_socket.recv_multipart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backend_socket.send_multipart</a:t>
            </a:r>
            <a:r>
              <a:rPr lang="nl-NL" sz="2400" b="1" dirty="0">
                <a:latin typeface="Consolas" panose="020B0609020204030204" pitchFamily="49" charset="0"/>
              </a:rPr>
              <a:t>(</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sockets.get</a:t>
            </a:r>
            <a:r>
              <a:rPr lang="nl-NL" sz="2400" b="1" dirty="0">
                <a:latin typeface="Consolas" panose="020B0609020204030204" pitchFamily="49" charset="0"/>
              </a:rPr>
              <a:t>(</a:t>
            </a:r>
            <a:r>
              <a:rPr lang="nl-NL" sz="2400" b="1" dirty="0" err="1">
                <a:latin typeface="Consolas" panose="020B0609020204030204" pitchFamily="49" charset="0"/>
              </a:rPr>
              <a:t>backend_socket</a:t>
            </a:r>
            <a:r>
              <a:rPr lang="nl-NL" sz="2400" b="1" dirty="0">
                <a:latin typeface="Consolas" panose="020B0609020204030204" pitchFamily="49" charset="0"/>
              </a:rPr>
              <a:t>) ==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a:t>
            </a:r>
            <a:r>
              <a:rPr lang="nl-NL" sz="2400" b="1" dirty="0" err="1">
                <a:latin typeface="Consolas" panose="020B0609020204030204" pitchFamily="49" charset="0"/>
              </a:rPr>
              <a:t>from</a:t>
            </a:r>
            <a:r>
              <a:rPr lang="nl-NL" sz="2400" b="1" dirty="0">
                <a:latin typeface="Consolas" panose="020B0609020204030204" pitchFamily="49" charset="0"/>
              </a:rPr>
              <a:t> backend")</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backend_socket.recv_multipart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frontend_socket.send_multipart</a:t>
            </a:r>
            <a:r>
              <a:rPr lang="nl-NL" sz="2400" b="1" dirty="0">
                <a:latin typeface="Consolas" panose="020B0609020204030204" pitchFamily="49" charset="0"/>
              </a:rPr>
              <a:t>(</a:t>
            </a:r>
            <a:r>
              <a:rPr lang="nl-NL" sz="2400" b="1" dirty="0" err="1">
                <a:latin typeface="Consolas" panose="020B0609020204030204" pitchFamily="49" charset="0"/>
              </a:rPr>
              <a:t>message</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a:t>
            </a:r>
            <a:r>
              <a:rPr lang="nl-NL" sz="3000" cap="none" dirty="0" err="1">
                <a:solidFill>
                  <a:schemeClr val="accent1"/>
                </a:solidFill>
              </a:rPr>
              <a:t>work</a:t>
            </a:r>
            <a:r>
              <a:rPr lang="nl-NL" sz="3000" cap="none" dirty="0">
                <a:solidFill>
                  <a:schemeClr val="accent1"/>
                </a:solidFill>
              </a:rPr>
              <a:t> loop)</a:t>
            </a:r>
            <a:endParaRPr lang="en-US" sz="3000" cap="none" dirty="0">
              <a:solidFill>
                <a:schemeClr val="accent1"/>
              </a:solidFill>
            </a:endParaRPr>
          </a:p>
        </p:txBody>
      </p:sp>
    </p:spTree>
    <p:extLst>
      <p:ext uri="{BB962C8B-B14F-4D97-AF65-F5344CB8AC3E}">
        <p14:creationId xmlns:p14="http://schemas.microsoft.com/office/powerpoint/2010/main" val="40911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a:t>rr</a:t>
            </a:r>
            <a:r>
              <a:rPr lang="nl-NL" dirty="0"/>
              <a:t>-broker</a:t>
            </a:r>
            <a:endParaRPr lang="en-US" sz="3000" cap="none" dirty="0">
              <a:solidFill>
                <a:schemeClr val="accent1"/>
              </a:solidFill>
            </a:endParaRPr>
          </a:p>
        </p:txBody>
      </p:sp>
    </p:spTree>
    <p:extLst>
      <p:ext uri="{BB962C8B-B14F-4D97-AF65-F5344CB8AC3E}">
        <p14:creationId xmlns:p14="http://schemas.microsoft.com/office/powerpoint/2010/main" val="817657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The broker </a:t>
            </a:r>
            <a:r>
              <a:rPr lang="nl-NL" sz="2400" dirty="0" err="1"/>
              <a:t>manages</a:t>
            </a:r>
            <a:r>
              <a:rPr lang="nl-NL" sz="2400" dirty="0"/>
              <a:t> </a:t>
            </a:r>
            <a:r>
              <a:rPr lang="nl-NL" sz="2400" dirty="0" err="1"/>
              <a:t>to</a:t>
            </a:r>
            <a:r>
              <a:rPr lang="nl-NL" sz="2400" dirty="0"/>
              <a:t> route </a:t>
            </a:r>
            <a:r>
              <a:rPr lang="nl-NL" sz="2400" dirty="0" err="1"/>
              <a:t>replies</a:t>
            </a:r>
            <a:r>
              <a:rPr lang="nl-NL" sz="2400" dirty="0"/>
              <a:t> back </a:t>
            </a:r>
            <a:r>
              <a:rPr lang="nl-NL" sz="2400" dirty="0" err="1"/>
              <a:t>to</a:t>
            </a:r>
            <a:r>
              <a:rPr lang="nl-NL" sz="2400" dirty="0"/>
              <a:t> </a:t>
            </a:r>
            <a:r>
              <a:rPr lang="nl-NL" sz="2400" dirty="0" err="1"/>
              <a:t>the</a:t>
            </a:r>
            <a:r>
              <a:rPr lang="nl-NL" sz="2400" dirty="0"/>
              <a:t> correct </a:t>
            </a:r>
            <a:r>
              <a:rPr lang="nl-NL" sz="2400" dirty="0" err="1"/>
              <a:t>client</a:t>
            </a:r>
            <a:r>
              <a:rPr lang="nl-NL" sz="2400" dirty="0"/>
              <a:t>.</a:t>
            </a:r>
          </a:p>
          <a:p>
            <a:pPr>
              <a:lnSpc>
                <a:spcPct val="100000"/>
              </a:lnSpc>
            </a:pPr>
            <a:r>
              <a:rPr lang="nl-NL" sz="2400" dirty="0" err="1"/>
              <a:t>This</a:t>
            </a:r>
            <a:r>
              <a:rPr lang="nl-NL" sz="2400" dirty="0"/>
              <a:t> </a:t>
            </a:r>
            <a:r>
              <a:rPr lang="nl-NL" sz="2400" dirty="0" err="1"/>
              <a:t>requires</a:t>
            </a:r>
            <a:r>
              <a:rPr lang="nl-NL" sz="2400" dirty="0"/>
              <a:t> </a:t>
            </a:r>
            <a:r>
              <a:rPr lang="nl-NL" sz="2400" dirty="0" err="1"/>
              <a:t>some</a:t>
            </a:r>
            <a:r>
              <a:rPr lang="nl-NL" sz="2400" dirty="0"/>
              <a:t> </a:t>
            </a:r>
            <a:r>
              <a:rPr lang="nl-NL" sz="2400" dirty="0" err="1"/>
              <a:t>further</a:t>
            </a:r>
            <a:r>
              <a:rPr lang="nl-NL" sz="2400" dirty="0"/>
              <a:t> </a:t>
            </a:r>
            <a:r>
              <a:rPr lang="nl-NL" sz="2400" dirty="0" err="1"/>
              <a:t>explanation</a:t>
            </a:r>
            <a:endParaRPr lang="nl-NL" sz="24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3000" dirty="0">
              <a:solidFill>
                <a:schemeClr val="accent1"/>
              </a:solidFill>
              <a:latin typeface="+mj-lt"/>
              <a:ea typeface="+mj-ea"/>
              <a:cs typeface="+mj-cs"/>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Observations</a:t>
            </a:r>
            <a:endParaRPr lang="en-US" sz="3000" cap="none" dirty="0">
              <a:solidFill>
                <a:schemeClr val="accent1"/>
              </a:solidFill>
            </a:endParaRPr>
          </a:p>
        </p:txBody>
      </p:sp>
    </p:spTree>
    <p:extLst>
      <p:ext uri="{BB962C8B-B14F-4D97-AF65-F5344CB8AC3E}">
        <p14:creationId xmlns:p14="http://schemas.microsoft.com/office/powerpoint/2010/main" val="3180219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nl-NL" dirty="0"/>
              <a:t>INTERMEZZO:</a:t>
            </a:r>
            <a:br>
              <a:rPr lang="nl-NL" dirty="0"/>
            </a:br>
            <a:r>
              <a:rPr lang="nl-NL" dirty="0"/>
              <a:t>Reply </a:t>
            </a:r>
            <a:r>
              <a:rPr lang="nl-NL" dirty="0" err="1"/>
              <a:t>envelopes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90952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REQ socket </a:t>
            </a:r>
            <a:r>
              <a:rPr lang="nl-NL" sz="2400" dirty="0" err="1"/>
              <a:t>adds</a:t>
            </a:r>
            <a:r>
              <a:rPr lang="nl-NL" sz="2400" dirty="0"/>
              <a:t> </a:t>
            </a:r>
            <a:r>
              <a:rPr lang="nl-NL" sz="2400" dirty="0" err="1"/>
              <a:t>an</a:t>
            </a:r>
            <a:r>
              <a:rPr lang="nl-NL" sz="2400" dirty="0"/>
              <a:t> empty </a:t>
            </a:r>
            <a:r>
              <a:rPr lang="nl-NL" sz="2400" dirty="0" err="1"/>
              <a:t>delimiter</a:t>
            </a:r>
            <a:r>
              <a:rPr lang="nl-NL" sz="2400" dirty="0"/>
              <a:t> frame </a:t>
            </a:r>
            <a:r>
              <a:rPr lang="nl-NL" sz="2400" dirty="0" err="1"/>
              <a:t>before</a:t>
            </a:r>
            <a:r>
              <a:rPr lang="nl-NL" sz="2400" dirty="0"/>
              <a:t> </a:t>
            </a:r>
            <a:r>
              <a:rPr lang="nl-NL" sz="2400" dirty="0" err="1"/>
              <a:t>each</a:t>
            </a:r>
            <a:r>
              <a:rPr lang="nl-NL" sz="2400" dirty="0"/>
              <a:t> </a:t>
            </a:r>
            <a:r>
              <a:rPr lang="nl-NL" sz="2400" dirty="0" err="1"/>
              <a:t>message</a:t>
            </a:r>
            <a:r>
              <a:rPr lang="nl-NL" sz="2400" dirty="0"/>
              <a:t> </a:t>
            </a:r>
            <a:r>
              <a:rPr lang="nl-NL" sz="2400" dirty="0" err="1"/>
              <a:t>it</a:t>
            </a:r>
            <a:r>
              <a:rPr lang="nl-NL" sz="2400" dirty="0"/>
              <a:t> </a:t>
            </a:r>
            <a:r>
              <a:rPr lang="nl-NL" sz="2400" dirty="0" err="1"/>
              <a:t>sends</a:t>
            </a:r>
            <a:r>
              <a:rPr lang="nl-NL" sz="2400" dirty="0"/>
              <a:t>.</a:t>
            </a:r>
          </a:p>
          <a:p>
            <a:pPr>
              <a:lnSpc>
                <a:spcPct val="100000"/>
              </a:lnSpc>
            </a:pPr>
            <a:r>
              <a:rPr lang="nl-NL" sz="2400" dirty="0"/>
              <a:t>A </a:t>
            </a:r>
            <a:r>
              <a:rPr lang="nl-NL" sz="2400" dirty="0" err="1"/>
              <a:t>request</a:t>
            </a:r>
            <a:r>
              <a:rPr lang="nl-NL" sz="2400" dirty="0"/>
              <a:t> </a:t>
            </a:r>
            <a:r>
              <a:rPr lang="nl-NL" sz="2400" dirty="0" err="1"/>
              <a:t>message</a:t>
            </a:r>
            <a:r>
              <a:rPr lang="nl-NL" sz="2400" dirty="0"/>
              <a:t> </a:t>
            </a:r>
            <a:r>
              <a:rPr lang="nl-NL" sz="2400" dirty="0" err="1"/>
              <a:t>from</a:t>
            </a:r>
            <a:r>
              <a:rPr lang="nl-NL" sz="2400" dirty="0"/>
              <a:t> a REQ socket looks like</a:t>
            </a:r>
          </a:p>
          <a:p>
            <a:pPr>
              <a:lnSpc>
                <a:spcPct val="100000"/>
              </a:lnSpc>
            </a:pPr>
            <a:endParaRPr lang="nl-NL" sz="2400" dirty="0"/>
          </a:p>
          <a:p>
            <a:pPr>
              <a:lnSpc>
                <a:spcPct val="100000"/>
              </a:lnSpc>
            </a:pPr>
            <a:endParaRPr lang="nl-NL" sz="2400" dirty="0"/>
          </a:p>
          <a:p>
            <a:pPr>
              <a:lnSpc>
                <a:spcPct val="100000"/>
              </a:lnSpc>
            </a:pPr>
            <a:endParaRPr lang="nl-NL" sz="2400" dirty="0"/>
          </a:p>
          <a:p>
            <a:pPr>
              <a:lnSpc>
                <a:spcPct val="100000"/>
              </a:lnSpc>
            </a:pPr>
            <a:endParaRPr lang="nl-NL" sz="3000" dirty="0">
              <a:solidFill>
                <a:schemeClr val="accent1"/>
              </a:solidFill>
              <a:latin typeface="+mj-lt"/>
              <a:ea typeface="+mj-ea"/>
              <a:cs typeface="+mj-cs"/>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REQ sockets</a:t>
            </a:r>
            <a:endParaRPr lang="en-US" sz="3000" cap="none" dirty="0">
              <a:solidFill>
                <a:schemeClr val="accent1"/>
              </a:solidFill>
            </a:endParaRPr>
          </a:p>
        </p:txBody>
      </p:sp>
      <p:pic>
        <p:nvPicPr>
          <p:cNvPr id="29698" name="Picture 2" descr="https://zguide.zeromq.org/images/fig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566" y="2276872"/>
            <a:ext cx="41148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9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ROUTER socket </a:t>
            </a:r>
            <a:r>
              <a:rPr lang="nl-NL" sz="2400" dirty="0" err="1"/>
              <a:t>adds</a:t>
            </a:r>
            <a:r>
              <a:rPr lang="nl-NL" sz="2400" dirty="0"/>
              <a:t> a "reply </a:t>
            </a:r>
            <a:r>
              <a:rPr lang="nl-NL" sz="2400" dirty="0" err="1"/>
              <a:t>envelope</a:t>
            </a:r>
            <a:r>
              <a:rPr lang="nl-NL" sz="2400" dirty="0"/>
              <a:t>" </a:t>
            </a:r>
            <a:r>
              <a:rPr lang="nl-NL" sz="2400" dirty="0" err="1"/>
              <a:t>to</a:t>
            </a:r>
            <a:r>
              <a:rPr lang="nl-NL" sz="2400" dirty="0"/>
              <a:t> </a:t>
            </a:r>
            <a:r>
              <a:rPr lang="nl-NL" sz="2400" dirty="0" err="1"/>
              <a:t>each</a:t>
            </a:r>
            <a:r>
              <a:rPr lang="nl-NL" sz="2400" dirty="0"/>
              <a:t> </a:t>
            </a:r>
            <a:r>
              <a:rPr lang="nl-NL" sz="2400" dirty="0" err="1"/>
              <a:t>message</a:t>
            </a:r>
            <a:r>
              <a:rPr lang="nl-NL" sz="2400" dirty="0"/>
              <a:t> </a:t>
            </a:r>
            <a:r>
              <a:rPr lang="nl-NL" sz="2400" dirty="0" err="1"/>
              <a:t>it</a:t>
            </a:r>
            <a:r>
              <a:rPr lang="nl-NL" sz="2400" dirty="0"/>
              <a:t> </a:t>
            </a:r>
            <a:r>
              <a:rPr lang="nl-NL" sz="2400" dirty="0" err="1"/>
              <a:t>receives</a:t>
            </a:r>
            <a:r>
              <a:rPr lang="nl-NL" sz="2400" dirty="0"/>
              <a:t>.</a:t>
            </a:r>
          </a:p>
          <a:p>
            <a:pPr>
              <a:lnSpc>
                <a:spcPct val="100000"/>
              </a:lnSpc>
            </a:pPr>
            <a:r>
              <a:rPr lang="nl-NL" sz="2400" dirty="0" err="1"/>
              <a:t>When</a:t>
            </a:r>
            <a:r>
              <a:rPr lang="nl-NL" sz="2400" dirty="0"/>
              <a:t> </a:t>
            </a:r>
            <a:r>
              <a:rPr lang="nl-NL" sz="2400" dirty="0" err="1"/>
              <a:t>the</a:t>
            </a:r>
            <a:r>
              <a:rPr lang="nl-NL" sz="2400" dirty="0"/>
              <a:t> </a:t>
            </a:r>
            <a:r>
              <a:rPr lang="nl-NL" sz="2400" dirty="0" err="1"/>
              <a:t>message</a:t>
            </a:r>
            <a:r>
              <a:rPr lang="nl-NL" sz="2400" dirty="0"/>
              <a:t> </a:t>
            </a:r>
            <a:r>
              <a:rPr lang="nl-NL" sz="2400" dirty="0" err="1"/>
              <a:t>from</a:t>
            </a:r>
            <a:r>
              <a:rPr lang="nl-NL" sz="2400" dirty="0"/>
              <a:t> </a:t>
            </a:r>
            <a:r>
              <a:rPr lang="nl-NL" sz="2400" dirty="0" err="1"/>
              <a:t>the</a:t>
            </a:r>
            <a:r>
              <a:rPr lang="nl-NL" sz="2400" dirty="0"/>
              <a:t> </a:t>
            </a:r>
            <a:r>
              <a:rPr lang="nl-NL" sz="2400" dirty="0" err="1"/>
              <a:t>client</a:t>
            </a:r>
            <a:r>
              <a:rPr lang="nl-NL" sz="2400" dirty="0"/>
              <a:t> is </a:t>
            </a:r>
            <a:r>
              <a:rPr lang="nl-NL" sz="2400" dirty="0" err="1"/>
              <a:t>read</a:t>
            </a:r>
            <a:r>
              <a:rPr lang="nl-NL" sz="2400" dirty="0"/>
              <a:t> </a:t>
            </a:r>
            <a:r>
              <a:rPr lang="nl-NL" sz="2400" dirty="0" err="1"/>
              <a:t>from</a:t>
            </a:r>
            <a:r>
              <a:rPr lang="nl-NL" sz="2400" dirty="0"/>
              <a:t> a ROUTER socket </a:t>
            </a:r>
            <a:r>
              <a:rPr lang="nl-NL" sz="2400" dirty="0" err="1"/>
              <a:t>with</a:t>
            </a:r>
            <a:r>
              <a:rPr lang="nl-NL" sz="2400" dirty="0"/>
              <a:t> </a:t>
            </a:r>
            <a:r>
              <a:rPr lang="nl-NL" sz="2400" dirty="0" err="1"/>
              <a:t>recv_multipart</a:t>
            </a:r>
            <a:r>
              <a:rPr lang="nl-NL" sz="2400" dirty="0"/>
              <a:t>(), </a:t>
            </a:r>
            <a:r>
              <a:rPr lang="nl-NL" sz="2400" dirty="0" err="1"/>
              <a:t>the</a:t>
            </a:r>
            <a:r>
              <a:rPr lang="nl-NL" sz="2400" dirty="0"/>
              <a:t> </a:t>
            </a:r>
            <a:r>
              <a:rPr lang="nl-NL" sz="2400" dirty="0" err="1"/>
              <a:t>result</a:t>
            </a:r>
            <a:r>
              <a:rPr lang="nl-NL" sz="2400" dirty="0"/>
              <a:t> is</a:t>
            </a:r>
          </a:p>
          <a:p>
            <a:pPr>
              <a:lnSpc>
                <a:spcPct val="100000"/>
              </a:lnSpc>
            </a:pPr>
            <a:endParaRPr lang="nl-NL" sz="2400" dirty="0"/>
          </a:p>
          <a:p>
            <a:pPr>
              <a:lnSpc>
                <a:spcPct val="100000"/>
              </a:lnSpc>
            </a:pPr>
            <a:endParaRPr lang="nl-NL" sz="2400" dirty="0"/>
          </a:p>
          <a:p>
            <a:pPr>
              <a:lnSpc>
                <a:spcPct val="100000"/>
              </a:lnSpc>
            </a:pPr>
            <a:endParaRPr lang="nl-NL" sz="2400" dirty="0"/>
          </a:p>
          <a:p>
            <a:pPr>
              <a:lnSpc>
                <a:spcPct val="100000"/>
              </a:lnSpc>
            </a:pPr>
            <a:endParaRPr lang="nl-NL" sz="2400" dirty="0"/>
          </a:p>
          <a:p>
            <a:pPr>
              <a:lnSpc>
                <a:spcPct val="100000"/>
              </a:lnSpc>
            </a:pPr>
            <a:r>
              <a:rPr lang="nl-NL" sz="2400" dirty="0" err="1"/>
              <a:t>When</a:t>
            </a:r>
            <a:r>
              <a:rPr lang="nl-NL" sz="2400" dirty="0"/>
              <a:t> </a:t>
            </a:r>
            <a:r>
              <a:rPr lang="nl-NL" sz="2400" dirty="0" err="1"/>
              <a:t>sending</a:t>
            </a:r>
            <a:r>
              <a:rPr lang="nl-NL" sz="2400" dirty="0"/>
              <a:t> a </a:t>
            </a:r>
            <a:r>
              <a:rPr lang="nl-NL" sz="2400" dirty="0" err="1"/>
              <a:t>message</a:t>
            </a:r>
            <a:r>
              <a:rPr lang="nl-NL" sz="2400" dirty="0"/>
              <a:t>, </a:t>
            </a:r>
            <a:r>
              <a:rPr lang="nl-NL" sz="2400" dirty="0" err="1"/>
              <a:t>the</a:t>
            </a:r>
            <a:r>
              <a:rPr lang="nl-NL" sz="2400" dirty="0"/>
              <a:t> ROUTER socket </a:t>
            </a:r>
            <a:r>
              <a:rPr lang="nl-NL" sz="2400" dirty="0" err="1"/>
              <a:t>uses</a:t>
            </a:r>
            <a:r>
              <a:rPr lang="nl-NL" sz="2400" dirty="0"/>
              <a:t> </a:t>
            </a:r>
            <a:r>
              <a:rPr lang="nl-NL" sz="2400" dirty="0" err="1"/>
              <a:t>the</a:t>
            </a:r>
            <a:r>
              <a:rPr lang="nl-NL" sz="2400" dirty="0"/>
              <a:t> (</a:t>
            </a:r>
            <a:r>
              <a:rPr lang="nl-NL" sz="2400" dirty="0" err="1"/>
              <a:t>outer</a:t>
            </a:r>
            <a:r>
              <a:rPr lang="nl-NL" sz="2400" dirty="0"/>
              <a:t>) reply </a:t>
            </a:r>
            <a:r>
              <a:rPr lang="nl-NL" sz="2400" dirty="0" err="1"/>
              <a:t>envelope</a:t>
            </a:r>
            <a:r>
              <a:rPr lang="nl-NL" sz="2400" dirty="0"/>
              <a:t> </a:t>
            </a:r>
            <a:r>
              <a:rPr lang="nl-NL" sz="2400" dirty="0" err="1"/>
              <a:t>to</a:t>
            </a:r>
            <a:r>
              <a:rPr lang="nl-NL" sz="2400" dirty="0"/>
              <a:t> </a:t>
            </a:r>
            <a:r>
              <a:rPr lang="nl-NL" sz="2400" dirty="0" err="1"/>
              <a:t>find</a:t>
            </a:r>
            <a:r>
              <a:rPr lang="nl-NL" sz="2400" dirty="0"/>
              <a:t> </a:t>
            </a:r>
            <a:r>
              <a:rPr lang="nl-NL" sz="2400" dirty="0" err="1"/>
              <a:t>the</a:t>
            </a:r>
            <a:r>
              <a:rPr lang="nl-NL" sz="2400" dirty="0"/>
              <a:t> correct </a:t>
            </a:r>
            <a:r>
              <a:rPr lang="nl-NL" sz="2400" dirty="0" err="1"/>
              <a:t>connection</a:t>
            </a:r>
            <a:r>
              <a:rPr lang="nl-NL" sz="2400" dirty="0"/>
              <a:t>. It strips </a:t>
            </a:r>
            <a:r>
              <a:rPr lang="nl-NL" sz="2400" dirty="0" err="1"/>
              <a:t>the</a:t>
            </a:r>
            <a:r>
              <a:rPr lang="nl-NL" sz="2400" dirty="0"/>
              <a:t> reply envelop, </a:t>
            </a:r>
            <a:r>
              <a:rPr lang="nl-NL" sz="2400" dirty="0" err="1"/>
              <a:t>and</a:t>
            </a:r>
            <a:r>
              <a:rPr lang="nl-NL" sz="2400" dirty="0"/>
              <a:t> </a:t>
            </a:r>
            <a:r>
              <a:rPr lang="nl-NL" sz="2400" dirty="0" err="1"/>
              <a:t>sends</a:t>
            </a:r>
            <a:r>
              <a:rPr lang="nl-NL" sz="2400" dirty="0"/>
              <a:t> </a:t>
            </a:r>
            <a:r>
              <a:rPr lang="nl-NL" sz="2400" dirty="0" err="1"/>
              <a:t>the</a:t>
            </a:r>
            <a:r>
              <a:rPr lang="nl-NL" sz="2400" dirty="0"/>
              <a:t> rest over </a:t>
            </a:r>
            <a:r>
              <a:rPr lang="nl-NL" sz="2400" dirty="0" err="1"/>
              <a:t>the</a:t>
            </a:r>
            <a:r>
              <a:rPr lang="nl-NL" sz="2400" dirty="0"/>
              <a:t> </a:t>
            </a:r>
            <a:r>
              <a:rPr lang="nl-NL" sz="2400" dirty="0" err="1"/>
              <a:t>connection</a:t>
            </a:r>
            <a:r>
              <a:rPr lang="nl-NL" sz="2400" dirty="0"/>
              <a:t>:</a:t>
            </a:r>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ROUTER sockets</a:t>
            </a:r>
            <a:endParaRPr lang="en-US" sz="3000" cap="none" dirty="0">
              <a:solidFill>
                <a:schemeClr val="accent1"/>
              </a:solidFill>
            </a:endParaRPr>
          </a:p>
        </p:txBody>
      </p:sp>
      <p:pic>
        <p:nvPicPr>
          <p:cNvPr id="29698" name="Picture 2" descr="https://zguide.zeromq.org/images/fig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5531013"/>
            <a:ext cx="41148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https://zguide.zeromq.org/images/fig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703" y="270892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28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DEALER socket </a:t>
            </a:r>
            <a:r>
              <a:rPr lang="nl-NL" sz="2400" dirty="0" err="1"/>
              <a:t>ignores</a:t>
            </a:r>
            <a:r>
              <a:rPr lang="nl-NL" sz="2400" dirty="0"/>
              <a:t> reply </a:t>
            </a:r>
            <a:r>
              <a:rPr lang="nl-NL" sz="2400" dirty="0" err="1"/>
              <a:t>envelopes</a:t>
            </a:r>
            <a:r>
              <a:rPr lang="nl-NL" sz="2400" dirty="0"/>
              <a:t>. It </a:t>
            </a:r>
            <a:r>
              <a:rPr lang="nl-NL" sz="2400" dirty="0" err="1"/>
              <a:t>just</a:t>
            </a:r>
            <a:r>
              <a:rPr lang="nl-NL" sz="2400" dirty="0"/>
              <a:t> </a:t>
            </a:r>
            <a:r>
              <a:rPr lang="nl-NL" sz="2400" dirty="0" err="1"/>
              <a:t>distributes</a:t>
            </a:r>
            <a:r>
              <a:rPr lang="nl-NL" sz="2400" dirty="0"/>
              <a:t> </a:t>
            </a:r>
            <a:r>
              <a:rPr lang="nl-NL" sz="2400" dirty="0" err="1"/>
              <a:t>messages</a:t>
            </a:r>
            <a:r>
              <a:rPr lang="nl-NL" sz="2400" dirty="0"/>
              <a:t> over </a:t>
            </a:r>
            <a:r>
              <a:rPr lang="nl-NL" sz="2400" dirty="0" err="1"/>
              <a:t>the</a:t>
            </a:r>
            <a:r>
              <a:rPr lang="nl-NL" sz="2400" dirty="0"/>
              <a:t> </a:t>
            </a:r>
            <a:r>
              <a:rPr lang="nl-NL" sz="2400" dirty="0" err="1"/>
              <a:t>connections</a:t>
            </a:r>
            <a:r>
              <a:rPr lang="nl-NL" sz="2400" dirty="0"/>
              <a:t>, </a:t>
            </a:r>
            <a:r>
              <a:rPr lang="nl-NL" sz="2400" dirty="0" err="1"/>
              <a:t>and</a:t>
            </a:r>
            <a:r>
              <a:rPr lang="nl-NL" sz="2400" dirty="0"/>
              <a:t> fair-queues </a:t>
            </a:r>
            <a:r>
              <a:rPr lang="nl-NL" sz="2400" dirty="0" err="1"/>
              <a:t>received</a:t>
            </a:r>
            <a:r>
              <a:rPr lang="nl-NL" sz="2400" dirty="0"/>
              <a:t> </a:t>
            </a:r>
            <a:r>
              <a:rPr lang="nl-NL" sz="2400" dirty="0" err="1"/>
              <a:t>message</a:t>
            </a:r>
            <a:r>
              <a:rPr lang="nl-NL" sz="2400" dirty="0"/>
              <a:t> </a:t>
            </a:r>
            <a:r>
              <a:rPr lang="nl-NL" sz="2400" dirty="0" err="1"/>
              <a:t>from</a:t>
            </a:r>
            <a:r>
              <a:rPr lang="nl-NL" sz="2400" dirty="0"/>
              <a:t> </a:t>
            </a:r>
            <a:r>
              <a:rPr lang="nl-NL" sz="2400" dirty="0" err="1"/>
              <a:t>all</a:t>
            </a:r>
            <a:r>
              <a:rPr lang="nl-NL" sz="2400" dirty="0"/>
              <a:t> </a:t>
            </a:r>
            <a:r>
              <a:rPr lang="nl-NL" sz="2400" dirty="0" err="1"/>
              <a:t>connections</a:t>
            </a:r>
            <a:r>
              <a:rPr lang="nl-NL" sz="2400" dirty="0"/>
              <a:t>.</a:t>
            </a:r>
          </a:p>
          <a:p>
            <a:pPr>
              <a:lnSpc>
                <a:spcPct val="100000"/>
              </a:lnSpc>
            </a:pPr>
            <a:endParaRPr lang="nl-NL" sz="2400" dirty="0"/>
          </a:p>
          <a:p>
            <a:pPr>
              <a:lnSpc>
                <a:spcPct val="100000"/>
              </a:lnSpc>
            </a:pPr>
            <a:r>
              <a:rPr lang="nl-NL" sz="2400" dirty="0" err="1"/>
              <a:t>So</a:t>
            </a:r>
            <a:r>
              <a:rPr lang="nl-NL" sz="2400" dirty="0"/>
              <a:t> </a:t>
            </a:r>
            <a:r>
              <a:rPr lang="nl-NL" sz="2400" dirty="0" err="1"/>
              <a:t>the</a:t>
            </a:r>
            <a:r>
              <a:rPr lang="nl-NL" sz="2400" dirty="0"/>
              <a:t> </a:t>
            </a:r>
            <a:r>
              <a:rPr lang="nl-NL" sz="2400" dirty="0" err="1"/>
              <a:t>messages</a:t>
            </a:r>
            <a:r>
              <a:rPr lang="nl-NL" sz="2400" dirty="0"/>
              <a:t> </a:t>
            </a:r>
            <a:r>
              <a:rPr lang="nl-NL" sz="2400" dirty="0" err="1"/>
              <a:t>that</a:t>
            </a:r>
            <a:r>
              <a:rPr lang="nl-NL" sz="2400" dirty="0"/>
              <a:t> are sent </a:t>
            </a:r>
            <a:r>
              <a:rPr lang="nl-NL" sz="2400" dirty="0" err="1"/>
              <a:t>by</a:t>
            </a:r>
            <a:r>
              <a:rPr lang="nl-NL" sz="2400" dirty="0"/>
              <a:t> </a:t>
            </a:r>
            <a:r>
              <a:rPr lang="nl-NL" sz="2400" dirty="0" err="1"/>
              <a:t>the</a:t>
            </a:r>
            <a:r>
              <a:rPr lang="nl-NL" sz="2400" dirty="0"/>
              <a:t> DEALER socket in </a:t>
            </a:r>
            <a:r>
              <a:rPr lang="nl-NL" sz="2400" dirty="0" err="1"/>
              <a:t>the</a:t>
            </a:r>
            <a:r>
              <a:rPr lang="nl-NL" sz="2400" dirty="0"/>
              <a:t> broker look like:</a:t>
            </a:r>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DEALER sockets</a:t>
            </a:r>
            <a:endParaRPr lang="en-US" sz="3000" cap="none" dirty="0">
              <a:solidFill>
                <a:schemeClr val="accent1"/>
              </a:solidFill>
            </a:endParaRPr>
          </a:p>
        </p:txBody>
      </p:sp>
      <p:pic>
        <p:nvPicPr>
          <p:cNvPr id="29700" name="Picture 4" descr="https://zguide.zeromq.org/images/fig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342900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129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a:t>A REP socket </a:t>
            </a:r>
            <a:r>
              <a:rPr lang="nl-NL" sz="2400" dirty="0" err="1"/>
              <a:t>saves</a:t>
            </a:r>
            <a:r>
              <a:rPr lang="nl-NL" sz="2400" dirty="0"/>
              <a:t> </a:t>
            </a:r>
            <a:r>
              <a:rPr lang="nl-NL" sz="2400" dirty="0" err="1"/>
              <a:t>all</a:t>
            </a:r>
            <a:r>
              <a:rPr lang="nl-NL" sz="2400" dirty="0"/>
              <a:t> reply </a:t>
            </a:r>
            <a:r>
              <a:rPr lang="nl-NL" sz="2400" dirty="0" err="1"/>
              <a:t>envelopes</a:t>
            </a:r>
            <a:r>
              <a:rPr lang="nl-NL" sz="2400" dirty="0"/>
              <a:t>, up </a:t>
            </a:r>
            <a:r>
              <a:rPr lang="nl-NL" sz="2400" dirty="0" err="1"/>
              <a:t>to</a:t>
            </a:r>
            <a:r>
              <a:rPr lang="nl-NL" sz="2400" dirty="0"/>
              <a:t> </a:t>
            </a:r>
            <a:r>
              <a:rPr lang="nl-NL" sz="2400" dirty="0" err="1"/>
              <a:t>the</a:t>
            </a:r>
            <a:r>
              <a:rPr lang="nl-NL" sz="2400" dirty="0"/>
              <a:t> </a:t>
            </a:r>
            <a:r>
              <a:rPr lang="nl-NL" sz="2400" dirty="0" err="1"/>
              <a:t>final</a:t>
            </a:r>
            <a:r>
              <a:rPr lang="nl-NL" sz="2400" dirty="0"/>
              <a:t> empty frame. The frames </a:t>
            </a:r>
            <a:r>
              <a:rPr lang="nl-NL" sz="2400" dirty="0" err="1"/>
              <a:t>after</a:t>
            </a:r>
            <a:r>
              <a:rPr lang="nl-NL" sz="2400" dirty="0"/>
              <a:t> </a:t>
            </a:r>
            <a:r>
              <a:rPr lang="nl-NL" sz="2400" dirty="0" err="1"/>
              <a:t>that</a:t>
            </a:r>
            <a:r>
              <a:rPr lang="nl-NL" sz="2400" dirty="0"/>
              <a:t> are </a:t>
            </a:r>
            <a:r>
              <a:rPr lang="nl-NL" sz="2400" dirty="0" err="1"/>
              <a:t>passed</a:t>
            </a:r>
            <a:r>
              <a:rPr lang="nl-NL" sz="2400" dirty="0"/>
              <a:t> </a:t>
            </a:r>
            <a:r>
              <a:rPr lang="nl-NL" sz="2400" dirty="0" err="1"/>
              <a:t>to</a:t>
            </a:r>
            <a:r>
              <a:rPr lang="nl-NL" sz="2400" dirty="0"/>
              <a:t> </a:t>
            </a:r>
            <a:r>
              <a:rPr lang="nl-NL" sz="2400" dirty="0" err="1"/>
              <a:t>the</a:t>
            </a:r>
            <a:r>
              <a:rPr lang="nl-NL" sz="2400" dirty="0"/>
              <a:t> </a:t>
            </a:r>
            <a:r>
              <a:rPr lang="nl-NL" sz="2400" dirty="0" err="1"/>
              <a:t>application</a:t>
            </a:r>
            <a:r>
              <a:rPr lang="nl-NL" sz="2400" dirty="0"/>
              <a:t>. </a:t>
            </a:r>
            <a:r>
              <a:rPr lang="nl-NL" sz="2400" dirty="0" err="1"/>
              <a:t>When</a:t>
            </a:r>
            <a:r>
              <a:rPr lang="nl-NL" sz="2400" dirty="0"/>
              <a:t> </a:t>
            </a:r>
            <a:r>
              <a:rPr lang="nl-NL" sz="2400" dirty="0" err="1"/>
              <a:t>it</a:t>
            </a:r>
            <a:r>
              <a:rPr lang="nl-NL" sz="2400" dirty="0"/>
              <a:t> </a:t>
            </a:r>
            <a:r>
              <a:rPr lang="nl-NL" sz="2400" dirty="0" err="1"/>
              <a:t>sends</a:t>
            </a:r>
            <a:r>
              <a:rPr lang="nl-NL" sz="2400" dirty="0"/>
              <a:t> a reply, </a:t>
            </a:r>
            <a:r>
              <a:rPr lang="nl-NL" sz="2400" dirty="0" err="1"/>
              <a:t>it</a:t>
            </a:r>
            <a:r>
              <a:rPr lang="nl-NL" sz="2400" dirty="0"/>
              <a:t> attaches </a:t>
            </a:r>
            <a:r>
              <a:rPr lang="nl-NL" sz="2400" dirty="0" err="1"/>
              <a:t>the</a:t>
            </a:r>
            <a:r>
              <a:rPr lang="nl-NL" sz="2400" dirty="0"/>
              <a:t> reply </a:t>
            </a:r>
            <a:r>
              <a:rPr lang="nl-NL" sz="2400" dirty="0" err="1"/>
              <a:t>to</a:t>
            </a:r>
            <a:r>
              <a:rPr lang="nl-NL" sz="2400" dirty="0"/>
              <a:t> </a:t>
            </a:r>
            <a:r>
              <a:rPr lang="nl-NL" sz="2400" dirty="0" err="1"/>
              <a:t>the</a:t>
            </a:r>
            <a:r>
              <a:rPr lang="nl-NL" sz="2400" dirty="0"/>
              <a:t> </a:t>
            </a:r>
            <a:r>
              <a:rPr lang="nl-NL" sz="2400" dirty="0" err="1"/>
              <a:t>saved</a:t>
            </a:r>
            <a:r>
              <a:rPr lang="nl-NL" sz="2400" dirty="0"/>
              <a:t> reply </a:t>
            </a:r>
            <a:r>
              <a:rPr lang="nl-NL" sz="2400" dirty="0" err="1"/>
              <a:t>envelopes</a:t>
            </a:r>
            <a:r>
              <a:rPr lang="nl-NL" sz="2400" dirty="0"/>
              <a:t>.</a:t>
            </a: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a:solidFill>
                  <a:schemeClr val="accent1"/>
                </a:solidFill>
              </a:rPr>
              <a:t>REP sockets</a:t>
            </a:r>
            <a:endParaRPr lang="en-US" sz="3000" cap="none" dirty="0">
              <a:solidFill>
                <a:schemeClr val="accent1"/>
              </a:solidFill>
            </a:endParaRPr>
          </a:p>
        </p:txBody>
      </p:sp>
      <p:pic>
        <p:nvPicPr>
          <p:cNvPr id="29700" name="Picture 4" descr="https://zguide.zeromq.org/images/fig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342900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150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nl-NL" dirty="0"/>
              <a:t>LOAD </a:t>
            </a:r>
            <a:r>
              <a:rPr lang="nl-NL" dirty="0" err="1"/>
              <a:t>BALANCiNG</a:t>
            </a:r>
            <a:r>
              <a:rPr lang="nl-NL" dirty="0"/>
              <a:t> </a:t>
            </a:r>
            <a:r>
              <a:rPr lang="nl-NL" dirty="0" err="1"/>
              <a:t>BrOKER</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90721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a:lnSpc>
                <a:spcPct val="100000"/>
              </a:lnSpc>
            </a:pPr>
            <a:r>
              <a:rPr lang="nl-NL" sz="2400" dirty="0"/>
              <a:t>The ROUTER – DEALER </a:t>
            </a:r>
            <a:r>
              <a:rPr lang="nl-NL" sz="2400" dirty="0" err="1"/>
              <a:t>message</a:t>
            </a:r>
            <a:r>
              <a:rPr lang="nl-NL" sz="2400" dirty="0"/>
              <a:t> queue </a:t>
            </a:r>
            <a:r>
              <a:rPr lang="nl-NL" sz="2400" dirty="0" err="1"/>
              <a:t>works</a:t>
            </a:r>
            <a:r>
              <a:rPr lang="nl-NL" sz="2400" dirty="0"/>
              <a:t> fine </a:t>
            </a:r>
            <a:r>
              <a:rPr lang="nl-NL" sz="2400" dirty="0" err="1"/>
              <a:t>when</a:t>
            </a:r>
            <a:r>
              <a:rPr lang="nl-NL" sz="2400" dirty="0"/>
              <a:t> </a:t>
            </a:r>
            <a:r>
              <a:rPr lang="nl-NL" sz="2400" dirty="0" err="1"/>
              <a:t>each</a:t>
            </a:r>
            <a:r>
              <a:rPr lang="nl-NL" sz="2400" dirty="0"/>
              <a:t> job takes </a:t>
            </a:r>
            <a:r>
              <a:rPr lang="nl-NL" sz="2400" dirty="0" err="1"/>
              <a:t>approximately</a:t>
            </a:r>
            <a:r>
              <a:rPr lang="nl-NL" sz="2400" dirty="0"/>
              <a:t> </a:t>
            </a:r>
            <a:r>
              <a:rPr lang="nl-NL" sz="2400" dirty="0" err="1"/>
              <a:t>the</a:t>
            </a:r>
            <a:r>
              <a:rPr lang="nl-NL" sz="2400" dirty="0"/>
              <a:t> </a:t>
            </a:r>
            <a:r>
              <a:rPr lang="nl-NL" sz="2400" dirty="0" err="1"/>
              <a:t>same</a:t>
            </a:r>
            <a:r>
              <a:rPr lang="nl-NL" sz="2400" dirty="0"/>
              <a:t> time.</a:t>
            </a:r>
          </a:p>
          <a:p>
            <a:pPr>
              <a:lnSpc>
                <a:spcPct val="100000"/>
              </a:lnSpc>
            </a:pPr>
            <a:endParaRPr lang="nl-NL" sz="2400" dirty="0"/>
          </a:p>
          <a:p>
            <a:pPr>
              <a:lnSpc>
                <a:spcPct val="100000"/>
              </a:lnSpc>
            </a:pPr>
            <a:r>
              <a:rPr lang="nl-NL" sz="2400" dirty="0"/>
              <a:t>For </a:t>
            </a:r>
            <a:r>
              <a:rPr lang="nl-NL" sz="2400" dirty="0" err="1"/>
              <a:t>that</a:t>
            </a:r>
            <a:r>
              <a:rPr lang="nl-NL" sz="2400" dirty="0"/>
              <a:t> </a:t>
            </a:r>
            <a:r>
              <a:rPr lang="nl-NL" sz="2400" dirty="0" err="1"/>
              <a:t>situation</a:t>
            </a:r>
            <a:r>
              <a:rPr lang="nl-NL" sz="2400" dirty="0"/>
              <a:t> </a:t>
            </a:r>
            <a:r>
              <a:rPr lang="nl-NL" sz="2400" dirty="0" err="1"/>
              <a:t>the</a:t>
            </a:r>
            <a:r>
              <a:rPr lang="nl-NL" sz="2400" dirty="0"/>
              <a:t> </a:t>
            </a:r>
            <a:r>
              <a:rPr lang="nl-NL" sz="2400" dirty="0" err="1"/>
              <a:t>fact</a:t>
            </a:r>
            <a:r>
              <a:rPr lang="nl-NL" sz="2400" dirty="0"/>
              <a:t> </a:t>
            </a:r>
            <a:r>
              <a:rPr lang="nl-NL" sz="2400" dirty="0" err="1"/>
              <a:t>that</a:t>
            </a:r>
            <a:r>
              <a:rPr lang="nl-NL" sz="2400" dirty="0"/>
              <a:t> </a:t>
            </a:r>
            <a:r>
              <a:rPr lang="nl-NL" sz="2400" dirty="0" err="1"/>
              <a:t>the</a:t>
            </a:r>
            <a:r>
              <a:rPr lang="nl-NL" sz="2400" dirty="0"/>
              <a:t> DEALER </a:t>
            </a:r>
            <a:r>
              <a:rPr lang="nl-NL" sz="2400" dirty="0" err="1"/>
              <a:t>distributes</a:t>
            </a:r>
            <a:r>
              <a:rPr lang="nl-NL" sz="2400" dirty="0"/>
              <a:t> jobs over servers in a </a:t>
            </a:r>
            <a:r>
              <a:rPr lang="nl-NL" sz="2400" dirty="0" err="1"/>
              <a:t>round-robin</a:t>
            </a:r>
            <a:r>
              <a:rPr lang="nl-NL" sz="2400" dirty="0"/>
              <a:t> fashion is no </a:t>
            </a:r>
            <a:r>
              <a:rPr lang="nl-NL" sz="2400" dirty="0" err="1"/>
              <a:t>problem</a:t>
            </a:r>
            <a:r>
              <a:rPr lang="nl-NL" sz="2400" dirty="0"/>
              <a:t>.</a:t>
            </a:r>
          </a:p>
          <a:p>
            <a:pPr>
              <a:lnSpc>
                <a:spcPct val="100000"/>
              </a:lnSpc>
            </a:pPr>
            <a:endParaRPr lang="nl-NL" sz="2400" dirty="0"/>
          </a:p>
          <a:p>
            <a:pPr>
              <a:lnSpc>
                <a:spcPct val="100000"/>
              </a:lnSpc>
            </a:pPr>
            <a:r>
              <a:rPr lang="nl-NL" sz="2400" dirty="0"/>
              <a:t>But </a:t>
            </a:r>
            <a:r>
              <a:rPr lang="nl-NL" sz="2400" dirty="0" err="1"/>
              <a:t>if</a:t>
            </a:r>
            <a:r>
              <a:rPr lang="nl-NL" sz="2400" dirty="0"/>
              <a:t> </a:t>
            </a:r>
            <a:r>
              <a:rPr lang="nl-NL" sz="2400" dirty="0" err="1"/>
              <a:t>some</a:t>
            </a:r>
            <a:r>
              <a:rPr lang="nl-NL" sz="2400" dirty="0"/>
              <a:t> jobs take way more time </a:t>
            </a:r>
            <a:r>
              <a:rPr lang="nl-NL" sz="2400" dirty="0" err="1"/>
              <a:t>than</a:t>
            </a:r>
            <a:r>
              <a:rPr lang="nl-NL" sz="2400" dirty="0"/>
              <a:t> </a:t>
            </a:r>
            <a:r>
              <a:rPr lang="nl-NL" sz="2400" dirty="0" err="1"/>
              <a:t>others</a:t>
            </a:r>
            <a:r>
              <a:rPr lang="nl-NL" sz="2400" dirty="0"/>
              <a:t>, </a:t>
            </a:r>
            <a:r>
              <a:rPr lang="nl-NL" sz="2400" dirty="0" err="1"/>
              <a:t>requests</a:t>
            </a:r>
            <a:r>
              <a:rPr lang="nl-NL" sz="2400" dirty="0"/>
              <a:t> </a:t>
            </a:r>
            <a:r>
              <a:rPr lang="nl-NL" sz="2400" dirty="0" err="1"/>
              <a:t>will</a:t>
            </a:r>
            <a:r>
              <a:rPr lang="nl-NL" sz="2400" dirty="0"/>
              <a:t> queue up on </a:t>
            </a:r>
            <a:r>
              <a:rPr lang="nl-NL" sz="2400" dirty="0" err="1"/>
              <a:t>the</a:t>
            </a:r>
            <a:r>
              <a:rPr lang="nl-NL" sz="2400" dirty="0"/>
              <a:t> server </a:t>
            </a:r>
            <a:r>
              <a:rPr lang="nl-NL" sz="2400" dirty="0" err="1"/>
              <a:t>that</a:t>
            </a:r>
            <a:r>
              <a:rPr lang="nl-NL" sz="2400" dirty="0"/>
              <a:t> handles these long jobs, even </a:t>
            </a:r>
            <a:r>
              <a:rPr lang="nl-NL" sz="2400" dirty="0" err="1"/>
              <a:t>when</a:t>
            </a:r>
            <a:r>
              <a:rPr lang="nl-NL" sz="2400" dirty="0"/>
              <a:t> </a:t>
            </a:r>
            <a:r>
              <a:rPr lang="nl-NL" sz="2400" dirty="0" err="1"/>
              <a:t>other</a:t>
            </a:r>
            <a:r>
              <a:rPr lang="nl-NL" sz="2400" dirty="0"/>
              <a:t> servers are </a:t>
            </a:r>
            <a:r>
              <a:rPr lang="nl-NL" sz="2400" dirty="0" err="1"/>
              <a:t>idle</a:t>
            </a:r>
            <a:r>
              <a:rPr lang="nl-NL" sz="2400" dirty="0"/>
              <a:t>.</a:t>
            </a:r>
          </a:p>
          <a:p>
            <a:pPr>
              <a:lnSpc>
                <a:spcPct val="100000"/>
              </a:lnSpc>
            </a:pPr>
            <a:endParaRPr lang="nl-NL" sz="2400" dirty="0"/>
          </a:p>
          <a:p>
            <a:pPr>
              <a:lnSpc>
                <a:spcPct val="100000"/>
              </a:lnSpc>
            </a:pPr>
            <a:r>
              <a:rPr lang="nl-NL" sz="2400" dirty="0"/>
              <a:t>For </a:t>
            </a:r>
            <a:r>
              <a:rPr lang="nl-NL" sz="2400" dirty="0" err="1"/>
              <a:t>that</a:t>
            </a:r>
            <a:r>
              <a:rPr lang="nl-NL" sz="2400" dirty="0"/>
              <a:t> </a:t>
            </a:r>
            <a:r>
              <a:rPr lang="nl-NL" sz="2400" dirty="0" err="1"/>
              <a:t>situation</a:t>
            </a:r>
            <a:r>
              <a:rPr lang="nl-NL" sz="2400" dirty="0"/>
              <a:t> we </a:t>
            </a:r>
            <a:r>
              <a:rPr lang="nl-NL" sz="2400" dirty="0" err="1"/>
              <a:t>need</a:t>
            </a:r>
            <a:r>
              <a:rPr lang="nl-NL" sz="2400" dirty="0"/>
              <a:t> a load-</a:t>
            </a:r>
            <a:r>
              <a:rPr lang="nl-NL" sz="2400" dirty="0" err="1"/>
              <a:t>balancing</a:t>
            </a:r>
            <a:r>
              <a:rPr lang="nl-NL" sz="2400" dirty="0"/>
              <a:t> broker.</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ROUTER </a:t>
            </a:r>
            <a:r>
              <a:rPr lang="nl-NL" sz="3000" cap="none" dirty="0" err="1">
                <a:solidFill>
                  <a:schemeClr val="accent1"/>
                </a:solidFill>
              </a:rPr>
              <a:t>and</a:t>
            </a:r>
            <a:r>
              <a:rPr lang="nl-NL" sz="3000" cap="none" dirty="0">
                <a:solidFill>
                  <a:schemeClr val="accent1"/>
                </a:solidFill>
              </a:rPr>
              <a:t> DEALER </a:t>
            </a:r>
            <a:r>
              <a:rPr lang="nl-NL" sz="3000" cap="none" dirty="0" err="1">
                <a:solidFill>
                  <a:schemeClr val="accent1"/>
                </a:solidFill>
              </a:rPr>
              <a:t>limitations</a:t>
            </a:r>
            <a:endParaRPr lang="en-US" sz="3000" cap="none" dirty="0">
              <a:solidFill>
                <a:schemeClr val="accent1"/>
              </a:solidFill>
            </a:endParaRPr>
          </a:p>
        </p:txBody>
      </p:sp>
      <p:pic>
        <p:nvPicPr>
          <p:cNvPr id="26626" name="Picture 2" descr="https://zguide.zeromq.org/images/fig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196752"/>
            <a:ext cx="3343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50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956884" cy="5541247"/>
          </a:xfrm>
        </p:spPr>
        <p:txBody>
          <a:bodyPr>
            <a:normAutofit lnSpcReduction="10000"/>
          </a:bodyPr>
          <a:lstStyle/>
          <a:p>
            <a:pPr marL="342900" indent="-342900">
              <a:lnSpc>
                <a:spcPct val="100000"/>
              </a:lnSpc>
              <a:buFont typeface="Arial" panose="020B0604020202020204" pitchFamily="34" charset="0"/>
              <a:buChar char="•"/>
            </a:pPr>
            <a:r>
              <a:rPr lang="nl-NL" sz="2400" dirty="0"/>
              <a:t>The load-</a:t>
            </a:r>
            <a:r>
              <a:rPr lang="nl-NL" sz="2400" dirty="0" err="1"/>
              <a:t>balancing</a:t>
            </a:r>
            <a:r>
              <a:rPr lang="nl-NL" sz="2400" dirty="0"/>
              <a:t> broker </a:t>
            </a:r>
            <a:r>
              <a:rPr lang="nl-NL" sz="2400" dirty="0" err="1"/>
              <a:t>inverts</a:t>
            </a:r>
            <a:r>
              <a:rPr lang="nl-NL" sz="2400" dirty="0"/>
              <a:t> </a:t>
            </a:r>
            <a:r>
              <a:rPr lang="nl-NL" sz="2400" dirty="0" err="1"/>
              <a:t>the</a:t>
            </a:r>
            <a:r>
              <a:rPr lang="nl-NL" sz="2400" dirty="0"/>
              <a:t> flow </a:t>
            </a:r>
            <a:r>
              <a:rPr lang="nl-NL" sz="2400" dirty="0" err="1"/>
              <a:t>to</a:t>
            </a:r>
            <a:r>
              <a:rPr lang="nl-NL" sz="2400" dirty="0"/>
              <a:t> </a:t>
            </a:r>
            <a:r>
              <a:rPr lang="nl-NL" sz="2400" dirty="0" err="1"/>
              <a:t>the</a:t>
            </a:r>
            <a:r>
              <a:rPr lang="nl-NL" sz="2400" dirty="0"/>
              <a:t> </a:t>
            </a:r>
            <a:r>
              <a:rPr lang="nl-NL" sz="2400" dirty="0" err="1"/>
              <a:t>workers</a:t>
            </a:r>
            <a:endParaRPr lang="nl-NL" sz="2400" dirty="0"/>
          </a:p>
          <a:p>
            <a:pPr marL="342900" indent="-342900">
              <a:lnSpc>
                <a:spcPct val="100000"/>
              </a:lnSpc>
              <a:buFont typeface="Arial" panose="020B0604020202020204" pitchFamily="34" charset="0"/>
              <a:buChar char="•"/>
            </a:pPr>
            <a:r>
              <a:rPr lang="nl-NL" sz="2400" dirty="0" err="1"/>
              <a:t>Instead</a:t>
            </a:r>
            <a:r>
              <a:rPr lang="nl-NL" sz="2400" dirty="0"/>
              <a:t> of </a:t>
            </a:r>
            <a:r>
              <a:rPr lang="nl-NL" sz="2400" dirty="0" err="1"/>
              <a:t>pushing</a:t>
            </a:r>
            <a:r>
              <a:rPr lang="nl-NL" sz="2400" dirty="0"/>
              <a:t> jobs </a:t>
            </a:r>
            <a:r>
              <a:rPr lang="nl-NL" sz="2400" dirty="0" err="1"/>
              <a:t>to</a:t>
            </a:r>
            <a:r>
              <a:rPr lang="nl-NL" sz="2400" dirty="0"/>
              <a:t> </a:t>
            </a:r>
            <a:r>
              <a:rPr lang="nl-NL" sz="2400" dirty="0" err="1"/>
              <a:t>the</a:t>
            </a:r>
            <a:r>
              <a:rPr lang="nl-NL" sz="2400" dirty="0"/>
              <a:t> </a:t>
            </a:r>
            <a:r>
              <a:rPr lang="nl-NL" sz="2400" dirty="0" err="1"/>
              <a:t>workers</a:t>
            </a:r>
            <a:r>
              <a:rPr lang="nl-NL" sz="2400" dirty="0"/>
              <a:t>, </a:t>
            </a:r>
            <a:r>
              <a:rPr lang="nl-NL" sz="2400" dirty="0" err="1"/>
              <a:t>the</a:t>
            </a:r>
            <a:r>
              <a:rPr lang="nl-NL" sz="2400" dirty="0"/>
              <a:t> </a:t>
            </a:r>
            <a:r>
              <a:rPr lang="nl-NL" sz="2400" dirty="0" err="1"/>
              <a:t>workers</a:t>
            </a:r>
            <a:r>
              <a:rPr lang="nl-NL" sz="2400" dirty="0"/>
              <a:t> </a:t>
            </a:r>
            <a:r>
              <a:rPr lang="nl-NL" sz="2400" dirty="0" err="1"/>
              <a:t>now</a:t>
            </a:r>
            <a:r>
              <a:rPr lang="nl-NL" sz="2400" dirty="0"/>
              <a:t> </a:t>
            </a:r>
            <a:r>
              <a:rPr lang="nl-NL" sz="2400" dirty="0" err="1"/>
              <a:t>ask</a:t>
            </a:r>
            <a:r>
              <a:rPr lang="nl-NL" sz="2400" dirty="0"/>
              <a:t> </a:t>
            </a:r>
            <a:r>
              <a:rPr lang="nl-NL" sz="2400" dirty="0" err="1"/>
              <a:t>for</a:t>
            </a:r>
            <a:r>
              <a:rPr lang="nl-NL" sz="2400" dirty="0"/>
              <a:t> jobs.</a:t>
            </a:r>
          </a:p>
          <a:p>
            <a:pPr marL="342900" indent="-342900">
              <a:lnSpc>
                <a:spcPct val="100000"/>
              </a:lnSpc>
              <a:buFont typeface="Arial" panose="020B0604020202020204" pitchFamily="34" charset="0"/>
              <a:buChar char="•"/>
            </a:pPr>
            <a:r>
              <a:rPr lang="nl-NL" sz="2400" dirty="0" err="1"/>
              <a:t>That</a:t>
            </a:r>
            <a:r>
              <a:rPr lang="nl-NL" sz="2400" dirty="0"/>
              <a:t> means </a:t>
            </a:r>
            <a:r>
              <a:rPr lang="nl-NL" sz="2400" dirty="0" err="1"/>
              <a:t>that</a:t>
            </a:r>
            <a:r>
              <a:rPr lang="nl-NL" sz="2400" dirty="0"/>
              <a:t> </a:t>
            </a:r>
            <a:r>
              <a:rPr lang="nl-NL" sz="2400" dirty="0" err="1"/>
              <a:t>the</a:t>
            </a:r>
            <a:r>
              <a:rPr lang="nl-NL" sz="2400" dirty="0"/>
              <a:t> broker </a:t>
            </a:r>
            <a:r>
              <a:rPr lang="nl-NL" sz="2400" dirty="0" err="1"/>
              <a:t>knows</a:t>
            </a:r>
            <a:r>
              <a:rPr lang="nl-NL" sz="2400" dirty="0"/>
              <a:t> </a:t>
            </a:r>
            <a:r>
              <a:rPr lang="nl-NL" sz="2400" dirty="0" err="1"/>
              <a:t>which</a:t>
            </a:r>
            <a:r>
              <a:rPr lang="nl-NL" sz="2400" dirty="0"/>
              <a:t> </a:t>
            </a:r>
            <a:r>
              <a:rPr lang="nl-NL" sz="2400" dirty="0" err="1"/>
              <a:t>worker</a:t>
            </a:r>
            <a:r>
              <a:rPr lang="nl-NL" sz="2400" dirty="0"/>
              <a:t> is </a:t>
            </a:r>
            <a:r>
              <a:rPr lang="nl-NL" sz="2400" dirty="0" err="1"/>
              <a:t>available</a:t>
            </a:r>
            <a:r>
              <a:rPr lang="nl-NL" sz="2400" dirty="0"/>
              <a:t>, </a:t>
            </a:r>
            <a:r>
              <a:rPr lang="nl-NL" sz="2400" dirty="0" err="1"/>
              <a:t>and</a:t>
            </a:r>
            <a:r>
              <a:rPr lang="nl-NL" sz="2400" dirty="0"/>
              <a:t> </a:t>
            </a:r>
            <a:r>
              <a:rPr lang="nl-NL" sz="2400" dirty="0" err="1"/>
              <a:t>it</a:t>
            </a:r>
            <a:r>
              <a:rPr lang="nl-NL" sz="2400" dirty="0"/>
              <a:t> </a:t>
            </a:r>
            <a:r>
              <a:rPr lang="nl-NL" sz="2400" dirty="0" err="1"/>
              <a:t>can</a:t>
            </a:r>
            <a:r>
              <a:rPr lang="nl-NL" sz="2400" dirty="0"/>
              <a:t> </a:t>
            </a:r>
            <a:r>
              <a:rPr lang="nl-NL" sz="2400" dirty="0" err="1"/>
              <a:t>send</a:t>
            </a:r>
            <a:r>
              <a:rPr lang="nl-NL" sz="2400" dirty="0"/>
              <a:t> </a:t>
            </a:r>
            <a:r>
              <a:rPr lang="nl-NL" sz="2400" dirty="0" err="1"/>
              <a:t>the</a:t>
            </a:r>
            <a:r>
              <a:rPr lang="nl-NL" sz="2400" dirty="0"/>
              <a:t> job </a:t>
            </a:r>
            <a:r>
              <a:rPr lang="nl-NL" sz="2400" dirty="0" err="1"/>
              <a:t>to</a:t>
            </a:r>
            <a:r>
              <a:rPr lang="nl-NL" sz="2400" dirty="0"/>
              <a:t> </a:t>
            </a:r>
            <a:r>
              <a:rPr lang="nl-NL" sz="2400" dirty="0" err="1"/>
              <a:t>that</a:t>
            </a:r>
            <a:r>
              <a:rPr lang="nl-NL" sz="2400" dirty="0"/>
              <a:t> </a:t>
            </a:r>
            <a:r>
              <a:rPr lang="nl-NL" sz="2400" dirty="0" err="1"/>
              <a:t>worker</a:t>
            </a:r>
            <a:r>
              <a:rPr lang="nl-NL" sz="2400" dirty="0"/>
              <a:t>.</a:t>
            </a:r>
          </a:p>
          <a:p>
            <a:pPr marL="342900" indent="-342900">
              <a:lnSpc>
                <a:spcPct val="100000"/>
              </a:lnSpc>
              <a:buFont typeface="Arial" panose="020B0604020202020204" pitchFamily="34" charset="0"/>
              <a:buChar char="•"/>
            </a:pPr>
            <a:r>
              <a:rPr lang="nl-NL" sz="2400" dirty="0"/>
              <a:t>The </a:t>
            </a:r>
            <a:r>
              <a:rPr lang="nl-NL" sz="2400" dirty="0" err="1"/>
              <a:t>initiative</a:t>
            </a:r>
            <a:r>
              <a:rPr lang="nl-NL" sz="2400" dirty="0"/>
              <a:t> </a:t>
            </a:r>
            <a:r>
              <a:rPr lang="nl-NL" sz="2400" dirty="0" err="1"/>
              <a:t>now</a:t>
            </a:r>
            <a:r>
              <a:rPr lang="nl-NL" sz="2400" dirty="0"/>
              <a:t> is </a:t>
            </a:r>
            <a:r>
              <a:rPr lang="nl-NL" sz="2400" dirty="0" err="1"/>
              <a:t>with</a:t>
            </a:r>
            <a:r>
              <a:rPr lang="nl-NL" sz="2400" dirty="0"/>
              <a:t> </a:t>
            </a:r>
            <a:r>
              <a:rPr lang="nl-NL" sz="2400" dirty="0" err="1"/>
              <a:t>the</a:t>
            </a:r>
            <a:r>
              <a:rPr lang="nl-NL" sz="2400" dirty="0"/>
              <a:t> </a:t>
            </a:r>
            <a:r>
              <a:rPr lang="nl-NL" sz="2400" dirty="0" err="1"/>
              <a:t>worker</a:t>
            </a:r>
            <a:r>
              <a:rPr lang="nl-NL" sz="2400" dirty="0"/>
              <a:t>, </a:t>
            </a:r>
            <a:r>
              <a:rPr lang="nl-NL" sz="2400" dirty="0" err="1"/>
              <a:t>so</a:t>
            </a:r>
            <a:r>
              <a:rPr lang="nl-NL" sz="2400" dirty="0"/>
              <a:t> </a:t>
            </a:r>
            <a:r>
              <a:rPr lang="nl-NL" sz="2400" dirty="0" err="1"/>
              <a:t>they</a:t>
            </a:r>
            <a:r>
              <a:rPr lang="nl-NL" sz="2400" dirty="0"/>
              <a:t> </a:t>
            </a:r>
            <a:r>
              <a:rPr lang="nl-NL" sz="2400" dirty="0" err="1"/>
              <a:t>use</a:t>
            </a:r>
            <a:r>
              <a:rPr lang="nl-NL" sz="2400" dirty="0"/>
              <a:t> a REQ socket </a:t>
            </a:r>
            <a:r>
              <a:rPr lang="nl-NL" sz="2400" dirty="0" err="1"/>
              <a:t>to</a:t>
            </a:r>
            <a:r>
              <a:rPr lang="nl-NL" sz="2400" dirty="0"/>
              <a:t> </a:t>
            </a:r>
            <a:r>
              <a:rPr lang="nl-NL" sz="2400" dirty="0" err="1"/>
              <a:t>initiate</a:t>
            </a:r>
            <a:r>
              <a:rPr lang="nl-NL" sz="2400" dirty="0"/>
              <a:t> </a:t>
            </a:r>
            <a:r>
              <a:rPr lang="nl-NL" sz="2400" dirty="0" err="1"/>
              <a:t>communication</a:t>
            </a:r>
            <a:r>
              <a:rPr lang="nl-NL" sz="2400" dirty="0"/>
              <a:t> </a:t>
            </a:r>
            <a:r>
              <a:rPr lang="nl-NL" sz="2400" dirty="0" err="1"/>
              <a:t>by</a:t>
            </a:r>
            <a:r>
              <a:rPr lang="nl-NL" sz="2400" dirty="0"/>
              <a:t> </a:t>
            </a:r>
            <a:r>
              <a:rPr lang="nl-NL" sz="2400" dirty="0" err="1"/>
              <a:t>sending</a:t>
            </a:r>
            <a:r>
              <a:rPr lang="nl-NL" sz="2400" dirty="0"/>
              <a:t> </a:t>
            </a:r>
            <a:r>
              <a:rPr lang="nl-NL" sz="2400" dirty="0" err="1"/>
              <a:t>an</a:t>
            </a:r>
            <a:r>
              <a:rPr lang="nl-NL" sz="2400" dirty="0"/>
              <a:t> </a:t>
            </a:r>
            <a:r>
              <a:rPr lang="nl-NL" sz="2400" dirty="0" err="1"/>
              <a:t>initial</a:t>
            </a:r>
            <a:r>
              <a:rPr lang="nl-NL" sz="2400" dirty="0"/>
              <a:t> </a:t>
            </a:r>
            <a:r>
              <a:rPr lang="nl-NL" sz="2400" dirty="0" err="1"/>
              <a:t>request</a:t>
            </a:r>
            <a:r>
              <a:rPr lang="nl-NL" sz="2400" dirty="0"/>
              <a:t>.</a:t>
            </a:r>
          </a:p>
          <a:p>
            <a:pPr marL="342900" indent="-342900">
              <a:lnSpc>
                <a:spcPct val="100000"/>
              </a:lnSpc>
              <a:buFont typeface="Arial" panose="020B0604020202020204" pitchFamily="34" charset="0"/>
              <a:buChar char="•"/>
            </a:pPr>
            <a:r>
              <a:rPr lang="nl-NL" sz="2400" dirty="0"/>
              <a:t>The </a:t>
            </a:r>
            <a:r>
              <a:rPr lang="nl-NL" sz="2400" dirty="0" err="1"/>
              <a:t>worker</a:t>
            </a:r>
            <a:r>
              <a:rPr lang="nl-NL" sz="2400" dirty="0"/>
              <a:t> </a:t>
            </a:r>
            <a:r>
              <a:rPr lang="nl-NL" sz="2400" dirty="0" err="1"/>
              <a:t>receives</a:t>
            </a:r>
            <a:r>
              <a:rPr lang="nl-NL" sz="2400" dirty="0"/>
              <a:t> a job in </a:t>
            </a:r>
            <a:r>
              <a:rPr lang="nl-NL" sz="2400" dirty="0" err="1"/>
              <a:t>the</a:t>
            </a:r>
            <a:r>
              <a:rPr lang="nl-NL" sz="2400" dirty="0"/>
              <a:t> reply, </a:t>
            </a:r>
            <a:r>
              <a:rPr lang="nl-NL" sz="2400" dirty="0" err="1"/>
              <a:t>and</a:t>
            </a:r>
            <a:r>
              <a:rPr lang="nl-NL" sz="2400" dirty="0"/>
              <a:t> </a:t>
            </a:r>
            <a:r>
              <a:rPr lang="nl-NL" sz="2400" dirty="0" err="1"/>
              <a:t>sends</a:t>
            </a:r>
            <a:r>
              <a:rPr lang="nl-NL" sz="2400" dirty="0"/>
              <a:t> </a:t>
            </a:r>
            <a:r>
              <a:rPr lang="nl-NL" sz="2400" dirty="0" err="1"/>
              <a:t>the</a:t>
            </a:r>
            <a:r>
              <a:rPr lang="nl-NL" sz="2400" dirty="0"/>
              <a:t> </a:t>
            </a:r>
            <a:r>
              <a:rPr lang="nl-NL" sz="2400" dirty="0" err="1"/>
              <a:t>result</a:t>
            </a:r>
            <a:r>
              <a:rPr lang="nl-NL" sz="2400" dirty="0"/>
              <a:t> in </a:t>
            </a:r>
            <a:r>
              <a:rPr lang="nl-NL" sz="2400" dirty="0" err="1"/>
              <a:t>the</a:t>
            </a:r>
            <a:r>
              <a:rPr lang="nl-NL" sz="2400" dirty="0"/>
              <a:t> next </a:t>
            </a:r>
            <a:r>
              <a:rPr lang="nl-NL" sz="2400" dirty="0" err="1"/>
              <a:t>request</a:t>
            </a:r>
            <a:endParaRPr lang="nl-NL" sz="2400" dirty="0"/>
          </a:p>
          <a:p>
            <a:pPr marL="342900" indent="-342900">
              <a:lnSpc>
                <a:spcPct val="100000"/>
              </a:lnSpc>
              <a:buFont typeface="Arial" panose="020B0604020202020204" pitchFamily="34" charset="0"/>
              <a:buChar char="•"/>
            </a:pPr>
            <a:r>
              <a:rPr lang="nl-NL" sz="2400" dirty="0"/>
              <a:t>The broker has a ROUTER socket </a:t>
            </a:r>
            <a:r>
              <a:rPr lang="nl-NL" sz="2400" dirty="0" err="1"/>
              <a:t>to</a:t>
            </a:r>
            <a:r>
              <a:rPr lang="nl-NL" sz="2400" dirty="0"/>
              <a:t> </a:t>
            </a:r>
            <a:r>
              <a:rPr lang="nl-NL" sz="2400" dirty="0" err="1"/>
              <a:t>which</a:t>
            </a:r>
            <a:r>
              <a:rPr lang="nl-NL" sz="2400" dirty="0"/>
              <a:t> </a:t>
            </a:r>
            <a:r>
              <a:rPr lang="nl-NL" sz="2400" dirty="0" err="1"/>
              <a:t>workers</a:t>
            </a:r>
            <a:r>
              <a:rPr lang="nl-NL" sz="2400" dirty="0"/>
              <a:t> </a:t>
            </a:r>
            <a:r>
              <a:rPr lang="nl-NL" sz="2400" dirty="0" err="1"/>
              <a:t>connect</a:t>
            </a:r>
            <a:r>
              <a:rPr lang="nl-NL" sz="2400" dirty="0"/>
              <a:t>. The reply </a:t>
            </a:r>
            <a:r>
              <a:rPr lang="nl-NL" sz="2400" dirty="0" err="1"/>
              <a:t>envelope</a:t>
            </a:r>
            <a:r>
              <a:rPr lang="nl-NL" sz="2400" dirty="0"/>
              <a:t> </a:t>
            </a:r>
            <a:r>
              <a:rPr lang="nl-NL" sz="2400" dirty="0" err="1"/>
              <a:t>identifies</a:t>
            </a:r>
            <a:r>
              <a:rPr lang="nl-NL" sz="2400" dirty="0"/>
              <a:t> </a:t>
            </a:r>
            <a:r>
              <a:rPr lang="nl-NL" sz="2400" dirty="0" err="1"/>
              <a:t>the</a:t>
            </a:r>
            <a:r>
              <a:rPr lang="nl-NL" sz="2400" dirty="0"/>
              <a:t> </a:t>
            </a:r>
            <a:r>
              <a:rPr lang="nl-NL" sz="2400" dirty="0" err="1"/>
              <a:t>worker</a:t>
            </a:r>
            <a:r>
              <a:rPr lang="nl-NL" sz="2400" dirty="0"/>
              <a:t> </a:t>
            </a:r>
            <a:r>
              <a:rPr lang="nl-NL" sz="2400" dirty="0" err="1"/>
              <a:t>that</a:t>
            </a:r>
            <a:r>
              <a:rPr lang="nl-NL" sz="2400" dirty="0"/>
              <a:t> sent </a:t>
            </a:r>
            <a:r>
              <a:rPr lang="nl-NL" sz="2400" dirty="0" err="1"/>
              <a:t>the</a:t>
            </a:r>
            <a:r>
              <a:rPr lang="nl-NL" sz="2400" dirty="0"/>
              <a:t> </a:t>
            </a:r>
            <a:r>
              <a:rPr lang="nl-NL" sz="2400" dirty="0" err="1"/>
              <a:t>request</a:t>
            </a:r>
            <a:r>
              <a:rPr lang="nl-NL" sz="2400" dirty="0"/>
              <a:t>.</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a:solidFill>
                  <a:schemeClr val="accent1"/>
                </a:solidFill>
              </a:rPr>
              <a:t>Load-</a:t>
            </a:r>
            <a:r>
              <a:rPr lang="nl-NL" sz="3000" cap="none" dirty="0" err="1">
                <a:solidFill>
                  <a:schemeClr val="accent1"/>
                </a:solidFill>
              </a:rPr>
              <a:t>balancing</a:t>
            </a:r>
            <a:r>
              <a:rPr lang="nl-NL" sz="3000" cap="none" dirty="0">
                <a:solidFill>
                  <a:schemeClr val="accent1"/>
                </a:solidFill>
              </a:rPr>
              <a:t> broker</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8472264" y="1412776"/>
            <a:ext cx="3171825" cy="3657600"/>
          </a:xfrm>
          <a:prstGeom prst="rect">
            <a:avLst/>
          </a:prstGeom>
        </p:spPr>
      </p:pic>
    </p:spTree>
    <p:extLst>
      <p:ext uri="{BB962C8B-B14F-4D97-AF65-F5344CB8AC3E}">
        <p14:creationId xmlns:p14="http://schemas.microsoft.com/office/powerpoint/2010/main" val="1437576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1944" y="1628800"/>
            <a:ext cx="576064"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server(name):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  </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://localhost:5556")</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request</a:t>
            </a:r>
            <a:r>
              <a:rPr lang="nl-NL" sz="2400" b="1" dirty="0">
                <a:latin typeface="Consolas" panose="020B0609020204030204" pitchFamily="49" charset="0"/>
              </a:rPr>
              <a:t> = ""</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a:t>
            </a:r>
            <a:r>
              <a:rPr lang="nl-NL" sz="2400" b="1" dirty="0" err="1">
                <a:latin typeface="Consolas" panose="020B0609020204030204" pitchFamily="49" charset="0"/>
              </a:rPr>
              <a:t>request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job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request</a:t>
            </a:r>
            <a:r>
              <a:rPr lang="nl-NL" sz="2400" b="1" dirty="0">
                <a:latin typeface="Consolas" panose="020B0609020204030204" pitchFamily="49" charset="0"/>
              </a:rPr>
              <a:t> = </a:t>
            </a:r>
            <a:r>
              <a:rPr lang="nl-NL" sz="2400" b="1" dirty="0" err="1">
                <a:latin typeface="Consolas" panose="020B0609020204030204" pitchFamily="49" charset="0"/>
              </a:rPr>
              <a:t>process</a:t>
            </a:r>
            <a:r>
              <a:rPr lang="nl-NL" sz="2400" b="1" dirty="0">
                <a:latin typeface="Consolas" panose="020B0609020204030204" pitchFamily="49" charset="0"/>
              </a:rPr>
              <a:t>(job)</a:t>
            </a:r>
          </a:p>
          <a:p>
            <a:pPr>
              <a:lnSpc>
                <a:spcPct val="100000"/>
              </a:lnSpc>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err="1">
                <a:solidFill>
                  <a:schemeClr val="accent1"/>
                </a:solidFill>
              </a:rPr>
              <a:t>worker</a:t>
            </a:r>
            <a:endParaRPr lang="en-US" sz="3000" cap="none" dirty="0">
              <a:solidFill>
                <a:schemeClr val="accent1"/>
              </a:solidFill>
            </a:endParaRPr>
          </a:p>
        </p:txBody>
      </p:sp>
    </p:spTree>
    <p:extLst>
      <p:ext uri="{BB962C8B-B14F-4D97-AF65-F5344CB8AC3E}">
        <p14:creationId xmlns:p14="http://schemas.microsoft.com/office/powerpoint/2010/main" val="2013143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774083-0D72-ACFA-1C5B-F8C55AA84A52}"/>
              </a:ext>
            </a:extLst>
          </p:cNvPr>
          <p:cNvSpPr/>
          <p:nvPr/>
        </p:nvSpPr>
        <p:spPr>
          <a:xfrm>
            <a:off x="767408" y="3861048"/>
            <a:ext cx="7560840" cy="180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dirty="0" err="1"/>
          </a:p>
        </p:txBody>
      </p:sp>
      <p:sp>
        <p:nvSpPr>
          <p:cNvPr id="3" name="Text Placeholder 2"/>
          <p:cNvSpPr>
            <a:spLocks noGrp="1"/>
          </p:cNvSpPr>
          <p:nvPr>
            <p:ph type="body" sz="quarter" idx="10"/>
          </p:nvPr>
        </p:nvSpPr>
        <p:spPr>
          <a:xfrm>
            <a:off x="227348" y="1268760"/>
            <a:ext cx="11700000" cy="5012793"/>
          </a:xfrm>
        </p:spPr>
        <p:txBody>
          <a:bodyPr>
            <a:normAutofit/>
          </a:bodyPr>
          <a:lstStyle/>
          <a:p>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r>
              <a:rPr lang="nl-NL" sz="2400" b="1" dirty="0" err="1">
                <a:latin typeface="Consolas" panose="020B0609020204030204" pitchFamily="49" charset="0"/>
              </a:rPr>
              <a:t>server_addr</a:t>
            </a:r>
            <a:r>
              <a:rPr lang="nl-NL" sz="2400" b="1" dirty="0">
                <a:latin typeface="Consolas" panose="020B0609020204030204" pitchFamily="49" charset="0"/>
              </a:rPr>
              <a:t>, </a:t>
            </a:r>
            <a:r>
              <a:rPr lang="nl-NL" sz="2400" b="1" dirty="0" err="1">
                <a:latin typeface="Consolas" panose="020B0609020204030204" pitchFamily="49" charset="0"/>
              </a:rPr>
              <a:t>worker_addr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client_socket.bind</a:t>
            </a:r>
            <a:r>
              <a:rPr lang="nl-NL" sz="2400" b="1" dirty="0">
                <a:latin typeface="Consolas" panose="020B0609020204030204" pitchFamily="49" charset="0"/>
              </a:rPr>
              <a:t>(</a:t>
            </a:r>
            <a:r>
              <a:rPr lang="nl-NL" sz="2400" b="1" dirty="0" err="1">
                <a:latin typeface="Consolas" panose="020B0609020204030204" pitchFamily="49" charset="0"/>
              </a:rPr>
              <a:t>server_addr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worker_socket.bind</a:t>
            </a:r>
            <a:r>
              <a:rPr lang="nl-NL" sz="2400" b="1" dirty="0">
                <a:latin typeface="Consolas" panose="020B0609020204030204" pitchFamily="49" charset="0"/>
              </a:rPr>
              <a:t>(</a:t>
            </a:r>
            <a:r>
              <a:rPr lang="nl-NL" sz="2400" b="1" dirty="0" err="1">
                <a:latin typeface="Consolas" panose="020B0609020204030204" pitchFamily="49" charset="0"/>
              </a:rPr>
              <a:t>worker_addr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a:t>
            </a:r>
            <a:r>
              <a:rPr lang="nl-NL" sz="2400" b="1" dirty="0">
                <a:latin typeface="Consolas" panose="020B0609020204030204" pitchFamily="49" charset="0"/>
              </a:rPr>
              <a:t> = Poller()</a:t>
            </a:r>
          </a:p>
          <a:p>
            <a:r>
              <a:rPr lang="nl-NL" sz="2400" b="1" dirty="0">
                <a:latin typeface="Consolas" panose="020B0609020204030204" pitchFamily="49" charset="0"/>
              </a:rPr>
              <a:t>    </a:t>
            </a:r>
            <a:r>
              <a:rPr lang="nl-NL" sz="2400" b="1" dirty="0" err="1">
                <a:latin typeface="Consolas" panose="020B0609020204030204" pitchFamily="49" charset="0"/>
              </a:rPr>
              <a:t>free_workers</a:t>
            </a:r>
            <a:r>
              <a:rPr lang="nl-NL" sz="2400" b="1" dirty="0">
                <a:latin typeface="Consolas" panose="020B0609020204030204" pitchFamily="49" charset="0"/>
              </a:rPr>
              <a:t> = </a:t>
            </a:r>
            <a:r>
              <a:rPr lang="nl-NL" sz="2400" b="1" dirty="0" err="1">
                <a:latin typeface="Consolas" panose="020B0609020204030204" pitchFamily="49" charset="0"/>
              </a:rPr>
              <a:t>asyncio.Queue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worker_client_map</a:t>
            </a:r>
            <a:r>
              <a:rPr lang="nl-NL" sz="2400" b="1" dirty="0">
                <a:latin typeface="Consolas" panose="020B0609020204030204" pitchFamily="49" charset="0"/>
              </a:rPr>
              <a:t> = </a:t>
            </a:r>
            <a:r>
              <a:rPr lang="nl-NL" sz="2400" b="1" dirty="0" err="1">
                <a:latin typeface="Consolas" panose="020B0609020204030204" pitchFamily="49" charset="0"/>
              </a:rPr>
              <a:t>dict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worker_socket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a:t>
            </a:r>
            <a:r>
              <a:rPr lang="nl-NL" sz="2400" b="1" dirty="0" err="1">
                <a:latin typeface="Consolas" panose="020B0609020204030204" pitchFamily="49" charset="0"/>
              </a:rPr>
              <a:t>False</a:t>
            </a:r>
            <a:endParaRPr lang="nl-NL" sz="2400" b="1" dirty="0">
              <a:latin typeface="Consolas" panose="020B0609020204030204" pitchFamily="49" charset="0"/>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(setup)</a:t>
            </a:r>
            <a:endParaRPr lang="en-US" sz="3000" cap="none" dirty="0">
              <a:solidFill>
                <a:schemeClr val="accent1"/>
              </a:solidFill>
            </a:endParaRPr>
          </a:p>
        </p:txBody>
      </p:sp>
    </p:spTree>
    <p:extLst>
      <p:ext uri="{BB962C8B-B14F-4D97-AF65-F5344CB8AC3E}">
        <p14:creationId xmlns:p14="http://schemas.microsoft.com/office/powerpoint/2010/main" val="2052793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899"/>
            <a:ext cx="11700000" cy="5753101"/>
          </a:xfrm>
        </p:spPr>
        <p:txBody>
          <a:bodyPr>
            <a:normAutofit fontScale="92500" lnSpcReduction="10000"/>
          </a:bodyPr>
          <a:lstStyle/>
          <a:p>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in sockets:</a:t>
            </a: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worker_socket.recv_multipart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multipart_message</a:t>
            </a:r>
            <a:r>
              <a:rPr lang="nl-NL" sz="2400" b="1" dirty="0">
                <a:latin typeface="Consolas" panose="020B0609020204030204" pitchFamily="49" charset="0"/>
              </a:rPr>
              <a:t>[0]</a:t>
            </a:r>
          </a:p>
          <a:p>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 </a:t>
            </a:r>
            <a:r>
              <a:rPr lang="nl-NL" sz="2400" b="1" dirty="0" err="1">
                <a:latin typeface="Consolas" panose="020B0609020204030204" pitchFamily="49" charset="0"/>
              </a:rPr>
              <a:t>worker_client_map.pop</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 None)</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is </a:t>
            </a:r>
            <a:r>
              <a:rPr lang="nl-NL" sz="2400" b="1" dirty="0" err="1">
                <a:latin typeface="Consolas" panose="020B0609020204030204" pitchFamily="49" charset="0"/>
              </a:rPr>
              <a:t>not</a:t>
            </a:r>
            <a:r>
              <a:rPr lang="nl-NL" sz="2400" b="1" dirty="0">
                <a:latin typeface="Consolas" panose="020B0609020204030204" pitchFamily="49" charset="0"/>
              </a:rPr>
              <a:t> None:</a:t>
            </a: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[0] = </a:t>
            </a:r>
            <a:r>
              <a:rPr lang="nl-NL" sz="2400" b="1" dirty="0" err="1">
                <a:latin typeface="Consolas" panose="020B0609020204030204" pitchFamily="49" charset="0"/>
              </a:rPr>
              <a:t>client_id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client_socket.send_multipart</a:t>
            </a:r>
            <a:r>
              <a:rPr lang="nl-NL" sz="2400" b="1" dirty="0">
                <a:latin typeface="Consolas" panose="020B0609020204030204" pitchFamily="49" charset="0"/>
              </a:rPr>
              <a:t>(</a:t>
            </a:r>
            <a:r>
              <a:rPr lang="nl-NL" sz="2400" b="1" dirty="0" err="1">
                <a:latin typeface="Consolas" panose="020B0609020204030204" pitchFamily="49" charset="0"/>
              </a:rPr>
              <a:t>multipart_message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free_workers.put</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not</a:t>
            </a:r>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client_socket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True</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in sockets:</a:t>
            </a:r>
          </a:p>
          <a:p>
            <a:r>
              <a:rPr lang="nl-NL" sz="2400" b="1" dirty="0">
                <a:latin typeface="Consolas" panose="020B0609020204030204" pitchFamily="49" charset="0"/>
              </a:rPr>
              <a:t>        ...</a:t>
            </a:r>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a:t>
            </a:r>
            <a:r>
              <a:rPr lang="nl-NL" sz="3000" cap="none" dirty="0" err="1">
                <a:solidFill>
                  <a:schemeClr val="accent1"/>
                </a:solidFill>
              </a:rPr>
              <a:t>workloop</a:t>
            </a:r>
            <a:r>
              <a:rPr lang="nl-NL" sz="3000" cap="none" dirty="0">
                <a:solidFill>
                  <a:schemeClr val="accent1"/>
                </a:solidFill>
              </a:rPr>
              <a:t> – </a:t>
            </a:r>
            <a:r>
              <a:rPr lang="nl-NL" sz="3000" cap="none" dirty="0" err="1">
                <a:solidFill>
                  <a:schemeClr val="accent1"/>
                </a:solidFill>
              </a:rPr>
              <a:t>message</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a:t>
            </a:r>
            <a:r>
              <a:rPr lang="nl-NL" sz="3000" cap="none" dirty="0" err="1">
                <a:solidFill>
                  <a:schemeClr val="accent1"/>
                </a:solidFill>
              </a:rPr>
              <a:t>worker</a:t>
            </a:r>
            <a:r>
              <a:rPr lang="nl-NL" sz="3000" cap="none" dirty="0">
                <a:solidFill>
                  <a:schemeClr val="accent1"/>
                </a:solidFill>
              </a:rPr>
              <a:t>)</a:t>
            </a:r>
            <a:endParaRPr lang="en-US" sz="3000" cap="none" dirty="0">
              <a:solidFill>
                <a:schemeClr val="accent1"/>
              </a:solidFill>
            </a:endParaRPr>
          </a:p>
        </p:txBody>
      </p:sp>
    </p:spTree>
    <p:extLst>
      <p:ext uri="{BB962C8B-B14F-4D97-AF65-F5344CB8AC3E}">
        <p14:creationId xmlns:p14="http://schemas.microsoft.com/office/powerpoint/2010/main" val="716398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fontScale="92500" lnSpcReduction="20000"/>
          </a:bodyPr>
          <a:lstStyle/>
          <a:p>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in sockets:</a:t>
            </a:r>
          </a:p>
          <a:p>
            <a:r>
              <a:rPr lang="nl-NL" sz="2400" b="1" dirty="0">
                <a:latin typeface="Consolas" panose="020B0609020204030204" pitchFamily="49" charset="0"/>
              </a:rPr>
              <a:t>        ...</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in sockets:</a:t>
            </a: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client_socket.recv_multipart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 </a:t>
            </a:r>
            <a:r>
              <a:rPr lang="nl-NL" sz="2400" b="1" dirty="0" err="1">
                <a:latin typeface="Consolas" panose="020B0609020204030204" pitchFamily="49" charset="0"/>
              </a:rPr>
              <a:t>multipart_message</a:t>
            </a:r>
            <a:r>
              <a:rPr lang="nl-NL" sz="2400" b="1" dirty="0">
                <a:latin typeface="Consolas" panose="020B0609020204030204" pitchFamily="49" charset="0"/>
              </a:rPr>
              <a:t>[0]</a:t>
            </a:r>
          </a:p>
          <a:p>
            <a:r>
              <a:rPr lang="nl-NL" sz="2400" b="1" dirty="0">
                <a:latin typeface="Consolas" panose="020B0609020204030204" pitchFamily="49" charset="0"/>
              </a:rPr>
              <a:t>        </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free_workers.get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free_workers.empty</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poller.unregister</a:t>
            </a:r>
            <a:r>
              <a:rPr lang="nl-NL" sz="2400" b="1" dirty="0">
                <a:latin typeface="Consolas" panose="020B0609020204030204" pitchFamily="49" charset="0"/>
              </a:rPr>
              <a:t>(</a:t>
            </a:r>
            <a:r>
              <a:rPr lang="nl-NL" sz="2400" b="1" dirty="0" err="1">
                <a:latin typeface="Consolas" panose="020B0609020204030204" pitchFamily="49" charset="0"/>
              </a:rPr>
              <a:t>client_socket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a:t>
            </a:r>
            <a:r>
              <a:rPr lang="nl-NL" sz="2400" b="1" dirty="0" err="1">
                <a:latin typeface="Consolas" panose="020B0609020204030204" pitchFamily="49" charset="0"/>
              </a:rPr>
              <a:t>False</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worker_client_map</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client_id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[0] = </a:t>
            </a:r>
            <a:r>
              <a:rPr lang="nl-NL" sz="2400" b="1" dirty="0" err="1">
                <a:latin typeface="Consolas" panose="020B0609020204030204" pitchFamily="49" charset="0"/>
              </a:rPr>
              <a:t>worker_id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worker_socket.send_multipart</a:t>
            </a:r>
            <a:r>
              <a:rPr lang="nl-NL" sz="2400" b="1" dirty="0">
                <a:latin typeface="Consolas" panose="020B0609020204030204" pitchFamily="49" charset="0"/>
              </a:rPr>
              <a:t>(</a:t>
            </a:r>
            <a:r>
              <a:rPr lang="nl-NL" sz="2400" b="1" dirty="0" err="1">
                <a:latin typeface="Consolas" panose="020B0609020204030204" pitchFamily="49" charset="0"/>
              </a:rPr>
              <a:t>multipart_message</a:t>
            </a:r>
            <a:r>
              <a:rPr lang="nl-NL" sz="2400" b="1" dirty="0">
                <a:latin typeface="Consolas" panose="020B0609020204030204" pitchFamily="49" charset="0"/>
              </a:rPr>
              <a:t>)</a:t>
            </a: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broker (</a:t>
            </a:r>
            <a:r>
              <a:rPr lang="nl-NL" sz="3000" cap="none" dirty="0" err="1">
                <a:solidFill>
                  <a:schemeClr val="accent1"/>
                </a:solidFill>
              </a:rPr>
              <a:t>workloop</a:t>
            </a:r>
            <a:r>
              <a:rPr lang="nl-NL" sz="3000" cap="none" dirty="0">
                <a:solidFill>
                  <a:schemeClr val="accent1"/>
                </a:solidFill>
              </a:rPr>
              <a:t> – </a:t>
            </a:r>
            <a:r>
              <a:rPr lang="nl-NL" sz="3000" cap="none" dirty="0" err="1">
                <a:solidFill>
                  <a:schemeClr val="accent1"/>
                </a:solidFill>
              </a:rPr>
              <a:t>message</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a:t>
            </a:r>
            <a:r>
              <a:rPr lang="nl-NL" sz="3000" cap="none" dirty="0" err="1">
                <a:solidFill>
                  <a:schemeClr val="accent1"/>
                </a:solidFill>
              </a:rPr>
              <a:t>client</a:t>
            </a:r>
            <a:r>
              <a:rPr lang="nl-NL" sz="3000" cap="none" dirty="0">
                <a:solidFill>
                  <a:schemeClr val="accent1"/>
                </a:solidFill>
              </a:rPr>
              <a:t>)</a:t>
            </a:r>
            <a:endParaRPr lang="en-US" sz="3000" cap="none" dirty="0">
              <a:solidFill>
                <a:schemeClr val="accent1"/>
              </a:solidFill>
            </a:endParaRPr>
          </a:p>
        </p:txBody>
      </p:sp>
    </p:spTree>
    <p:extLst>
      <p:ext uri="{BB962C8B-B14F-4D97-AF65-F5344CB8AC3E}">
        <p14:creationId xmlns:p14="http://schemas.microsoft.com/office/powerpoint/2010/main" val="173650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FIBONACCI</a:t>
            </a:r>
            <a:endParaRPr lang="en-US" sz="3000" cap="none" dirty="0">
              <a:solidFill>
                <a:schemeClr val="accent1"/>
              </a:solidFill>
            </a:endParaRPr>
          </a:p>
        </p:txBody>
      </p:sp>
    </p:spTree>
    <p:extLst>
      <p:ext uri="{BB962C8B-B14F-4D97-AF65-F5344CB8AC3E}">
        <p14:creationId xmlns:p14="http://schemas.microsoft.com/office/powerpoint/2010/main" val="396263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WRAP-UP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marL="342900" indent="-342900">
              <a:buFont typeface="Arial" panose="020B0604020202020204" pitchFamily="34" charset="0"/>
              <a:buChar char="•"/>
            </a:pPr>
            <a:r>
              <a:rPr lang="nl-NL" sz="2400" dirty="0">
                <a:latin typeface="Ubuntu" panose="020B0604020202020204" charset="0"/>
              </a:rPr>
              <a:t>ZMQ offers small, </a:t>
            </a:r>
            <a:r>
              <a:rPr lang="nl-NL" sz="2400" dirty="0" err="1">
                <a:latin typeface="Ubuntu" panose="020B0604020202020204" charset="0"/>
              </a:rPr>
              <a:t>efficient</a:t>
            </a:r>
            <a:r>
              <a:rPr lang="nl-NL" sz="2400" dirty="0">
                <a:latin typeface="Ubuntu" panose="020B0604020202020204" charset="0"/>
              </a:rPr>
              <a:t> building </a:t>
            </a:r>
            <a:r>
              <a:rPr lang="nl-NL" sz="2400" dirty="0" err="1">
                <a:latin typeface="Ubuntu" panose="020B0604020202020204" charset="0"/>
              </a:rPr>
              <a:t>blocks</a:t>
            </a:r>
            <a:r>
              <a:rPr lang="nl-NL" sz="2400" dirty="0">
                <a:latin typeface="Ubuntu" panose="020B0604020202020204" charset="0"/>
              </a:rPr>
              <a:t> </a:t>
            </a:r>
            <a:r>
              <a:rPr lang="nl-NL" sz="2400" dirty="0" err="1">
                <a:latin typeface="Ubuntu" panose="020B0604020202020204" charset="0"/>
              </a:rPr>
              <a:t>for</a:t>
            </a:r>
            <a:r>
              <a:rPr lang="nl-NL" sz="2400" dirty="0">
                <a:latin typeface="Ubuntu" panose="020B0604020202020204" charset="0"/>
              </a:rPr>
              <a:t> </a:t>
            </a:r>
            <a:r>
              <a:rPr lang="nl-NL" sz="2400" dirty="0" err="1">
                <a:latin typeface="Ubuntu" panose="020B0604020202020204" charset="0"/>
              </a:rPr>
              <a:t>networked</a:t>
            </a:r>
            <a:r>
              <a:rPr lang="nl-NL" sz="2400" dirty="0">
                <a:latin typeface="Ubuntu" panose="020B0604020202020204" charset="0"/>
              </a:rPr>
              <a:t> </a:t>
            </a:r>
            <a:r>
              <a:rPr lang="nl-NL" sz="2400" dirty="0" err="1">
                <a:latin typeface="Ubuntu" panose="020B0604020202020204" charset="0"/>
              </a:rPr>
              <a:t>applications</a:t>
            </a:r>
            <a:endParaRPr lang="nl-NL" sz="2400" dirty="0">
              <a:latin typeface="Ubuntu" panose="020B0604020202020204" charset="0"/>
            </a:endParaRPr>
          </a:p>
          <a:p>
            <a:pPr marL="342900" indent="-342900">
              <a:buFont typeface="Arial" panose="020B0604020202020204" pitchFamily="34" charset="0"/>
              <a:buChar char="•"/>
            </a:pPr>
            <a:r>
              <a:rPr lang="nl-NL" sz="2400" dirty="0">
                <a:latin typeface="Ubuntu" panose="020B0604020202020204" charset="0"/>
              </a:rPr>
              <a:t>It has a </a:t>
            </a:r>
            <a:r>
              <a:rPr lang="nl-NL" sz="2400" dirty="0" err="1">
                <a:latin typeface="Ubuntu" panose="020B0604020202020204" charset="0"/>
              </a:rPr>
              <a:t>rather</a:t>
            </a:r>
            <a:r>
              <a:rPr lang="nl-NL" sz="2400" dirty="0">
                <a:latin typeface="Ubuntu" panose="020B0604020202020204" charset="0"/>
              </a:rPr>
              <a:t> </a:t>
            </a:r>
            <a:r>
              <a:rPr lang="nl-NL" sz="2400" dirty="0" err="1">
                <a:latin typeface="Ubuntu" panose="020B0604020202020204" charset="0"/>
              </a:rPr>
              <a:t>steep</a:t>
            </a:r>
            <a:r>
              <a:rPr lang="nl-NL" sz="2400" dirty="0">
                <a:latin typeface="Ubuntu" panose="020B0604020202020204" charset="0"/>
              </a:rPr>
              <a:t> </a:t>
            </a:r>
            <a:r>
              <a:rPr lang="nl-NL" sz="2400" dirty="0" err="1">
                <a:latin typeface="Ubuntu" panose="020B0604020202020204" charset="0"/>
              </a:rPr>
              <a:t>learning</a:t>
            </a:r>
            <a:r>
              <a:rPr lang="nl-NL" sz="2400" dirty="0">
                <a:latin typeface="Ubuntu" panose="020B0604020202020204" charset="0"/>
              </a:rPr>
              <a:t> curve, </a:t>
            </a:r>
            <a:r>
              <a:rPr lang="nl-NL" sz="2400" dirty="0" err="1">
                <a:latin typeface="Ubuntu" panose="020B0604020202020204" charset="0"/>
              </a:rPr>
              <a:t>primarily</a:t>
            </a:r>
            <a:r>
              <a:rPr lang="nl-NL" sz="2400" dirty="0">
                <a:latin typeface="Ubuntu" panose="020B0604020202020204" charset="0"/>
              </a:rPr>
              <a:t> </a:t>
            </a:r>
            <a:r>
              <a:rPr lang="nl-NL" sz="2400" dirty="0" err="1">
                <a:latin typeface="Ubuntu" panose="020B0604020202020204" charset="0"/>
              </a:rPr>
              <a:t>because</a:t>
            </a:r>
            <a:r>
              <a:rPr lang="nl-NL" sz="2400" dirty="0">
                <a:latin typeface="Ubuntu" panose="020B0604020202020204" charset="0"/>
              </a:rPr>
              <a:t> </a:t>
            </a:r>
            <a:r>
              <a:rPr lang="nl-NL" sz="2400" dirty="0" err="1">
                <a:latin typeface="Ubuntu" panose="020B0604020202020204" charset="0"/>
              </a:rPr>
              <a:t>you</a:t>
            </a:r>
            <a:r>
              <a:rPr lang="nl-NL" sz="2400" dirty="0">
                <a:latin typeface="Ubuntu" panose="020B0604020202020204" charset="0"/>
              </a:rPr>
              <a:t> </a:t>
            </a:r>
            <a:r>
              <a:rPr lang="nl-NL" sz="2400" dirty="0" err="1">
                <a:latin typeface="Ubuntu" panose="020B0604020202020204" charset="0"/>
              </a:rPr>
              <a:t>need</a:t>
            </a:r>
            <a:r>
              <a:rPr lang="nl-NL" sz="2400" dirty="0">
                <a:latin typeface="Ubuntu" panose="020B0604020202020204" charset="0"/>
              </a:rPr>
              <a:t> </a:t>
            </a:r>
            <a:r>
              <a:rPr lang="nl-NL" sz="2400" dirty="0" err="1">
                <a:latin typeface="Ubuntu" panose="020B0604020202020204" charset="0"/>
              </a:rPr>
              <a:t>to</a:t>
            </a:r>
            <a:r>
              <a:rPr lang="nl-NL" sz="2400" dirty="0">
                <a:latin typeface="Ubuntu" panose="020B0604020202020204" charset="0"/>
              </a:rPr>
              <a:t> </a:t>
            </a:r>
            <a:r>
              <a:rPr lang="nl-NL" sz="2400" dirty="0" err="1">
                <a:latin typeface="Ubuntu" panose="020B0604020202020204" charset="0"/>
              </a:rPr>
              <a:t>unlearn</a:t>
            </a:r>
            <a:r>
              <a:rPr lang="nl-NL" sz="2400" dirty="0">
                <a:latin typeface="Ubuntu" panose="020B0604020202020204" charset="0"/>
              </a:rPr>
              <a:t> </a:t>
            </a:r>
            <a:r>
              <a:rPr lang="nl-NL" sz="2400" dirty="0" err="1">
                <a:latin typeface="Ubuntu" panose="020B0604020202020204" charset="0"/>
              </a:rPr>
              <a:t>your</a:t>
            </a:r>
            <a:r>
              <a:rPr lang="nl-NL" sz="2400" dirty="0">
                <a:latin typeface="Ubuntu" panose="020B0604020202020204" charset="0"/>
              </a:rPr>
              <a:t> </a:t>
            </a:r>
            <a:r>
              <a:rPr lang="nl-NL" sz="2400" dirty="0" err="1">
                <a:latin typeface="Ubuntu" panose="020B0604020202020204" charset="0"/>
              </a:rPr>
              <a:t>assumptions</a:t>
            </a:r>
            <a:r>
              <a:rPr lang="nl-NL" sz="2400" dirty="0">
                <a:latin typeface="Ubuntu" panose="020B0604020202020204" charset="0"/>
              </a:rPr>
              <a:t> </a:t>
            </a:r>
            <a:r>
              <a:rPr lang="nl-NL" sz="2400" dirty="0" err="1">
                <a:latin typeface="Ubuntu" panose="020B0604020202020204" charset="0"/>
              </a:rPr>
              <a:t>about</a:t>
            </a:r>
            <a:r>
              <a:rPr lang="nl-NL" sz="2400" dirty="0">
                <a:latin typeface="Ubuntu" panose="020B0604020202020204" charset="0"/>
              </a:rPr>
              <a:t> </a:t>
            </a:r>
            <a:r>
              <a:rPr lang="nl-NL" sz="2400" dirty="0" err="1">
                <a:latin typeface="Ubuntu" panose="020B0604020202020204" charset="0"/>
              </a:rPr>
              <a:t>networking</a:t>
            </a:r>
            <a:r>
              <a:rPr lang="nl-NL" sz="2400" dirty="0">
                <a:latin typeface="Ubuntu" panose="020B0604020202020204" charset="0"/>
              </a:rPr>
              <a:t>, sockets, etc.</a:t>
            </a:r>
          </a:p>
          <a:p>
            <a:pPr marL="342900" indent="-342900">
              <a:buFont typeface="Arial" panose="020B0604020202020204" pitchFamily="34" charset="0"/>
              <a:buChar char="•"/>
            </a:pPr>
            <a:r>
              <a:rPr lang="nl-NL" sz="2400" dirty="0">
                <a:latin typeface="Ubuntu" panose="020B0604020202020204" charset="0"/>
              </a:rPr>
              <a:t>The ZMQ guide </a:t>
            </a:r>
            <a:r>
              <a:rPr lang="nl-NL" sz="2400" dirty="0" err="1">
                <a:latin typeface="Ubuntu" panose="020B0604020202020204" charset="0"/>
              </a:rPr>
              <a:t>reads</a:t>
            </a:r>
            <a:r>
              <a:rPr lang="nl-NL" sz="2400" dirty="0">
                <a:latin typeface="Ubuntu" panose="020B0604020202020204" charset="0"/>
              </a:rPr>
              <a:t> </a:t>
            </a:r>
            <a:r>
              <a:rPr lang="nl-NL" sz="2400" dirty="0" err="1">
                <a:latin typeface="Ubuntu" panose="020B0604020202020204" charset="0"/>
              </a:rPr>
              <a:t>easily</a:t>
            </a:r>
            <a:r>
              <a:rPr lang="nl-NL" sz="2400" dirty="0">
                <a:latin typeface="Ubuntu" panose="020B0604020202020204" charset="0"/>
              </a:rPr>
              <a:t>, </a:t>
            </a:r>
            <a:r>
              <a:rPr lang="nl-NL" sz="2400" dirty="0" err="1">
                <a:latin typeface="Ubuntu" panose="020B0604020202020204" charset="0"/>
              </a:rPr>
              <a:t>and</a:t>
            </a:r>
            <a:r>
              <a:rPr lang="nl-NL" sz="2400" dirty="0">
                <a:latin typeface="Ubuntu" panose="020B0604020202020204" charset="0"/>
              </a:rPr>
              <a:t> has </a:t>
            </a:r>
            <a:r>
              <a:rPr lang="nl-NL" sz="2400" dirty="0" err="1">
                <a:latin typeface="Ubuntu" panose="020B0604020202020204" charset="0"/>
              </a:rPr>
              <a:t>examples</a:t>
            </a:r>
            <a:r>
              <a:rPr lang="nl-NL" sz="2400" dirty="0">
                <a:latin typeface="Ubuntu" panose="020B0604020202020204" charset="0"/>
              </a:rPr>
              <a:t> in </a:t>
            </a:r>
            <a:r>
              <a:rPr lang="nl-NL" sz="2400" dirty="0" err="1">
                <a:latin typeface="Ubuntu" panose="020B0604020202020204" charset="0"/>
              </a:rPr>
              <a:t>various</a:t>
            </a:r>
            <a:r>
              <a:rPr lang="nl-NL" sz="2400" dirty="0">
                <a:latin typeface="Ubuntu" panose="020B0604020202020204" charset="0"/>
              </a:rPr>
              <a:t> </a:t>
            </a:r>
            <a:r>
              <a:rPr lang="nl-NL" sz="2400" dirty="0" err="1">
                <a:latin typeface="Ubuntu" panose="020B0604020202020204" charset="0"/>
              </a:rPr>
              <a:t>languages</a:t>
            </a:r>
            <a:endParaRPr lang="nl-NL" sz="2400" dirty="0">
              <a:latin typeface="Ubuntu" panose="020B0604020202020204" charset="0"/>
            </a:endParaRPr>
          </a:p>
          <a:p>
            <a:pPr marL="520700" lvl="1" indent="-342900">
              <a:buFont typeface="Arial" panose="020B0604020202020204" pitchFamily="34" charset="0"/>
              <a:buChar char="•"/>
            </a:pPr>
            <a:r>
              <a:rPr lang="nl-NL" sz="2400" dirty="0">
                <a:latin typeface="Ubuntu" panose="020B0604020202020204" charset="0"/>
              </a:rPr>
              <a:t>The </a:t>
            </a:r>
            <a:r>
              <a:rPr lang="nl-NL" sz="2400" dirty="0" err="1">
                <a:latin typeface="Ubuntu" panose="020B0604020202020204" charset="0"/>
              </a:rPr>
              <a:t>author</a:t>
            </a:r>
            <a:r>
              <a:rPr lang="nl-NL" sz="2400" dirty="0">
                <a:latin typeface="Ubuntu" panose="020B0604020202020204" charset="0"/>
              </a:rPr>
              <a:t> is </a:t>
            </a:r>
            <a:r>
              <a:rPr lang="nl-NL" sz="2400" dirty="0" err="1">
                <a:latin typeface="Ubuntu" panose="020B0604020202020204" charset="0"/>
              </a:rPr>
              <a:t>very</a:t>
            </a:r>
            <a:r>
              <a:rPr lang="nl-NL" sz="2400" dirty="0">
                <a:latin typeface="Ubuntu" panose="020B0604020202020204" charset="0"/>
              </a:rPr>
              <a:t> </a:t>
            </a:r>
            <a:r>
              <a:rPr lang="nl-NL" sz="2400" dirty="0" err="1">
                <a:latin typeface="Ubuntu" panose="020B0604020202020204" charset="0"/>
              </a:rPr>
              <a:t>opiniated</a:t>
            </a:r>
            <a:r>
              <a:rPr lang="nl-NL" sz="2400" dirty="0">
                <a:latin typeface="Ubuntu" panose="020B0604020202020204" charset="0"/>
              </a:rPr>
              <a:t> </a:t>
            </a:r>
            <a:r>
              <a:rPr lang="nl-NL" sz="2400" dirty="0" err="1">
                <a:latin typeface="Ubuntu" panose="020B0604020202020204" charset="0"/>
              </a:rPr>
              <a:t>about</a:t>
            </a:r>
            <a:r>
              <a:rPr lang="nl-NL" sz="2400" dirty="0">
                <a:latin typeface="Ubuntu" panose="020B0604020202020204" charset="0"/>
              </a:rPr>
              <a:t> </a:t>
            </a:r>
            <a:r>
              <a:rPr lang="nl-NL" sz="2400" dirty="0" err="1">
                <a:latin typeface="Ubuntu" panose="020B0604020202020204" charset="0"/>
              </a:rPr>
              <a:t>various</a:t>
            </a:r>
            <a:r>
              <a:rPr lang="nl-NL" sz="2400" dirty="0">
                <a:latin typeface="Ubuntu" panose="020B0604020202020204" charset="0"/>
              </a:rPr>
              <a:t> topics, </a:t>
            </a:r>
            <a:r>
              <a:rPr lang="nl-NL" sz="2400" dirty="0" err="1">
                <a:latin typeface="Ubuntu" panose="020B0604020202020204" charset="0"/>
              </a:rPr>
              <a:t>and</a:t>
            </a:r>
            <a:r>
              <a:rPr lang="nl-NL" sz="2400" dirty="0">
                <a:latin typeface="Ubuntu" panose="020B0604020202020204" charset="0"/>
              </a:rPr>
              <a:t> </a:t>
            </a:r>
            <a:r>
              <a:rPr lang="nl-NL" sz="2400" dirty="0" err="1">
                <a:latin typeface="Ubuntu" panose="020B0604020202020204" charset="0"/>
              </a:rPr>
              <a:t>that</a:t>
            </a:r>
            <a:r>
              <a:rPr lang="nl-NL" sz="2400" dirty="0">
                <a:latin typeface="Ubuntu" panose="020B0604020202020204" charset="0"/>
              </a:rPr>
              <a:t> shows in </a:t>
            </a:r>
            <a:r>
              <a:rPr lang="nl-NL" sz="2400" dirty="0" err="1">
                <a:latin typeface="Ubuntu" panose="020B0604020202020204" charset="0"/>
              </a:rPr>
              <a:t>the</a:t>
            </a:r>
            <a:r>
              <a:rPr lang="nl-NL" sz="2400" dirty="0">
                <a:latin typeface="Ubuntu" panose="020B0604020202020204" charset="0"/>
              </a:rPr>
              <a:t> tekst</a:t>
            </a:r>
          </a:p>
          <a:p>
            <a:pPr marL="520700" lvl="1" indent="-342900">
              <a:buFont typeface="Arial" panose="020B0604020202020204" pitchFamily="34" charset="0"/>
              <a:buChar char="•"/>
            </a:pPr>
            <a:r>
              <a:rPr lang="nl-NL" sz="2400" dirty="0">
                <a:latin typeface="Ubuntu" panose="020B0604020202020204" charset="0"/>
              </a:rPr>
              <a:t>But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explanations</a:t>
            </a:r>
            <a:r>
              <a:rPr lang="nl-NL" sz="2400" dirty="0">
                <a:latin typeface="Ubuntu" panose="020B0604020202020204" charset="0"/>
              </a:rPr>
              <a:t> of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working</a:t>
            </a:r>
            <a:r>
              <a:rPr lang="nl-NL" sz="2400" dirty="0">
                <a:latin typeface="Ubuntu" panose="020B0604020202020204" charset="0"/>
              </a:rPr>
              <a:t> of ZMQ </a:t>
            </a:r>
            <a:r>
              <a:rPr lang="nl-NL" sz="2400" dirty="0" err="1">
                <a:latin typeface="Ubuntu" panose="020B0604020202020204" charset="0"/>
              </a:rPr>
              <a:t>and</a:t>
            </a:r>
            <a:r>
              <a:rPr lang="nl-NL" sz="2400" dirty="0">
                <a:latin typeface="Ubuntu" panose="020B0604020202020204" charset="0"/>
              </a:rPr>
              <a:t>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examples</a:t>
            </a:r>
            <a:r>
              <a:rPr lang="nl-NL" sz="2400" dirty="0">
                <a:latin typeface="Ubuntu" panose="020B0604020202020204" charset="0"/>
              </a:rPr>
              <a:t> are excellent</a:t>
            </a:r>
          </a:p>
          <a:p>
            <a:pPr marL="342900" indent="-342900">
              <a:buFont typeface="Arial" panose="020B0604020202020204" pitchFamily="34" charset="0"/>
              <a:buChar char="•"/>
            </a:pPr>
            <a:r>
              <a:rPr lang="nl-NL" sz="2400" dirty="0">
                <a:latin typeface="Ubuntu" panose="020B0604020202020204" charset="0"/>
              </a:rPr>
              <a:t>The ZMQ API </a:t>
            </a:r>
            <a:r>
              <a:rPr lang="nl-NL" sz="2400" dirty="0" err="1">
                <a:latin typeface="Ubuntu" panose="020B0604020202020204" charset="0"/>
              </a:rPr>
              <a:t>reference</a:t>
            </a:r>
            <a:r>
              <a:rPr lang="nl-NL" sz="2400" dirty="0">
                <a:latin typeface="Ubuntu" panose="020B0604020202020204" charset="0"/>
              </a:rPr>
              <a:t> </a:t>
            </a:r>
            <a:r>
              <a:rPr lang="nl-NL" sz="2400" dirty="0" err="1">
                <a:latin typeface="Ubuntu" panose="020B0604020202020204" charset="0"/>
              </a:rPr>
              <a:t>though</a:t>
            </a:r>
            <a:r>
              <a:rPr lang="nl-NL" sz="2400" dirty="0">
                <a:latin typeface="Ubuntu" panose="020B0604020202020204" charset="0"/>
              </a:rPr>
              <a:t> is </a:t>
            </a:r>
            <a:r>
              <a:rPr lang="nl-NL" sz="2400" dirty="0" err="1">
                <a:latin typeface="Ubuntu" panose="020B0604020202020204" charset="0"/>
              </a:rPr>
              <a:t>stictly</a:t>
            </a:r>
            <a:r>
              <a:rPr lang="nl-NL" sz="2400" dirty="0">
                <a:latin typeface="Ubuntu" panose="020B0604020202020204" charset="0"/>
              </a:rPr>
              <a:t> C</a:t>
            </a:r>
          </a:p>
          <a:p>
            <a:pPr marL="342900" indent="-342900">
              <a:buFont typeface="Arial" panose="020B0604020202020204" pitchFamily="34" charset="0"/>
              <a:buChar char="•"/>
            </a:pPr>
            <a:r>
              <a:rPr lang="nl-NL" sz="2400" dirty="0" err="1">
                <a:latin typeface="Ubuntu" panose="020B0604020202020204" charset="0"/>
              </a:rPr>
              <a:t>This</a:t>
            </a:r>
            <a:r>
              <a:rPr lang="nl-NL" sz="2400" dirty="0">
                <a:latin typeface="Ubuntu" panose="020B0604020202020204" charset="0"/>
              </a:rPr>
              <a:t> masterclass </a:t>
            </a:r>
            <a:r>
              <a:rPr lang="nl-NL" sz="2400" dirty="0" err="1">
                <a:latin typeface="Ubuntu" panose="020B0604020202020204" charset="0"/>
              </a:rPr>
              <a:t>scratched</a:t>
            </a:r>
            <a:r>
              <a:rPr lang="nl-NL" sz="2400" dirty="0">
                <a:latin typeface="Ubuntu" panose="020B0604020202020204" charset="0"/>
              </a:rPr>
              <a:t> </a:t>
            </a:r>
            <a:r>
              <a:rPr lang="nl-NL" sz="2400" dirty="0" err="1">
                <a:latin typeface="Ubuntu" panose="020B0604020202020204" charset="0"/>
              </a:rPr>
              <a:t>only</a:t>
            </a:r>
            <a:r>
              <a:rPr lang="nl-NL" sz="2400" dirty="0">
                <a:latin typeface="Ubuntu" panose="020B0604020202020204" charset="0"/>
              </a:rPr>
              <a:t> </a:t>
            </a:r>
            <a:r>
              <a:rPr lang="nl-NL" sz="2400" dirty="0" err="1">
                <a:latin typeface="Ubuntu" panose="020B0604020202020204" charset="0"/>
              </a:rPr>
              <a:t>the</a:t>
            </a:r>
            <a:r>
              <a:rPr lang="nl-NL" sz="2400" dirty="0">
                <a:latin typeface="Ubuntu" panose="020B0604020202020204" charset="0"/>
              </a:rPr>
              <a:t> </a:t>
            </a:r>
            <a:r>
              <a:rPr lang="nl-NL" sz="2400" dirty="0" err="1">
                <a:latin typeface="Ubuntu" panose="020B0604020202020204" charset="0"/>
              </a:rPr>
              <a:t>surface</a:t>
            </a:r>
            <a:r>
              <a:rPr lang="nl-NL" sz="2400" dirty="0">
                <a:latin typeface="Ubuntu" panose="020B0604020202020204" charset="0"/>
              </a:rPr>
              <a:t> of ZMQ.</a:t>
            </a:r>
          </a:p>
          <a:p>
            <a:pPr marL="342900" indent="-342900">
              <a:buFont typeface="Arial" panose="020B0604020202020204" pitchFamily="34" charset="0"/>
              <a:buChar char="•"/>
            </a:pPr>
            <a:r>
              <a:rPr lang="nl-NL" sz="2400" dirty="0">
                <a:latin typeface="Ubuntu" panose="020B0604020202020204" charset="0"/>
              </a:rPr>
              <a:t>In </a:t>
            </a:r>
            <a:r>
              <a:rPr lang="nl-NL" sz="2400" dirty="0" err="1">
                <a:latin typeface="Ubuntu" panose="020B0604020202020204" charset="0"/>
              </a:rPr>
              <a:t>particular</a:t>
            </a:r>
            <a:r>
              <a:rPr lang="nl-NL" sz="2400" dirty="0">
                <a:latin typeface="Ubuntu" panose="020B0604020202020204" charset="0"/>
              </a:rPr>
              <a:t>, security </a:t>
            </a:r>
            <a:r>
              <a:rPr lang="nl-NL" sz="2400" dirty="0" err="1">
                <a:latin typeface="Ubuntu" panose="020B0604020202020204" charset="0"/>
              </a:rPr>
              <a:t>and</a:t>
            </a:r>
            <a:r>
              <a:rPr lang="nl-NL" sz="2400" dirty="0">
                <a:latin typeface="Ubuntu" panose="020B0604020202020204" charset="0"/>
              </a:rPr>
              <a:t> </a:t>
            </a:r>
            <a:r>
              <a:rPr lang="nl-NL" sz="2400" dirty="0" err="1">
                <a:latin typeface="Ubuntu" panose="020B0604020202020204" charset="0"/>
              </a:rPr>
              <a:t>reliability</a:t>
            </a:r>
            <a:r>
              <a:rPr lang="nl-NL" sz="2400" dirty="0">
                <a:latin typeface="Ubuntu" panose="020B0604020202020204" charset="0"/>
              </a:rPr>
              <a:t> have </a:t>
            </a:r>
            <a:r>
              <a:rPr lang="nl-NL" sz="2400" dirty="0" err="1">
                <a:latin typeface="Ubuntu" panose="020B0604020202020204" charset="0"/>
              </a:rPr>
              <a:t>not</a:t>
            </a:r>
            <a:r>
              <a:rPr lang="nl-NL" sz="2400" dirty="0">
                <a:latin typeface="Ubuntu" panose="020B0604020202020204" charset="0"/>
              </a:rPr>
              <a:t> been </a:t>
            </a:r>
            <a:r>
              <a:rPr lang="nl-NL" sz="2400" dirty="0" err="1">
                <a:latin typeface="Ubuntu" panose="020B0604020202020204" charset="0"/>
              </a:rPr>
              <a:t>addressed</a:t>
            </a:r>
            <a:r>
              <a:rPr lang="nl-NL" sz="2400" dirty="0">
                <a:latin typeface="Ubuntu" panose="020B0604020202020204" charset="0"/>
              </a:rPr>
              <a:t>.</a:t>
            </a:r>
          </a:p>
          <a:p>
            <a:pPr marL="342900" indent="-342900">
              <a:buFont typeface="Arial" panose="020B0604020202020204" pitchFamily="34" charset="0"/>
              <a:buChar char="•"/>
            </a:pPr>
            <a:r>
              <a:rPr lang="nl-NL" sz="2400" dirty="0">
                <a:latin typeface="Ubuntu" panose="020B0604020202020204" charset="0"/>
              </a:rPr>
              <a:t>But </a:t>
            </a:r>
            <a:r>
              <a:rPr lang="nl-NL" sz="2400" dirty="0" err="1">
                <a:latin typeface="Ubuntu" panose="020B0604020202020204" charset="0"/>
              </a:rPr>
              <a:t>the</a:t>
            </a:r>
            <a:r>
              <a:rPr lang="nl-NL" sz="2400" dirty="0">
                <a:latin typeface="Ubuntu" panose="020B0604020202020204" charset="0"/>
              </a:rPr>
              <a:t> ZMQ guide </a:t>
            </a:r>
            <a:r>
              <a:rPr lang="nl-NL" sz="2400" dirty="0" err="1">
                <a:latin typeface="Ubuntu" panose="020B0604020202020204" charset="0"/>
              </a:rPr>
              <a:t>addresses</a:t>
            </a:r>
            <a:r>
              <a:rPr lang="nl-NL" sz="2400" dirty="0">
                <a:latin typeface="Ubuntu" panose="020B0604020202020204" charset="0"/>
              </a:rPr>
              <a:t> these topics as well. </a:t>
            </a:r>
            <a:endParaRPr lang="en-US" sz="2400" dirty="0">
              <a:latin typeface="Ubuntu" panose="020B0604020202020204" charset="0"/>
            </a:endParaRPr>
          </a:p>
          <a:p>
            <a:pPr marL="361950" lvl="3" indent="0">
              <a:buNone/>
            </a:pPr>
            <a:endParaRPr lang="nl-NL" sz="2400" dirty="0">
              <a:latin typeface="Ubuntu" panose="020B0604020202020204" charset="0"/>
            </a:endParaRPr>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Summary</a:t>
            </a:r>
            <a:endParaRPr lang="en-US" sz="3000" cap="none" dirty="0">
              <a:solidFill>
                <a:schemeClr val="accent1"/>
              </a:solidFill>
            </a:endParaRPr>
          </a:p>
        </p:txBody>
      </p:sp>
    </p:spTree>
    <p:extLst>
      <p:ext uri="{BB962C8B-B14F-4D97-AF65-F5344CB8AC3E}">
        <p14:creationId xmlns:p14="http://schemas.microsoft.com/office/powerpoint/2010/main" val="1525496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400" dirty="0" err="1">
                <a:latin typeface="+mn-lt"/>
              </a:rPr>
              <a:t>Much</a:t>
            </a:r>
            <a:r>
              <a:rPr lang="nl-NL" sz="2400" dirty="0">
                <a:latin typeface="+mn-lt"/>
              </a:rPr>
              <a:t> of </a:t>
            </a:r>
            <a:r>
              <a:rPr lang="nl-NL" sz="2400" dirty="0" err="1">
                <a:latin typeface="+mn-lt"/>
              </a:rPr>
              <a:t>the</a:t>
            </a:r>
            <a:r>
              <a:rPr lang="nl-NL" sz="2400" dirty="0">
                <a:latin typeface="+mn-lt"/>
              </a:rPr>
              <a:t> </a:t>
            </a:r>
            <a:r>
              <a:rPr lang="nl-NL" sz="2400" dirty="0" err="1">
                <a:latin typeface="+mn-lt"/>
              </a:rPr>
              <a:t>material</a:t>
            </a:r>
            <a:r>
              <a:rPr lang="nl-NL" sz="2400" dirty="0">
                <a:latin typeface="+mn-lt"/>
              </a:rPr>
              <a:t> in </a:t>
            </a:r>
            <a:r>
              <a:rPr lang="nl-NL" sz="2400" dirty="0" err="1">
                <a:latin typeface="+mn-lt"/>
              </a:rPr>
              <a:t>this</a:t>
            </a:r>
            <a:r>
              <a:rPr lang="nl-NL" sz="2400" dirty="0">
                <a:latin typeface="+mn-lt"/>
              </a:rPr>
              <a:t> masterclass </a:t>
            </a:r>
            <a:r>
              <a:rPr lang="nl-NL" sz="2400" dirty="0" err="1">
                <a:latin typeface="+mn-lt"/>
              </a:rPr>
              <a:t>derives</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ZMQ guide </a:t>
            </a:r>
            <a:r>
              <a:rPr lang="nl-NL" sz="2400" dirty="0" err="1">
                <a:latin typeface="+mn-lt"/>
              </a:rPr>
              <a:t>by</a:t>
            </a:r>
            <a:r>
              <a:rPr lang="nl-NL" sz="2400" dirty="0">
                <a:latin typeface="+mn-lt"/>
              </a:rPr>
              <a:t> Pieter </a:t>
            </a:r>
            <a:r>
              <a:rPr lang="nl-NL" sz="2400" dirty="0" err="1">
                <a:latin typeface="+mn-lt"/>
              </a:rPr>
              <a:t>Hintjens</a:t>
            </a:r>
            <a:r>
              <a:rPr lang="nl-NL" sz="2400" dirty="0">
                <a:latin typeface="+mn-lt"/>
              </a:rPr>
              <a:t>.</a:t>
            </a:r>
          </a:p>
          <a:p>
            <a:endParaRPr lang="nl-NL" sz="2400" dirty="0">
              <a:latin typeface="+mn-lt"/>
            </a:endParaRPr>
          </a:p>
          <a:p>
            <a:pPr marL="342900" indent="-342900">
              <a:buFont typeface="Arial" panose="020B0604020202020204" pitchFamily="34" charset="0"/>
              <a:buChar char="•"/>
            </a:pPr>
            <a:r>
              <a:rPr lang="nl-NL" sz="2400" dirty="0">
                <a:latin typeface="+mn-lt"/>
              </a:rPr>
              <a:t>Most </a:t>
            </a:r>
            <a:r>
              <a:rPr lang="nl-NL" sz="2400" dirty="0" err="1">
                <a:latin typeface="+mn-lt"/>
              </a:rPr>
              <a:t>examples</a:t>
            </a:r>
            <a:r>
              <a:rPr lang="nl-NL" sz="2400" dirty="0">
                <a:latin typeface="+mn-lt"/>
              </a:rPr>
              <a:t> have been </a:t>
            </a:r>
            <a:r>
              <a:rPr lang="nl-NL" sz="2400" dirty="0" err="1">
                <a:latin typeface="+mn-lt"/>
              </a:rPr>
              <a:t>adapted</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a:t>
            </a:r>
            <a:r>
              <a:rPr lang="nl-NL" sz="2400" dirty="0" err="1">
                <a:latin typeface="+mn-lt"/>
              </a:rPr>
              <a:t>examples</a:t>
            </a:r>
            <a:r>
              <a:rPr lang="nl-NL" sz="2400" dirty="0">
                <a:latin typeface="+mn-lt"/>
              </a:rPr>
              <a:t> in </a:t>
            </a:r>
            <a:r>
              <a:rPr lang="nl-NL" sz="2400" dirty="0" err="1">
                <a:latin typeface="+mn-lt"/>
              </a:rPr>
              <a:t>the</a:t>
            </a:r>
            <a:r>
              <a:rPr lang="nl-NL" sz="2400" dirty="0">
                <a:latin typeface="+mn-lt"/>
              </a:rPr>
              <a:t> ZMQ guide.</a:t>
            </a:r>
          </a:p>
          <a:p>
            <a:pPr marL="342900" indent="-342900">
              <a:buFont typeface="Arial" panose="020B0604020202020204" pitchFamily="34" charset="0"/>
              <a:buChar char="•"/>
            </a:pPr>
            <a:r>
              <a:rPr lang="nl-NL" sz="2400" dirty="0">
                <a:latin typeface="+mn-lt"/>
              </a:rPr>
              <a:t>The pictures </a:t>
            </a:r>
            <a:r>
              <a:rPr lang="nl-NL" sz="2400" dirty="0" err="1">
                <a:latin typeface="+mn-lt"/>
              </a:rPr>
              <a:t>showing</a:t>
            </a:r>
            <a:r>
              <a:rPr lang="nl-NL" sz="2400" dirty="0">
                <a:latin typeface="+mn-lt"/>
              </a:rPr>
              <a:t> </a:t>
            </a:r>
            <a:r>
              <a:rPr lang="nl-NL" sz="2400" dirty="0" err="1">
                <a:latin typeface="+mn-lt"/>
              </a:rPr>
              <a:t>the</a:t>
            </a:r>
            <a:r>
              <a:rPr lang="nl-NL" sz="2400" dirty="0">
                <a:latin typeface="+mn-lt"/>
              </a:rPr>
              <a:t> </a:t>
            </a:r>
            <a:r>
              <a:rPr lang="nl-NL" sz="2400" dirty="0" err="1">
                <a:latin typeface="+mn-lt"/>
              </a:rPr>
              <a:t>interactions</a:t>
            </a:r>
            <a:r>
              <a:rPr lang="nl-NL" sz="2400" dirty="0">
                <a:latin typeface="+mn-lt"/>
              </a:rPr>
              <a:t> </a:t>
            </a:r>
            <a:r>
              <a:rPr lang="nl-NL" sz="2400" dirty="0" err="1">
                <a:latin typeface="+mn-lt"/>
              </a:rPr>
              <a:t>between</a:t>
            </a:r>
            <a:r>
              <a:rPr lang="nl-NL" sz="2400" dirty="0">
                <a:latin typeface="+mn-lt"/>
              </a:rPr>
              <a:t> </a:t>
            </a:r>
            <a:r>
              <a:rPr lang="nl-NL" sz="2400" dirty="0" err="1">
                <a:latin typeface="+mn-lt"/>
              </a:rPr>
              <a:t>various</a:t>
            </a:r>
            <a:r>
              <a:rPr lang="nl-NL" sz="2400" dirty="0">
                <a:latin typeface="+mn-lt"/>
              </a:rPr>
              <a:t> ZMQ </a:t>
            </a:r>
            <a:r>
              <a:rPr lang="nl-NL" sz="2400" dirty="0" err="1">
                <a:latin typeface="+mn-lt"/>
              </a:rPr>
              <a:t>components</a:t>
            </a:r>
            <a:r>
              <a:rPr lang="nl-NL" sz="2400" dirty="0">
                <a:latin typeface="+mn-lt"/>
              </a:rPr>
              <a:t> have been </a:t>
            </a:r>
            <a:r>
              <a:rPr lang="nl-NL" sz="2400" dirty="0" err="1">
                <a:latin typeface="+mn-lt"/>
              </a:rPr>
              <a:t>copied</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ZMQ guide.</a:t>
            </a:r>
            <a:endParaRPr lang="en-US" sz="24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Credits</a:t>
            </a:r>
            <a:endParaRPr lang="nl-NL" sz="3000" cap="none" dirty="0">
              <a:solidFill>
                <a:schemeClr val="accent1"/>
              </a:solidFill>
            </a:endParaRPr>
          </a:p>
        </p:txBody>
      </p:sp>
    </p:spTree>
    <p:extLst>
      <p:ext uri="{BB962C8B-B14F-4D97-AF65-F5344CB8AC3E}">
        <p14:creationId xmlns:p14="http://schemas.microsoft.com/office/powerpoint/2010/main" val="3875889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400" dirty="0" err="1">
                <a:latin typeface="+mn-lt"/>
              </a:rPr>
              <a:t>This</a:t>
            </a:r>
            <a:r>
              <a:rPr lang="nl-NL" sz="2400" dirty="0">
                <a:latin typeface="+mn-lt"/>
              </a:rPr>
              <a:t> </a:t>
            </a:r>
            <a:r>
              <a:rPr lang="nl-NL" sz="2400" dirty="0" err="1">
                <a:latin typeface="+mn-lt"/>
              </a:rPr>
              <a:t>presentation</a:t>
            </a:r>
            <a:r>
              <a:rPr lang="nl-NL" sz="2400" dirty="0">
                <a:latin typeface="+mn-lt"/>
              </a:rPr>
              <a:t>, </a:t>
            </a:r>
            <a:r>
              <a:rPr lang="nl-NL" sz="2400" dirty="0" err="1">
                <a:latin typeface="+mn-lt"/>
              </a:rPr>
              <a:t>together</a:t>
            </a:r>
            <a:r>
              <a:rPr lang="nl-NL" sz="2400" dirty="0">
                <a:latin typeface="+mn-lt"/>
              </a:rPr>
              <a:t> </a:t>
            </a:r>
            <a:r>
              <a:rPr lang="nl-NL" sz="2400" dirty="0" err="1">
                <a:latin typeface="+mn-lt"/>
              </a:rPr>
              <a:t>with</a:t>
            </a:r>
            <a:r>
              <a:rPr lang="nl-NL" sz="2400" dirty="0">
                <a:latin typeface="+mn-lt"/>
              </a:rPr>
              <a:t> </a:t>
            </a:r>
            <a:r>
              <a:rPr lang="nl-NL" sz="2400" dirty="0" err="1">
                <a:latin typeface="+mn-lt"/>
              </a:rPr>
              <a:t>the</a:t>
            </a:r>
            <a:r>
              <a:rPr lang="nl-NL" sz="2400" dirty="0">
                <a:latin typeface="+mn-lt"/>
              </a:rPr>
              <a:t> </a:t>
            </a:r>
            <a:r>
              <a:rPr lang="nl-NL" sz="2400" dirty="0" err="1">
                <a:latin typeface="+mn-lt"/>
              </a:rPr>
              <a:t>example</a:t>
            </a:r>
            <a:r>
              <a:rPr lang="nl-NL" sz="2400" dirty="0">
                <a:latin typeface="+mn-lt"/>
              </a:rPr>
              <a:t> code, </a:t>
            </a:r>
            <a:r>
              <a:rPr lang="nl-NL" sz="2400" dirty="0" err="1">
                <a:latin typeface="+mn-lt"/>
              </a:rPr>
              <a:t>will</a:t>
            </a:r>
            <a:r>
              <a:rPr lang="nl-NL" sz="2400" dirty="0">
                <a:latin typeface="+mn-lt"/>
              </a:rPr>
              <a:t> </a:t>
            </a:r>
            <a:r>
              <a:rPr lang="nl-NL" sz="2400" dirty="0" err="1">
                <a:latin typeface="+mn-lt"/>
              </a:rPr>
              <a:t>be</a:t>
            </a:r>
            <a:r>
              <a:rPr lang="nl-NL" sz="2400" dirty="0">
                <a:latin typeface="+mn-lt"/>
              </a:rPr>
              <a:t> </a:t>
            </a:r>
            <a:r>
              <a:rPr lang="nl-NL" sz="2400" dirty="0" err="1">
                <a:latin typeface="+mn-lt"/>
              </a:rPr>
              <a:t>available</a:t>
            </a:r>
            <a:r>
              <a:rPr lang="nl-NL" sz="2400" dirty="0">
                <a:latin typeface="+mn-lt"/>
              </a:rPr>
              <a:t> on</a:t>
            </a:r>
          </a:p>
          <a:p>
            <a:endParaRPr lang="nl-NL" sz="2400" dirty="0">
              <a:latin typeface="+mn-lt"/>
            </a:endParaRPr>
          </a:p>
          <a:p>
            <a:r>
              <a:rPr lang="nl-NL" sz="2400" dirty="0">
                <a:latin typeface="+mn-lt"/>
              </a:rPr>
              <a:t>https://github.com/Python-Masterclass/Networking</a:t>
            </a:r>
          </a:p>
          <a:p>
            <a:endParaRPr lang="en-US" sz="2100" dirty="0">
              <a:latin typeface="+mn-lt"/>
            </a:endParaRPr>
          </a:p>
          <a:p>
            <a:endParaRPr lang="en-US" sz="2100" dirty="0">
              <a:latin typeface="+mn-lt"/>
            </a:endParaRPr>
          </a:p>
          <a:p>
            <a:r>
              <a:rPr lang="en-US" sz="2400" dirty="0">
                <a:latin typeface="+mn-lt"/>
              </a:rPr>
              <a:t>Documentation</a:t>
            </a:r>
          </a:p>
          <a:p>
            <a:pPr marL="342900" indent="-342900">
              <a:buFont typeface="Arial" panose="020B0604020202020204" pitchFamily="34" charset="0"/>
              <a:buChar char="•"/>
            </a:pPr>
            <a:r>
              <a:rPr lang="en-US" sz="2400" dirty="0">
                <a:latin typeface="+mn-lt"/>
              </a:rPr>
              <a:t>Socket Programming in Python (Guide)</a:t>
            </a:r>
          </a:p>
          <a:p>
            <a:r>
              <a:rPr lang="en-US" sz="2400" dirty="0">
                <a:latin typeface="+mn-lt"/>
              </a:rPr>
              <a:t>	(</a:t>
            </a:r>
            <a:r>
              <a:rPr lang="en-US" sz="2400" dirty="0">
                <a:latin typeface="+mn-lt"/>
                <a:hlinkClick r:id="rId2"/>
              </a:rPr>
              <a:t>https://realpython.com/python-sockets/</a:t>
            </a:r>
            <a:r>
              <a:rPr lang="en-US" sz="2400" dirty="0">
                <a:latin typeface="+mn-lt"/>
              </a:rPr>
              <a:t>)</a:t>
            </a:r>
          </a:p>
          <a:p>
            <a:pPr marL="342900" indent="-342900">
              <a:buFont typeface="Arial" panose="020B0604020202020204" pitchFamily="34" charset="0"/>
              <a:buChar char="•"/>
            </a:pPr>
            <a:r>
              <a:rPr lang="en-US" sz="2400" dirty="0">
                <a:latin typeface="+mn-lt"/>
              </a:rPr>
              <a:t>The ZMQ guide by Peter </a:t>
            </a:r>
            <a:r>
              <a:rPr lang="en-US" sz="2400" dirty="0" err="1">
                <a:latin typeface="+mn-lt"/>
              </a:rPr>
              <a:t>Hintjens</a:t>
            </a:r>
            <a:r>
              <a:rPr lang="en-US" sz="2400" dirty="0">
                <a:latin typeface="+mn-lt"/>
              </a:rPr>
              <a:t> (</a:t>
            </a:r>
            <a:r>
              <a:rPr lang="en-US" sz="2400" dirty="0">
                <a:latin typeface="+mn-lt"/>
                <a:hlinkClick r:id="rId3"/>
              </a:rPr>
              <a:t>https://zguide.zeromq.org/</a:t>
            </a:r>
            <a:r>
              <a:rPr lang="en-US" sz="2400" dirty="0">
                <a:latin typeface="+mn-lt"/>
              </a:rPr>
              <a:t>)</a:t>
            </a:r>
          </a:p>
          <a:p>
            <a:endParaRPr lang="en-US" sz="2400" dirty="0">
              <a:latin typeface="+mn-lt"/>
            </a:endParaRPr>
          </a:p>
          <a:p>
            <a:endParaRPr lang="en-US" sz="24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27182698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a:t>
            </a:r>
            <a:r>
              <a:rPr lang="nl-NL" sz="2400" dirty="0" err="1"/>
              <a:t>and</a:t>
            </a:r>
            <a:r>
              <a:rPr lang="nl-NL" sz="2400" dirty="0"/>
              <a:t> </a:t>
            </a:r>
            <a:r>
              <a:rPr lang="nl-NL" sz="2400" b="1" dirty="0">
                <a:latin typeface="Consolas" panose="020B0609020204030204" pitchFamily="49" charset="0"/>
              </a:rPr>
              <a:t>socketserver</a:t>
            </a:r>
            <a:r>
              <a:rPr lang="nl-NL" sz="2400" dirty="0"/>
              <a:t> </a:t>
            </a:r>
            <a:r>
              <a:rPr lang="nl-NL" sz="2400" dirty="0" err="1"/>
              <a:t>modulet</a:t>
            </a:r>
            <a:r>
              <a:rPr lang="nl-NL" sz="2400" dirty="0"/>
              <a:t> are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Issues with 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244703054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Performant </a:t>
            </a:r>
            <a:r>
              <a:rPr lang="nl-NL" sz="2400" dirty="0" err="1"/>
              <a:t>applications</a:t>
            </a:r>
            <a:r>
              <a:rPr lang="nl-NL" sz="2400" dirty="0"/>
              <a:t> handle </a:t>
            </a:r>
            <a:r>
              <a:rPr lang="nl-NL" sz="2400" dirty="0" err="1"/>
              <a:t>network</a:t>
            </a:r>
            <a:r>
              <a:rPr lang="nl-NL" sz="2400" dirty="0"/>
              <a:t> I/O in </a:t>
            </a:r>
            <a:r>
              <a:rPr lang="nl-NL" sz="2400" dirty="0" err="1"/>
              <a:t>the</a:t>
            </a:r>
            <a:r>
              <a:rPr lang="nl-NL" sz="2400" dirty="0"/>
              <a:t> background.</a:t>
            </a:r>
          </a:p>
          <a:p>
            <a:pPr marL="609600" lvl="1" indent="-342900">
              <a:lnSpc>
                <a:spcPct val="100000"/>
              </a:lnSpc>
              <a:buFont typeface="Arial" panose="020B0604020202020204" pitchFamily="34" charset="0"/>
              <a:buChar char="•"/>
            </a:pPr>
            <a:r>
              <a:rPr lang="nl-NL" sz="2200" dirty="0" err="1"/>
              <a:t>Instead</a:t>
            </a:r>
            <a:r>
              <a:rPr lang="nl-NL" sz="2200" dirty="0"/>
              <a:t> of blocking.</a:t>
            </a:r>
          </a:p>
          <a:p>
            <a:pPr marL="609600" lvl="1" indent="-342900">
              <a:lnSpc>
                <a:spcPct val="100000"/>
              </a:lnSpc>
              <a:buFont typeface="Arial" panose="020B0604020202020204" pitchFamily="34" charset="0"/>
              <a:buChar char="•"/>
            </a:pPr>
            <a:r>
              <a:rPr lang="nl-NL" sz="2200" dirty="0"/>
              <a:t>Hard </a:t>
            </a:r>
            <a:r>
              <a:rPr lang="nl-NL" sz="2200" dirty="0" err="1"/>
              <a:t>to</a:t>
            </a:r>
            <a:r>
              <a:rPr lang="nl-NL" sz="2200" dirty="0"/>
              <a:t> get right.</a:t>
            </a:r>
          </a:p>
          <a:p>
            <a:pPr marL="342900" indent="-342900">
              <a:lnSpc>
                <a:spcPct val="100000"/>
              </a:lnSpc>
              <a:buFont typeface="Arial" panose="020B0604020202020204" pitchFamily="34" charset="0"/>
              <a:buChar char="•"/>
            </a:pPr>
            <a:r>
              <a:rPr lang="nl-NL" sz="2400" dirty="0" err="1"/>
              <a:t>Connections</a:t>
            </a:r>
            <a:r>
              <a:rPr lang="nl-NL" sz="2400" dirty="0"/>
              <a:t> </a:t>
            </a:r>
            <a:r>
              <a:rPr lang="nl-NL" sz="2400" dirty="0" err="1"/>
              <a:t>can</a:t>
            </a:r>
            <a:r>
              <a:rPr lang="nl-NL" sz="2400" dirty="0"/>
              <a:t> </a:t>
            </a:r>
            <a:r>
              <a:rPr lang="nl-NL" sz="2400" dirty="0" err="1"/>
              <a:t>disappear</a:t>
            </a:r>
            <a:r>
              <a:rPr lang="nl-NL" sz="2400" dirty="0"/>
              <a:t>, or servers </a:t>
            </a:r>
            <a:r>
              <a:rPr lang="nl-NL" sz="2400" dirty="0" err="1"/>
              <a:t>can</a:t>
            </a:r>
            <a:r>
              <a:rPr lang="nl-NL" sz="2400" dirty="0"/>
              <a:t> go down.</a:t>
            </a:r>
          </a:p>
          <a:p>
            <a:pPr marL="609600" lvl="1" indent="-342900">
              <a:lnSpc>
                <a:spcPct val="100000"/>
              </a:lnSpc>
              <a:buFont typeface="Arial" panose="020B0604020202020204" pitchFamily="34" charset="0"/>
              <a:buChar char="•"/>
            </a:pPr>
            <a:r>
              <a:rPr lang="nl-NL" sz="2200" dirty="0" err="1"/>
              <a:t>This</a:t>
            </a:r>
            <a:r>
              <a:rPr lang="nl-NL" sz="2200" dirty="0"/>
              <a:t> must </a:t>
            </a:r>
            <a:r>
              <a:rPr lang="nl-NL" sz="2200" dirty="0" err="1"/>
              <a:t>be</a:t>
            </a:r>
            <a:r>
              <a:rPr lang="nl-NL" sz="2200" dirty="0"/>
              <a:t> </a:t>
            </a:r>
            <a:r>
              <a:rPr lang="nl-NL" sz="2200" dirty="0" err="1"/>
              <a:t>handled</a:t>
            </a:r>
            <a:r>
              <a:rPr lang="nl-NL" sz="2200" dirty="0"/>
              <a:t> </a:t>
            </a:r>
            <a:r>
              <a:rPr lang="nl-NL" sz="2200" dirty="0" err="1"/>
              <a:t>gracefully</a:t>
            </a:r>
            <a:endParaRPr lang="nl-NL" sz="2200" dirty="0"/>
          </a:p>
          <a:p>
            <a:pPr marL="609600" lvl="1" indent="-342900">
              <a:lnSpc>
                <a:spcPct val="100000"/>
              </a:lnSpc>
              <a:buFont typeface="Arial" panose="020B0604020202020204" pitchFamily="34" charset="0"/>
              <a:buChar char="•"/>
            </a:pPr>
            <a:r>
              <a:rPr lang="nl-NL" sz="2200" dirty="0" err="1"/>
              <a:t>Reconnect</a:t>
            </a:r>
            <a:r>
              <a:rPr lang="nl-NL" sz="2200" dirty="0"/>
              <a:t> </a:t>
            </a:r>
            <a:r>
              <a:rPr lang="nl-NL" sz="2200" dirty="0" err="1"/>
              <a:t>when</a:t>
            </a:r>
            <a:r>
              <a:rPr lang="nl-NL" sz="2200" dirty="0"/>
              <a:t> </a:t>
            </a:r>
            <a:r>
              <a:rPr lang="nl-NL" sz="2200" dirty="0" err="1"/>
              <a:t>possible</a:t>
            </a:r>
            <a:endParaRPr lang="nl-NL" sz="2200" dirty="0"/>
          </a:p>
          <a:p>
            <a:pPr marL="342900" indent="-342900">
              <a:lnSpc>
                <a:spcPct val="100000"/>
              </a:lnSpc>
              <a:buFont typeface="Arial" panose="020B0604020202020204" pitchFamily="34" charset="0"/>
              <a:buChar char="•"/>
            </a:pPr>
            <a:r>
              <a:rPr lang="nl-NL" sz="2400" dirty="0"/>
              <a:t>Message format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dictated</a:t>
            </a:r>
            <a:r>
              <a:rPr lang="nl-NL" sz="2400" dirty="0"/>
              <a:t> </a:t>
            </a:r>
            <a:r>
              <a:rPr lang="nl-NL" sz="2400" dirty="0" err="1"/>
              <a:t>by</a:t>
            </a:r>
            <a:r>
              <a:rPr lang="nl-NL" sz="2400" dirty="0"/>
              <a:t> </a:t>
            </a:r>
            <a:r>
              <a:rPr lang="nl-NL" sz="2400" dirty="0" err="1"/>
              <a:t>the</a:t>
            </a:r>
            <a:r>
              <a:rPr lang="nl-NL" sz="2400" dirty="0"/>
              <a:t> </a:t>
            </a:r>
            <a:r>
              <a:rPr lang="nl-NL" sz="2400" dirty="0" err="1"/>
              <a:t>network</a:t>
            </a:r>
            <a:r>
              <a:rPr lang="nl-NL" sz="2400" dirty="0"/>
              <a:t> transport.</a:t>
            </a:r>
          </a:p>
          <a:p>
            <a:pPr marL="609600" lvl="1" indent="-342900">
              <a:lnSpc>
                <a:spcPct val="100000"/>
              </a:lnSpc>
              <a:buFont typeface="Arial" panose="020B0604020202020204" pitchFamily="34" charset="0"/>
              <a:buChar char="•"/>
            </a:pPr>
            <a:r>
              <a:rPr lang="nl-NL" sz="2200" dirty="0"/>
              <a:t>Networking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message</a:t>
            </a:r>
            <a:r>
              <a:rPr lang="nl-NL" sz="2200" dirty="0"/>
              <a:t> format</a:t>
            </a:r>
          </a:p>
          <a:p>
            <a:pPr marL="342900" indent="-342900">
              <a:lnSpc>
                <a:spcPct val="100000"/>
              </a:lnSpc>
              <a:buFont typeface="Arial" panose="020B0604020202020204" pitchFamily="34" charset="0"/>
              <a:buChar char="•"/>
            </a:pPr>
            <a:r>
              <a:rPr lang="nl-NL" sz="2400" dirty="0" err="1"/>
              <a:t>Messages</a:t>
            </a:r>
            <a:r>
              <a:rPr lang="nl-NL" sz="2400" dirty="0"/>
              <a:t> </a:t>
            </a:r>
            <a:r>
              <a:rPr lang="nl-NL" sz="2400" dirty="0" err="1"/>
              <a:t>should</a:t>
            </a:r>
            <a:r>
              <a:rPr lang="nl-NL" sz="2400" dirty="0"/>
              <a:t> </a:t>
            </a:r>
            <a:r>
              <a:rPr lang="nl-NL" sz="2400" dirty="0" err="1"/>
              <a:t>be</a:t>
            </a:r>
            <a:r>
              <a:rPr lang="nl-NL" sz="2400" dirty="0"/>
              <a:t> </a:t>
            </a:r>
            <a:r>
              <a:rPr lang="nl-NL" sz="2400" dirty="0" err="1"/>
              <a:t>queued</a:t>
            </a:r>
            <a:r>
              <a:rPr lang="nl-NL" sz="2400" dirty="0"/>
              <a:t> </a:t>
            </a:r>
            <a:r>
              <a:rPr lang="nl-NL" sz="2400" dirty="0" err="1"/>
              <a:t>when</a:t>
            </a:r>
            <a:r>
              <a:rPr lang="nl-NL" sz="2400" dirty="0"/>
              <a:t> </a:t>
            </a:r>
            <a:r>
              <a:rPr lang="nl-NL" sz="2400" dirty="0" err="1"/>
              <a:t>the</a:t>
            </a:r>
            <a:r>
              <a:rPr lang="nl-NL" sz="2400" dirty="0"/>
              <a:t> receiver is </a:t>
            </a:r>
            <a:r>
              <a:rPr lang="nl-NL" sz="2400" dirty="0" err="1"/>
              <a:t>not</a:t>
            </a:r>
            <a:r>
              <a:rPr lang="nl-NL" sz="2400" dirty="0"/>
              <a:t> </a:t>
            </a:r>
            <a:r>
              <a:rPr lang="nl-NL" sz="2400" dirty="0" err="1"/>
              <a:t>available</a:t>
            </a:r>
            <a:endParaRPr lang="nl-NL" sz="2400" dirty="0"/>
          </a:p>
          <a:p>
            <a:pPr marL="609600" lvl="1" indent="-342900">
              <a:lnSpc>
                <a:spcPct val="100000"/>
              </a:lnSpc>
              <a:buFont typeface="Arial" panose="020B0604020202020204" pitchFamily="34" charset="0"/>
              <a:buChar char="•"/>
            </a:pPr>
            <a:r>
              <a:rPr lang="nl-NL" sz="2200" dirty="0" err="1"/>
              <a:t>Not</a:t>
            </a:r>
            <a:r>
              <a:rPr lang="nl-NL" sz="2200" dirty="0"/>
              <a:t> </a:t>
            </a:r>
            <a:r>
              <a:rPr lang="nl-NL" sz="2200" dirty="0" err="1"/>
              <a:t>blocking</a:t>
            </a:r>
            <a:r>
              <a:rPr lang="nl-NL" sz="2200" dirty="0"/>
              <a:t> </a:t>
            </a:r>
            <a:r>
              <a:rPr lang="nl-NL" sz="2200" dirty="0" err="1"/>
              <a:t>the</a:t>
            </a:r>
            <a:r>
              <a:rPr lang="nl-NL" sz="2200" dirty="0"/>
              <a:t> </a:t>
            </a:r>
            <a:r>
              <a:rPr lang="nl-NL" sz="2200" dirty="0" err="1"/>
              <a:t>application</a:t>
            </a:r>
            <a:endParaRPr lang="nl-NL" sz="2200" dirty="0"/>
          </a:p>
          <a:p>
            <a:pPr marL="609600" lvl="1" indent="-342900">
              <a:lnSpc>
                <a:spcPct val="100000"/>
              </a:lnSpc>
              <a:buFont typeface="Arial" panose="020B0604020202020204" pitchFamily="34" charset="0"/>
              <a:buChar char="•"/>
            </a:pPr>
            <a:r>
              <a:rPr lang="nl-NL" sz="2200" dirty="0"/>
              <a:t>Queue management is </a:t>
            </a:r>
            <a:r>
              <a:rPr lang="nl-NL" sz="2200" dirty="0" err="1"/>
              <a:t>essential</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2.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11051</TotalTime>
  <Words>3746</Words>
  <Application>Microsoft Office PowerPoint</Application>
  <PresentationFormat>Widescreen</PresentationFormat>
  <Paragraphs>535</Paragraphs>
  <Slides>66</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66</vt:i4>
      </vt:variant>
    </vt:vector>
  </HeadingPairs>
  <TitlesOfParts>
    <vt:vector size="79" baseType="lpstr">
      <vt:lpstr>Ubuntu</vt:lpstr>
      <vt:lpstr>Wingdings</vt:lpstr>
      <vt:lpstr>Arial</vt:lpstr>
      <vt:lpstr>Ubuntu Light</vt:lpstr>
      <vt:lpstr>Consolas</vt:lpstr>
      <vt:lpstr>Ubuntu Medium</vt:lpstr>
      <vt:lpstr>Verdana</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Issues with Networking</vt:lpstr>
      <vt:lpstr>Issues with networking in general</vt:lpstr>
      <vt:lpstr>Issues with TCP</vt:lpstr>
      <vt:lpstr>Introduction ZMQ</vt:lpstr>
      <vt:lpstr>ZMQ: Sockets on steroids</vt:lpstr>
      <vt:lpstr>ZMQ: Paradigm shift</vt:lpstr>
      <vt:lpstr>ZMQ: Communication patterns</vt:lpstr>
      <vt:lpstr>ZMQ: Endpoints</vt:lpstr>
      <vt:lpstr>ZMQ: Addresses</vt:lpstr>
      <vt:lpstr>ZMQ: Socket types</vt:lpstr>
      <vt:lpstr>ZMQ: Valid socket type combinations</vt:lpstr>
      <vt:lpstr>ZMQ: Messages</vt:lpstr>
      <vt:lpstr>Request – reply pattern</vt:lpstr>
      <vt:lpstr>REQ – REP communication</vt:lpstr>
      <vt:lpstr>Example: echo server</vt:lpstr>
      <vt:lpstr>Example: echo client</vt:lpstr>
      <vt:lpstr>Demo echo server / client</vt:lpstr>
      <vt:lpstr>Observations</vt:lpstr>
      <vt:lpstr>Publish – subscribe pattern</vt:lpstr>
      <vt:lpstr>PUB – SUB communication</vt:lpstr>
      <vt:lpstr>Example: weather update server</vt:lpstr>
      <vt:lpstr>Example: weather update client</vt:lpstr>
      <vt:lpstr>Demo weather update server / client</vt:lpstr>
      <vt:lpstr>Observations</vt:lpstr>
      <vt:lpstr>Task distribution</vt:lpstr>
      <vt:lpstr>parallel pipeline</vt:lpstr>
      <vt:lpstr>PUSH – PULL communication</vt:lpstr>
      <vt:lpstr>Example: push-pull source</vt:lpstr>
      <vt:lpstr>Example: push-pull sink</vt:lpstr>
      <vt:lpstr>Example: push-pull worker</vt:lpstr>
      <vt:lpstr>Demo push-pull</vt:lpstr>
      <vt:lpstr>Observations</vt:lpstr>
      <vt:lpstr>Message QUEUE broker</vt:lpstr>
      <vt:lpstr>ROUTER and DEALER sockets</vt:lpstr>
      <vt:lpstr>Example: client</vt:lpstr>
      <vt:lpstr>Example: server</vt:lpstr>
      <vt:lpstr>Example: broker (setup)</vt:lpstr>
      <vt:lpstr>Example: broker (work loop)</vt:lpstr>
      <vt:lpstr>Demo rr-broker</vt:lpstr>
      <vt:lpstr>Observations</vt:lpstr>
      <vt:lpstr>INTERMEZZO: Reply envelopes</vt:lpstr>
      <vt:lpstr>REQ sockets</vt:lpstr>
      <vt:lpstr>ROUTER sockets</vt:lpstr>
      <vt:lpstr>DEALER sockets</vt:lpstr>
      <vt:lpstr>REP sockets</vt:lpstr>
      <vt:lpstr>LOAD BALANCiNG BrOKER</vt:lpstr>
      <vt:lpstr>ROUTER and DEALER limitations</vt:lpstr>
      <vt:lpstr>Load-balancing broker</vt:lpstr>
      <vt:lpstr>Example: worker</vt:lpstr>
      <vt:lpstr>Example: broker (setup)</vt:lpstr>
      <vt:lpstr>Example: broker (workloop – message from worker)</vt:lpstr>
      <vt:lpstr>Example: broker (workloop – message from client)</vt:lpstr>
      <vt:lpstr>Demo FIBONACCI</vt:lpstr>
      <vt:lpstr>WRAP-UP</vt:lpstr>
      <vt:lpstr>Summary</vt:lpstr>
      <vt:lpstr>PowerPoint Presentation</vt:lpstr>
      <vt:lpstr>Credits</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179</cp:revision>
  <dcterms:created xsi:type="dcterms:W3CDTF">2021-07-21T09:49:07Z</dcterms:created>
  <dcterms:modified xsi:type="dcterms:W3CDTF">2023-03-23T13:50:53Z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