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5" r:id="rId3"/>
    <p:sldId id="280" r:id="rId4"/>
    <p:sldId id="267" r:id="rId5"/>
    <p:sldId id="276" r:id="rId6"/>
    <p:sldId id="277" r:id="rId7"/>
    <p:sldId id="279" r:id="rId8"/>
    <p:sldId id="278" r:id="rId9"/>
    <p:sldId id="268" r:id="rId10"/>
    <p:sldId id="269" r:id="rId11"/>
    <p:sldId id="270" r:id="rId12"/>
    <p:sldId id="271" r:id="rId13"/>
    <p:sldId id="27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FAF1-F4E1-40E6-9530-12AC7A6EC234}" v="60" dt="2025-01-27T10:30:41.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23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44D5-1754-A877-F3B7-41E5FF366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E7D9F8-9D69-96A6-DD88-761AEA18E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FF1DAE-1481-1616-42ED-D653D531F445}"/>
              </a:ext>
            </a:extLst>
          </p:cNvPr>
          <p:cNvSpPr>
            <a:spLocks noGrp="1"/>
          </p:cNvSpPr>
          <p:nvPr>
            <p:ph type="dt" sz="half" idx="10"/>
          </p:nvPr>
        </p:nvSpPr>
        <p:spPr/>
        <p:txBody>
          <a:bodyPr/>
          <a:lstStyle/>
          <a:p>
            <a:fld id="{9F984A1A-F576-403E-81D7-74E1235F9109}" type="datetimeFigureOut">
              <a:rPr lang="en-GB" smtClean="0"/>
              <a:t>11/03/2025</a:t>
            </a:fld>
            <a:endParaRPr lang="en-GB"/>
          </a:p>
        </p:txBody>
      </p:sp>
      <p:sp>
        <p:nvSpPr>
          <p:cNvPr id="5" name="Footer Placeholder 4">
            <a:extLst>
              <a:ext uri="{FF2B5EF4-FFF2-40B4-BE49-F238E27FC236}">
                <a16:creationId xmlns:a16="http://schemas.microsoft.com/office/drawing/2014/main" id="{679F1B2C-9B93-4CCB-EFFA-4AA0C4340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F7983-397D-CE8B-5AE5-63959B3D6700}"/>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19474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6638-7878-872D-7D75-79C0A10F7E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7C3DA3-FB0B-91B9-2337-97C1E4B57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55DAD-2117-DDE6-1954-5C5200713B96}"/>
              </a:ext>
            </a:extLst>
          </p:cNvPr>
          <p:cNvSpPr>
            <a:spLocks noGrp="1"/>
          </p:cNvSpPr>
          <p:nvPr>
            <p:ph type="dt" sz="half" idx="10"/>
          </p:nvPr>
        </p:nvSpPr>
        <p:spPr/>
        <p:txBody>
          <a:bodyPr/>
          <a:lstStyle/>
          <a:p>
            <a:fld id="{9F984A1A-F576-403E-81D7-74E1235F9109}" type="datetimeFigureOut">
              <a:rPr lang="en-GB" smtClean="0"/>
              <a:t>11/03/2025</a:t>
            </a:fld>
            <a:endParaRPr lang="en-GB"/>
          </a:p>
        </p:txBody>
      </p:sp>
      <p:sp>
        <p:nvSpPr>
          <p:cNvPr id="5" name="Footer Placeholder 4">
            <a:extLst>
              <a:ext uri="{FF2B5EF4-FFF2-40B4-BE49-F238E27FC236}">
                <a16:creationId xmlns:a16="http://schemas.microsoft.com/office/drawing/2014/main" id="{40D1EC63-CED2-D8CA-7237-89132ACD47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A726B3-1B25-92ED-7972-6D1FF21E2C7F}"/>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957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3EE73-BDDB-D118-71E1-5E637C6869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91E2C-3A06-37D4-BC22-C8628038E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67798A-E278-F951-9882-CF9EA45E9652}"/>
              </a:ext>
            </a:extLst>
          </p:cNvPr>
          <p:cNvSpPr>
            <a:spLocks noGrp="1"/>
          </p:cNvSpPr>
          <p:nvPr>
            <p:ph type="dt" sz="half" idx="10"/>
          </p:nvPr>
        </p:nvSpPr>
        <p:spPr/>
        <p:txBody>
          <a:bodyPr/>
          <a:lstStyle/>
          <a:p>
            <a:fld id="{9F984A1A-F576-403E-81D7-74E1235F9109}" type="datetimeFigureOut">
              <a:rPr lang="en-GB" smtClean="0"/>
              <a:t>11/03/2025</a:t>
            </a:fld>
            <a:endParaRPr lang="en-GB"/>
          </a:p>
        </p:txBody>
      </p:sp>
      <p:sp>
        <p:nvSpPr>
          <p:cNvPr id="5" name="Footer Placeholder 4">
            <a:extLst>
              <a:ext uri="{FF2B5EF4-FFF2-40B4-BE49-F238E27FC236}">
                <a16:creationId xmlns:a16="http://schemas.microsoft.com/office/drawing/2014/main" id="{D369CB54-DB5C-638D-FFC8-2E676106BC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BDAEE-4765-237B-1157-A8FEEFBEBC18}"/>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9085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BE6A-07AB-04B2-92EA-4A2CAA3959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0B9774-88B4-C66E-2AEB-F9D86D609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676C0-A4FB-B495-6495-28D8DEE80F6F}"/>
              </a:ext>
            </a:extLst>
          </p:cNvPr>
          <p:cNvSpPr>
            <a:spLocks noGrp="1"/>
          </p:cNvSpPr>
          <p:nvPr>
            <p:ph type="dt" sz="half" idx="10"/>
          </p:nvPr>
        </p:nvSpPr>
        <p:spPr/>
        <p:txBody>
          <a:bodyPr/>
          <a:lstStyle/>
          <a:p>
            <a:fld id="{9F984A1A-F576-403E-81D7-74E1235F9109}" type="datetimeFigureOut">
              <a:rPr lang="en-GB" smtClean="0"/>
              <a:t>11/03/2025</a:t>
            </a:fld>
            <a:endParaRPr lang="en-GB"/>
          </a:p>
        </p:txBody>
      </p:sp>
      <p:sp>
        <p:nvSpPr>
          <p:cNvPr id="5" name="Footer Placeholder 4">
            <a:extLst>
              <a:ext uri="{FF2B5EF4-FFF2-40B4-BE49-F238E27FC236}">
                <a16:creationId xmlns:a16="http://schemas.microsoft.com/office/drawing/2014/main" id="{9CAD8090-2966-71D3-69F1-16EDBFCE0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DCB066-708C-62BE-FEF1-8DA32AB696D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8916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99D6-DDD4-8E8D-7A26-D37E7C2D9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DCE841-79BD-5581-2F17-EEEAE98D94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D5CBD-74D2-1B34-A9A3-2A033F964D5F}"/>
              </a:ext>
            </a:extLst>
          </p:cNvPr>
          <p:cNvSpPr>
            <a:spLocks noGrp="1"/>
          </p:cNvSpPr>
          <p:nvPr>
            <p:ph type="dt" sz="half" idx="10"/>
          </p:nvPr>
        </p:nvSpPr>
        <p:spPr/>
        <p:txBody>
          <a:bodyPr/>
          <a:lstStyle/>
          <a:p>
            <a:fld id="{9F984A1A-F576-403E-81D7-74E1235F9109}" type="datetimeFigureOut">
              <a:rPr lang="en-GB" smtClean="0"/>
              <a:t>11/03/2025</a:t>
            </a:fld>
            <a:endParaRPr lang="en-GB"/>
          </a:p>
        </p:txBody>
      </p:sp>
      <p:sp>
        <p:nvSpPr>
          <p:cNvPr id="5" name="Footer Placeholder 4">
            <a:extLst>
              <a:ext uri="{FF2B5EF4-FFF2-40B4-BE49-F238E27FC236}">
                <a16:creationId xmlns:a16="http://schemas.microsoft.com/office/drawing/2014/main" id="{95AFC032-40B1-AA87-3A73-17F642FB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C5359-99A7-A428-7FFA-C450CCA6F226}"/>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88610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7F5C-29D7-FF32-BC66-2413AC4968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5741BA-34C4-2C35-E46A-0D23F9F5E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8875F3-2610-B169-233E-54DC6B0D3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52584D-FC20-B9B9-C5A4-ECC6CD8C968E}"/>
              </a:ext>
            </a:extLst>
          </p:cNvPr>
          <p:cNvSpPr>
            <a:spLocks noGrp="1"/>
          </p:cNvSpPr>
          <p:nvPr>
            <p:ph type="dt" sz="half" idx="10"/>
          </p:nvPr>
        </p:nvSpPr>
        <p:spPr/>
        <p:txBody>
          <a:bodyPr/>
          <a:lstStyle/>
          <a:p>
            <a:fld id="{9F984A1A-F576-403E-81D7-74E1235F9109}" type="datetimeFigureOut">
              <a:rPr lang="en-GB" smtClean="0"/>
              <a:t>11/03/2025</a:t>
            </a:fld>
            <a:endParaRPr lang="en-GB"/>
          </a:p>
        </p:txBody>
      </p:sp>
      <p:sp>
        <p:nvSpPr>
          <p:cNvPr id="6" name="Footer Placeholder 5">
            <a:extLst>
              <a:ext uri="{FF2B5EF4-FFF2-40B4-BE49-F238E27FC236}">
                <a16:creationId xmlns:a16="http://schemas.microsoft.com/office/drawing/2014/main" id="{034E2FCC-51AA-53D1-E4A4-7986BA5D83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01EF02-AE58-80BD-2B5E-E19DB8BB878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360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0CE4-58A4-572B-DDA5-40F14C8202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DF18C-FB9A-1B1C-85BF-F1A022D67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03B6D-F9DE-07A4-5855-C5BE3EA55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B6E201-4F5F-76FA-6C07-1446B9716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7D22-D994-6294-FE73-98D783121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D0A417-92BF-B0F0-EF72-4EF19B78148B}"/>
              </a:ext>
            </a:extLst>
          </p:cNvPr>
          <p:cNvSpPr>
            <a:spLocks noGrp="1"/>
          </p:cNvSpPr>
          <p:nvPr>
            <p:ph type="dt" sz="half" idx="10"/>
          </p:nvPr>
        </p:nvSpPr>
        <p:spPr/>
        <p:txBody>
          <a:bodyPr/>
          <a:lstStyle/>
          <a:p>
            <a:fld id="{9F984A1A-F576-403E-81D7-74E1235F9109}" type="datetimeFigureOut">
              <a:rPr lang="en-GB" smtClean="0"/>
              <a:t>11/03/2025</a:t>
            </a:fld>
            <a:endParaRPr lang="en-GB"/>
          </a:p>
        </p:txBody>
      </p:sp>
      <p:sp>
        <p:nvSpPr>
          <p:cNvPr id="8" name="Footer Placeholder 7">
            <a:extLst>
              <a:ext uri="{FF2B5EF4-FFF2-40B4-BE49-F238E27FC236}">
                <a16:creationId xmlns:a16="http://schemas.microsoft.com/office/drawing/2014/main" id="{F9ABD6EB-EF63-FCD5-0C11-4AF235AC3C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2BD489-DEF5-6425-4035-73AC6F4DEA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83452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01E-58B2-0422-046C-CFD43765AD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562A2F-AA3C-CB6B-5BF9-1CA2C541F292}"/>
              </a:ext>
            </a:extLst>
          </p:cNvPr>
          <p:cNvSpPr>
            <a:spLocks noGrp="1"/>
          </p:cNvSpPr>
          <p:nvPr>
            <p:ph type="dt" sz="half" idx="10"/>
          </p:nvPr>
        </p:nvSpPr>
        <p:spPr/>
        <p:txBody>
          <a:bodyPr/>
          <a:lstStyle/>
          <a:p>
            <a:fld id="{9F984A1A-F576-403E-81D7-74E1235F9109}" type="datetimeFigureOut">
              <a:rPr lang="en-GB" smtClean="0"/>
              <a:t>11/03/2025</a:t>
            </a:fld>
            <a:endParaRPr lang="en-GB"/>
          </a:p>
        </p:txBody>
      </p:sp>
      <p:sp>
        <p:nvSpPr>
          <p:cNvPr id="4" name="Footer Placeholder 3">
            <a:extLst>
              <a:ext uri="{FF2B5EF4-FFF2-40B4-BE49-F238E27FC236}">
                <a16:creationId xmlns:a16="http://schemas.microsoft.com/office/drawing/2014/main" id="{95D704F8-9430-8FCD-6C72-6F31BBA9BE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5BA040-EAA4-B8D7-652E-4AB8C93BBC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08060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F579B-3963-74B7-373E-84C198136B35}"/>
              </a:ext>
            </a:extLst>
          </p:cNvPr>
          <p:cNvSpPr>
            <a:spLocks noGrp="1"/>
          </p:cNvSpPr>
          <p:nvPr>
            <p:ph type="dt" sz="half" idx="10"/>
          </p:nvPr>
        </p:nvSpPr>
        <p:spPr/>
        <p:txBody>
          <a:bodyPr/>
          <a:lstStyle/>
          <a:p>
            <a:fld id="{9F984A1A-F576-403E-81D7-74E1235F9109}" type="datetimeFigureOut">
              <a:rPr lang="en-GB" smtClean="0"/>
              <a:t>11/03/2025</a:t>
            </a:fld>
            <a:endParaRPr lang="en-GB"/>
          </a:p>
        </p:txBody>
      </p:sp>
      <p:sp>
        <p:nvSpPr>
          <p:cNvPr id="3" name="Footer Placeholder 2">
            <a:extLst>
              <a:ext uri="{FF2B5EF4-FFF2-40B4-BE49-F238E27FC236}">
                <a16:creationId xmlns:a16="http://schemas.microsoft.com/office/drawing/2014/main" id="{F79240CE-6B24-990F-BFCB-6240B973FE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E691F3-E915-62BF-E9F9-59827671AA39}"/>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75919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8383-2548-9E5A-EC1E-0DC5A1C6A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CE38D4-EC4F-9041-BDBF-BFCDBF77F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397F59-DFF0-BA07-80DB-43B56423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4B9E-D294-1E75-6BAA-2F1DF654DF75}"/>
              </a:ext>
            </a:extLst>
          </p:cNvPr>
          <p:cNvSpPr>
            <a:spLocks noGrp="1"/>
          </p:cNvSpPr>
          <p:nvPr>
            <p:ph type="dt" sz="half" idx="10"/>
          </p:nvPr>
        </p:nvSpPr>
        <p:spPr/>
        <p:txBody>
          <a:bodyPr/>
          <a:lstStyle/>
          <a:p>
            <a:fld id="{9F984A1A-F576-403E-81D7-74E1235F9109}" type="datetimeFigureOut">
              <a:rPr lang="en-GB" smtClean="0"/>
              <a:t>11/03/2025</a:t>
            </a:fld>
            <a:endParaRPr lang="en-GB"/>
          </a:p>
        </p:txBody>
      </p:sp>
      <p:sp>
        <p:nvSpPr>
          <p:cNvPr id="6" name="Footer Placeholder 5">
            <a:extLst>
              <a:ext uri="{FF2B5EF4-FFF2-40B4-BE49-F238E27FC236}">
                <a16:creationId xmlns:a16="http://schemas.microsoft.com/office/drawing/2014/main" id="{19BDDD8C-48FC-8AF4-181E-39DCDBF7E3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C29F36-7284-7B6B-C91A-3C6F908AE04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305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A329-D2C9-B6D2-5643-EB5EA661C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5E1D4C-EDF1-733E-4BA7-6DD316EDF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CE3581-37C0-48B1-5AFD-482271FD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E0094-3317-144F-3B7E-7B78FB638140}"/>
              </a:ext>
            </a:extLst>
          </p:cNvPr>
          <p:cNvSpPr>
            <a:spLocks noGrp="1"/>
          </p:cNvSpPr>
          <p:nvPr>
            <p:ph type="dt" sz="half" idx="10"/>
          </p:nvPr>
        </p:nvSpPr>
        <p:spPr/>
        <p:txBody>
          <a:bodyPr/>
          <a:lstStyle/>
          <a:p>
            <a:fld id="{9F984A1A-F576-403E-81D7-74E1235F9109}" type="datetimeFigureOut">
              <a:rPr lang="en-GB" smtClean="0"/>
              <a:t>11/03/2025</a:t>
            </a:fld>
            <a:endParaRPr lang="en-GB"/>
          </a:p>
        </p:txBody>
      </p:sp>
      <p:sp>
        <p:nvSpPr>
          <p:cNvPr id="6" name="Footer Placeholder 5">
            <a:extLst>
              <a:ext uri="{FF2B5EF4-FFF2-40B4-BE49-F238E27FC236}">
                <a16:creationId xmlns:a16="http://schemas.microsoft.com/office/drawing/2014/main" id="{42AAF592-0DD2-25C5-D69B-83ED25354D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CDFC72-FB1E-653B-D92A-D70998324F0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403183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69A3-14A2-7CE7-8C41-8593FA4C2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D7177E-632C-94BF-5556-7A54CBADE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746BF-40FD-AFD7-E98B-18EBB21FC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984A1A-F576-403E-81D7-74E1235F9109}" type="datetimeFigureOut">
              <a:rPr lang="en-GB" smtClean="0"/>
              <a:t>11/03/2025</a:t>
            </a:fld>
            <a:endParaRPr lang="en-GB"/>
          </a:p>
        </p:txBody>
      </p:sp>
      <p:sp>
        <p:nvSpPr>
          <p:cNvPr id="5" name="Footer Placeholder 4">
            <a:extLst>
              <a:ext uri="{FF2B5EF4-FFF2-40B4-BE49-F238E27FC236}">
                <a16:creationId xmlns:a16="http://schemas.microsoft.com/office/drawing/2014/main" id="{9355268F-81DD-CF48-D8BC-7CEAABCCF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279E83B-6243-4846-6951-7B9CF3575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1A3404-B09D-4FCA-BEEF-B8F5A7C18D1A}" type="slidenum">
              <a:rPr lang="en-GB" smtClean="0"/>
              <a:t>‹#›</a:t>
            </a:fld>
            <a:endParaRPr lang="en-GB"/>
          </a:p>
        </p:txBody>
      </p:sp>
    </p:spTree>
    <p:extLst>
      <p:ext uri="{BB962C8B-B14F-4D97-AF65-F5344CB8AC3E}">
        <p14:creationId xmlns:p14="http://schemas.microsoft.com/office/powerpoint/2010/main" val="306508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E1A7BE3A-65B8-B231-93C7-FF71B2EE06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B2C96C4-DDCC-5115-8FFF-76BCB1FD740B}"/>
              </a:ext>
            </a:extLst>
          </p:cNvPr>
          <p:cNvSpPr txBox="1"/>
          <p:nvPr/>
        </p:nvSpPr>
        <p:spPr>
          <a:xfrm>
            <a:off x="460625" y="998251"/>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as API in everyday Python</a:t>
            </a:r>
          </a:p>
        </p:txBody>
      </p:sp>
      <p:sp>
        <p:nvSpPr>
          <p:cNvPr id="7" name="TextBox 6">
            <a:extLst>
              <a:ext uri="{FF2B5EF4-FFF2-40B4-BE49-F238E27FC236}">
                <a16:creationId xmlns:a16="http://schemas.microsoft.com/office/drawing/2014/main" id="{F63C4A22-4902-4AB4-9C64-451F307316EF}"/>
              </a:ext>
            </a:extLst>
          </p:cNvPr>
          <p:cNvSpPr txBox="1"/>
          <p:nvPr/>
        </p:nvSpPr>
        <p:spPr>
          <a:xfrm>
            <a:off x="332805" y="167254"/>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a:solidFill>
                  <a:schemeClr val="bg1"/>
                </a:solidFill>
                <a:effectLst/>
                <a:latin typeface="Montserrat" panose="00000500000000000000" pitchFamily="2" charset="0"/>
              </a:rPr>
              <a:t>Brighton Py</a:t>
            </a:r>
          </a:p>
        </p:txBody>
      </p:sp>
      <p:pic>
        <p:nvPicPr>
          <p:cNvPr id="9" name="Picture 8" descr="A person in a vest&#10;&#10;Description automatically generated">
            <a:extLst>
              <a:ext uri="{FF2B5EF4-FFF2-40B4-BE49-F238E27FC236}">
                <a16:creationId xmlns:a16="http://schemas.microsoft.com/office/drawing/2014/main" id="{CA4CBAF2-C371-3FAC-E5B8-14572812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47B83477-21F8-2448-0727-4291162BD444}"/>
              </a:ext>
            </a:extLst>
          </p:cNvPr>
          <p:cNvSpPr txBox="1"/>
          <p:nvPr/>
        </p:nvSpPr>
        <p:spPr>
          <a:xfrm>
            <a:off x="2979174" y="2762006"/>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CD6C9B47-920B-FB3F-CD5B-E5EFBC5F301A}"/>
              </a:ext>
            </a:extLst>
          </p:cNvPr>
          <p:cNvSpPr txBox="1"/>
          <p:nvPr/>
        </p:nvSpPr>
        <p:spPr>
          <a:xfrm>
            <a:off x="893329" y="4570489"/>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
        <p:nvSpPr>
          <p:cNvPr id="2" name="TextBox 1">
            <a:extLst>
              <a:ext uri="{FF2B5EF4-FFF2-40B4-BE49-F238E27FC236}">
                <a16:creationId xmlns:a16="http://schemas.microsoft.com/office/drawing/2014/main" id="{13737DA9-DF5F-AB0C-9E11-A116F2C3F0F5}"/>
              </a:ext>
            </a:extLst>
          </p:cNvPr>
          <p:cNvSpPr txBox="1"/>
          <p:nvPr/>
        </p:nvSpPr>
        <p:spPr>
          <a:xfrm>
            <a:off x="303308" y="1753639"/>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Agents</a:t>
            </a:r>
          </a:p>
        </p:txBody>
      </p:sp>
    </p:spTree>
    <p:extLst>
      <p:ext uri="{BB962C8B-B14F-4D97-AF65-F5344CB8AC3E}">
        <p14:creationId xmlns:p14="http://schemas.microsoft.com/office/powerpoint/2010/main" val="304201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1FD3D352-6684-C517-2316-3F81A6F24C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1EC4F2-3D1D-444F-184B-805A7421CA17}"/>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01 KEY TAKEWAYS</a:t>
            </a:r>
          </a:p>
        </p:txBody>
      </p:sp>
      <p:sp>
        <p:nvSpPr>
          <p:cNvPr id="9" name="Rectangle: Rounded Corners 8">
            <a:extLst>
              <a:ext uri="{FF2B5EF4-FFF2-40B4-BE49-F238E27FC236}">
                <a16:creationId xmlns:a16="http://schemas.microsoft.com/office/drawing/2014/main" id="{1289DB92-BA21-7572-0D2A-AF0FC7482A6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There is just one endpoint/route.</a:t>
            </a:r>
          </a:p>
          <a:p>
            <a:endParaRPr lang="en-GB" sz="2800" b="1" dirty="0"/>
          </a:p>
          <a:p>
            <a:r>
              <a:rPr lang="en-GB" sz="2800" b="1" dirty="0"/>
              <a:t>   # 2 It is STATELESS so we must pass all relevant data each time.</a:t>
            </a:r>
          </a:p>
          <a:p>
            <a:endParaRPr lang="en-GB" sz="2800" b="1" dirty="0"/>
          </a:p>
          <a:p>
            <a:r>
              <a:rPr lang="en-GB" sz="2800" b="1" dirty="0"/>
              <a:t>   # 3 We pass messages in the form of SYSTEM messages and USER messages as OpenAI used this in their training set.</a:t>
            </a:r>
          </a:p>
          <a:p>
            <a:endParaRPr lang="en-GB" sz="2800" b="1" dirty="0"/>
          </a:p>
        </p:txBody>
      </p:sp>
    </p:spTree>
    <p:extLst>
      <p:ext uri="{BB962C8B-B14F-4D97-AF65-F5344CB8AC3E}">
        <p14:creationId xmlns:p14="http://schemas.microsoft.com/office/powerpoint/2010/main" val="126471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8522070B-B373-3928-ADFA-12305A25A52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D2FA18-E820-EEC2-BDCF-C00FCA006B8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02 KEY TAKEWAYS</a:t>
            </a:r>
          </a:p>
        </p:txBody>
      </p:sp>
      <p:sp>
        <p:nvSpPr>
          <p:cNvPr id="9" name="Rectangle: Rounded Corners 8">
            <a:extLst>
              <a:ext uri="{FF2B5EF4-FFF2-40B4-BE49-F238E27FC236}">
                <a16:creationId xmlns:a16="http://schemas.microsoft.com/office/drawing/2014/main" id="{C523AF75-2517-8022-B4AC-B2E7A7A7543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instructions using Natural Language so that it performs operations.</a:t>
            </a:r>
          </a:p>
          <a:p>
            <a:endParaRPr lang="en-GB" sz="2800" b="1" dirty="0"/>
          </a:p>
          <a:p>
            <a:r>
              <a:rPr lang="en-GB" sz="2800" b="1" dirty="0"/>
              <a:t>   # 2 The more specific and clear we are the better – like creating a good Job Description/Manual.</a:t>
            </a:r>
          </a:p>
          <a:p>
            <a:endParaRPr lang="en-GB" sz="2800" b="1" dirty="0"/>
          </a:p>
          <a:p>
            <a:r>
              <a:rPr lang="en-GB" sz="2800" b="1" dirty="0"/>
              <a:t>   # 3 We imperatively define what output format we want and using Markdown/Caps has been shown to be effective in emphasising points.</a:t>
            </a:r>
          </a:p>
          <a:p>
            <a:endParaRPr lang="en-GB" sz="2800" b="1" dirty="0"/>
          </a:p>
        </p:txBody>
      </p:sp>
    </p:spTree>
    <p:extLst>
      <p:ext uri="{BB962C8B-B14F-4D97-AF65-F5344CB8AC3E}">
        <p14:creationId xmlns:p14="http://schemas.microsoft.com/office/powerpoint/2010/main" val="3369447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BBD0FBE3-A8DD-6EC7-0E80-BC45DEB0DDE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AEE9BEF-3619-E7A0-5139-38EF50DE9E7E}"/>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03 KEY TAKEWAYS</a:t>
            </a:r>
          </a:p>
        </p:txBody>
      </p:sp>
      <p:sp>
        <p:nvSpPr>
          <p:cNvPr id="9" name="Rectangle: Rounded Corners 8">
            <a:extLst>
              <a:ext uri="{FF2B5EF4-FFF2-40B4-BE49-F238E27FC236}">
                <a16:creationId xmlns:a16="http://schemas.microsoft.com/office/drawing/2014/main" id="{43D1CF77-E8D2-B5CD-4F25-A6687351B106}"/>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contextual data to effectively ‘fine-tune’ the LLM.</a:t>
            </a:r>
          </a:p>
          <a:p>
            <a:endParaRPr lang="en-GB" sz="2800" b="1" dirty="0"/>
          </a:p>
          <a:p>
            <a:r>
              <a:rPr lang="en-GB" sz="2800" b="1" dirty="0"/>
              <a:t>   # 2 Our queries will then be able to answer using this added data – RAG effectively.</a:t>
            </a:r>
          </a:p>
          <a:p>
            <a:endParaRPr lang="en-GB" sz="2800" b="1" dirty="0"/>
          </a:p>
          <a:p>
            <a:r>
              <a:rPr lang="en-GB" sz="2800" b="1" dirty="0"/>
              <a:t>   # 3 We can ‘a bit of AI’ in the form of FAQ/HELP/SEARCH using this pattern.</a:t>
            </a:r>
          </a:p>
          <a:p>
            <a:endParaRPr lang="en-GB" sz="2800" b="1" dirty="0"/>
          </a:p>
        </p:txBody>
      </p:sp>
    </p:spTree>
    <p:extLst>
      <p:ext uri="{BB962C8B-B14F-4D97-AF65-F5344CB8AC3E}">
        <p14:creationId xmlns:p14="http://schemas.microsoft.com/office/powerpoint/2010/main" val="1378230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9BF982DE-3D5D-86ED-BE11-15029EC574A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3626150-B9CD-C125-5141-9B4DCBC4E9DF}"/>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04 KEY TAKEWAYS</a:t>
            </a:r>
          </a:p>
        </p:txBody>
      </p:sp>
      <p:sp>
        <p:nvSpPr>
          <p:cNvPr id="9" name="Rectangle: Rounded Corners 8">
            <a:extLst>
              <a:ext uri="{FF2B5EF4-FFF2-40B4-BE49-F238E27FC236}">
                <a16:creationId xmlns:a16="http://schemas.microsoft.com/office/drawing/2014/main" id="{66A5AE2B-382F-5D2E-CACE-068F5E44E7D9}"/>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 Agent can select the most appropriate report from Natural Language from a form for example, that can </a:t>
            </a:r>
            <a:r>
              <a:rPr lang="en-GB" sz="2800" b="1"/>
              <a:t>be combined </a:t>
            </a:r>
            <a:r>
              <a:rPr lang="en-GB" sz="2800" b="1" dirty="0"/>
              <a:t>with structured input from a form like dates, format etc.</a:t>
            </a:r>
          </a:p>
          <a:p>
            <a:endParaRPr lang="en-GB" sz="2800" b="1" dirty="0"/>
          </a:p>
          <a:p>
            <a:r>
              <a:rPr lang="en-GB" sz="2800" b="1" dirty="0"/>
              <a:t>   # 2 This is akin to an ‘if/else’ pattern  because we can code in the next step based on what is returned. </a:t>
            </a:r>
          </a:p>
          <a:p>
            <a:endParaRPr lang="en-GB" sz="2800" b="1" dirty="0"/>
          </a:p>
          <a:p>
            <a:r>
              <a:rPr lang="en-GB" sz="2800" b="1" dirty="0"/>
              <a:t>   #3 We could pass this to another agent which can then execute instructions in it as well as determine the next step.</a:t>
            </a:r>
          </a:p>
          <a:p>
            <a:endParaRPr lang="en-GB" sz="2800" b="1" dirty="0"/>
          </a:p>
        </p:txBody>
      </p:sp>
    </p:spTree>
    <p:extLst>
      <p:ext uri="{BB962C8B-B14F-4D97-AF65-F5344CB8AC3E}">
        <p14:creationId xmlns:p14="http://schemas.microsoft.com/office/powerpoint/2010/main" val="3060740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C894D9-191B-4FDF-BC64-C5BF79E5867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E45732-6530-EC9C-BAF4-82987432D01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05 KEY TAKEWAYS</a:t>
            </a:r>
          </a:p>
        </p:txBody>
      </p:sp>
      <p:sp>
        <p:nvSpPr>
          <p:cNvPr id="9" name="Rectangle: Rounded Corners 8">
            <a:extLst>
              <a:ext uri="{FF2B5EF4-FFF2-40B4-BE49-F238E27FC236}">
                <a16:creationId xmlns:a16="http://schemas.microsoft.com/office/drawing/2014/main" id="{49D0882D-5C3A-8BCE-75EE-7828508651AC}"/>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get the agent to determine which tool to run by further asking it to extract the arguments and the function name. Tool is some code – function</a:t>
            </a:r>
            <a:r>
              <a:rPr lang="en-GB" sz="2800" b="1"/>
              <a:t>/class etc.</a:t>
            </a:r>
            <a:endParaRPr lang="en-GB" sz="2800" b="1" dirty="0"/>
          </a:p>
          <a:p>
            <a:endParaRPr lang="en-GB" sz="2800" b="1" dirty="0"/>
          </a:p>
          <a:p>
            <a:r>
              <a:rPr lang="en-GB" sz="2800" b="1" dirty="0"/>
              <a:t>   # 2 This is known as ‘tool calling’. Once the function and arguments are executed, we can pass them on to another agent or we can loop over the output until we get a specified answer, (see 20_planning).</a:t>
            </a:r>
          </a:p>
          <a:p>
            <a:endParaRPr lang="en-GB" sz="2800" b="1" dirty="0"/>
          </a:p>
        </p:txBody>
      </p:sp>
    </p:spTree>
    <p:extLst>
      <p:ext uri="{BB962C8B-B14F-4D97-AF65-F5344CB8AC3E}">
        <p14:creationId xmlns:p14="http://schemas.microsoft.com/office/powerpoint/2010/main" val="3115305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710BF209-F643-2E42-DDC6-B9BC626DFEE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1E59D87-44FF-9A00-05C5-8C8B5084E199}"/>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20 KEY TAKEWAYS</a:t>
            </a:r>
          </a:p>
        </p:txBody>
      </p:sp>
      <p:sp>
        <p:nvSpPr>
          <p:cNvPr id="9" name="Rectangle: Rounded Corners 8">
            <a:extLst>
              <a:ext uri="{FF2B5EF4-FFF2-40B4-BE49-F238E27FC236}">
                <a16:creationId xmlns:a16="http://schemas.microsoft.com/office/drawing/2014/main" id="{35E17D67-44A7-EC46-6D49-CF1C7CA94C03}"/>
              </a:ext>
            </a:extLst>
          </p:cNvPr>
          <p:cNvSpPr/>
          <p:nvPr/>
        </p:nvSpPr>
        <p:spPr>
          <a:xfrm>
            <a:off x="923113" y="1387818"/>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err="1"/>
              <a:t>ReAct</a:t>
            </a:r>
            <a:r>
              <a:rPr lang="en-GB" sz="5400" b="1" dirty="0"/>
              <a:t> pattern – Reason/Act</a:t>
            </a:r>
          </a:p>
          <a:p>
            <a:pPr algn="ctr"/>
            <a:r>
              <a:rPr lang="en-GB" sz="4400" b="1" dirty="0"/>
              <a:t>Like the reflection pattern, we pass the output back into the agent until we get to a </a:t>
            </a:r>
            <a:r>
              <a:rPr lang="en-GB" sz="4400" b="1"/>
              <a:t>break point.</a:t>
            </a:r>
            <a:endParaRPr lang="en-GB" sz="4400" b="1" dirty="0"/>
          </a:p>
        </p:txBody>
      </p:sp>
    </p:spTree>
    <p:extLst>
      <p:ext uri="{BB962C8B-B14F-4D97-AF65-F5344CB8AC3E}">
        <p14:creationId xmlns:p14="http://schemas.microsoft.com/office/powerpoint/2010/main" val="204282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D08699-B4D6-A21C-F936-16DD908E04C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5D7A7EF-42A1-55BD-957F-45538D097072}"/>
              </a:ext>
            </a:extLst>
          </p:cNvPr>
          <p:cNvSpPr txBox="1"/>
          <p:nvPr/>
        </p:nvSpPr>
        <p:spPr>
          <a:xfrm>
            <a:off x="460293" y="1100570"/>
            <a:ext cx="11270750" cy="1392689"/>
          </a:xfrm>
          <a:prstGeom prst="rect">
            <a:avLst/>
          </a:prstGeom>
          <a:noFill/>
        </p:spPr>
        <p:txBody>
          <a:bodyPr wrap="square" rtlCol="0">
            <a:spAutoFit/>
          </a:bodyPr>
          <a:lstStyle/>
          <a:p>
            <a:pPr algn="ctr">
              <a:spcBef>
                <a:spcPts val="1500"/>
              </a:spcBef>
            </a:pPr>
            <a:r>
              <a:rPr lang="en-GB" sz="3600" i="0" dirty="0">
                <a:solidFill>
                  <a:schemeClr val="bg1"/>
                </a:solidFill>
                <a:effectLst/>
                <a:latin typeface="Montserrat" panose="00000500000000000000" pitchFamily="2" charset="0"/>
              </a:rPr>
              <a:t>Implementing Agentic AI Solutions</a:t>
            </a:r>
          </a:p>
          <a:p>
            <a:pPr algn="ctr">
              <a:spcBef>
                <a:spcPts val="1500"/>
              </a:spcBef>
            </a:pPr>
            <a:r>
              <a:rPr lang="en-GB" sz="3600" i="0" dirty="0">
                <a:solidFill>
                  <a:schemeClr val="bg1"/>
                </a:solidFill>
                <a:effectLst/>
                <a:latin typeface="Montserrat" panose="00000500000000000000" pitchFamily="2" charset="0"/>
              </a:rPr>
              <a:t> in Django from scratch</a:t>
            </a:r>
          </a:p>
        </p:txBody>
      </p:sp>
      <p:sp>
        <p:nvSpPr>
          <p:cNvPr id="7" name="TextBox 6">
            <a:extLst>
              <a:ext uri="{FF2B5EF4-FFF2-40B4-BE49-F238E27FC236}">
                <a16:creationId xmlns:a16="http://schemas.microsoft.com/office/drawing/2014/main" id="{969E6C1A-4405-41E8-0673-9D9EC738F856}"/>
              </a:ext>
            </a:extLst>
          </p:cNvPr>
          <p:cNvSpPr txBox="1"/>
          <p:nvPr/>
        </p:nvSpPr>
        <p:spPr>
          <a:xfrm>
            <a:off x="460293" y="285531"/>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err="1">
                <a:solidFill>
                  <a:schemeClr val="bg1"/>
                </a:solidFill>
                <a:effectLst/>
                <a:latin typeface="Montserrat" panose="00000500000000000000" pitchFamily="2" charset="0"/>
              </a:rPr>
              <a:t>DjangoCON</a:t>
            </a:r>
            <a:r>
              <a:rPr lang="en-GB" sz="4800" b="0" i="0" u="none" strike="noStrike" dirty="0">
                <a:solidFill>
                  <a:schemeClr val="bg1"/>
                </a:solidFill>
                <a:effectLst/>
                <a:latin typeface="Montserrat" panose="00000500000000000000" pitchFamily="2" charset="0"/>
              </a:rPr>
              <a:t> Europe 2025</a:t>
            </a:r>
          </a:p>
        </p:txBody>
      </p:sp>
      <p:pic>
        <p:nvPicPr>
          <p:cNvPr id="9" name="Picture 8" descr="A person in a vest&#10;&#10;Description automatically generated">
            <a:extLst>
              <a:ext uri="{FF2B5EF4-FFF2-40B4-BE49-F238E27FC236}">
                <a16:creationId xmlns:a16="http://schemas.microsoft.com/office/drawing/2014/main" id="{6922B2D7-83F8-E3BB-6FDF-E2F3DEC2E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337F78EA-A58C-4CBC-9F94-F34A3B852D0C}"/>
              </a:ext>
            </a:extLst>
          </p:cNvPr>
          <p:cNvSpPr txBox="1"/>
          <p:nvPr/>
        </p:nvSpPr>
        <p:spPr>
          <a:xfrm>
            <a:off x="2999722" y="2705029"/>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369373CC-FD63-5D6A-0DE5-C910B9C2372A}"/>
              </a:ext>
            </a:extLst>
          </p:cNvPr>
          <p:cNvSpPr txBox="1"/>
          <p:nvPr/>
        </p:nvSpPr>
        <p:spPr>
          <a:xfrm>
            <a:off x="983441" y="4474744"/>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Tree>
    <p:extLst>
      <p:ext uri="{BB962C8B-B14F-4D97-AF65-F5344CB8AC3E}">
        <p14:creationId xmlns:p14="http://schemas.microsoft.com/office/powerpoint/2010/main" val="409489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3EC64032-B6EC-351E-2764-D4E8D2ABCCB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C91B3F1-478E-D6B3-B0B2-3F4178E1F880}"/>
              </a:ext>
            </a:extLst>
          </p:cNvPr>
          <p:cNvSpPr txBox="1"/>
          <p:nvPr/>
        </p:nvSpPr>
        <p:spPr>
          <a:xfrm>
            <a:off x="460293" y="285531"/>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a:solidFill>
                  <a:schemeClr val="bg1"/>
                </a:solidFill>
                <a:effectLst/>
                <a:latin typeface="Montserrat" panose="00000500000000000000" pitchFamily="2" charset="0"/>
              </a:rPr>
              <a:t>SQL Doc</a:t>
            </a:r>
          </a:p>
        </p:txBody>
      </p:sp>
      <p:sp>
        <p:nvSpPr>
          <p:cNvPr id="2" name="TextBox 1">
            <a:extLst>
              <a:ext uri="{FF2B5EF4-FFF2-40B4-BE49-F238E27FC236}">
                <a16:creationId xmlns:a16="http://schemas.microsoft.com/office/drawing/2014/main" id="{6FA31E56-1CAD-485B-581C-A932466536C0}"/>
              </a:ext>
            </a:extLst>
          </p:cNvPr>
          <p:cNvSpPr txBox="1"/>
          <p:nvPr/>
        </p:nvSpPr>
        <p:spPr>
          <a:xfrm>
            <a:off x="825026" y="1273996"/>
            <a:ext cx="10685122" cy="1938992"/>
          </a:xfrm>
          <a:prstGeom prst="rect">
            <a:avLst/>
          </a:prstGeom>
          <a:noFill/>
        </p:spPr>
        <p:txBody>
          <a:bodyPr wrap="square" rtlCol="0">
            <a:spAutoFit/>
          </a:bodyPr>
          <a:lstStyle/>
          <a:p>
            <a:r>
              <a:rPr lang="en-GB" sz="2400" dirty="0">
                <a:solidFill>
                  <a:schemeClr val="bg1"/>
                </a:solidFill>
              </a:rPr>
              <a:t>We store the SQL Query along with metadata so that we can us Agentic RAG to select the most appropriate query.</a:t>
            </a:r>
          </a:p>
          <a:p>
            <a:r>
              <a:rPr lang="en-GB" sz="2400" dirty="0">
                <a:solidFill>
                  <a:schemeClr val="bg1"/>
                </a:solidFill>
              </a:rPr>
              <a:t>This ensures we have deterministic responses even if it may not be the answer to the question (see strategy diagram).</a:t>
            </a:r>
          </a:p>
          <a:p>
            <a:r>
              <a:rPr lang="en-GB" sz="2400" dirty="0">
                <a:solidFill>
                  <a:schemeClr val="bg1"/>
                </a:solidFill>
              </a:rPr>
              <a:t>We can provide user feedback so that the SQL Doc store can be improved.</a:t>
            </a:r>
          </a:p>
        </p:txBody>
      </p:sp>
      <p:sp>
        <p:nvSpPr>
          <p:cNvPr id="3" name="TextBox 2">
            <a:extLst>
              <a:ext uri="{FF2B5EF4-FFF2-40B4-BE49-F238E27FC236}">
                <a16:creationId xmlns:a16="http://schemas.microsoft.com/office/drawing/2014/main" id="{53F7A53F-69C9-80AB-F738-BAD0CD82D286}"/>
              </a:ext>
            </a:extLst>
          </p:cNvPr>
          <p:cNvSpPr txBox="1"/>
          <p:nvPr/>
        </p:nvSpPr>
        <p:spPr>
          <a:xfrm>
            <a:off x="825026" y="3241242"/>
            <a:ext cx="10685122" cy="3662541"/>
          </a:xfrm>
          <a:prstGeom prst="rect">
            <a:avLst/>
          </a:prstGeom>
          <a:noFill/>
        </p:spPr>
        <p:txBody>
          <a:bodyPr wrap="square" rtlCol="0">
            <a:spAutoFit/>
          </a:bodyPr>
          <a:lstStyle/>
          <a:p>
            <a:r>
              <a:rPr lang="en-GB" sz="2400" b="1" dirty="0" err="1">
                <a:solidFill>
                  <a:srgbClr val="FFC000"/>
                </a:solidFill>
              </a:rPr>
              <a:t>tbl_sql</a:t>
            </a:r>
            <a:r>
              <a:rPr lang="en-GB" sz="2400" b="1" dirty="0">
                <a:solidFill>
                  <a:srgbClr val="FFC000"/>
                </a:solidFill>
              </a:rPr>
              <a:t>:  </a:t>
            </a:r>
          </a:p>
          <a:p>
            <a:endParaRPr lang="en-GB" sz="1000" dirty="0">
              <a:solidFill>
                <a:schemeClr val="bg1"/>
              </a:solidFill>
            </a:endParaRPr>
          </a:p>
          <a:p>
            <a:r>
              <a:rPr lang="en-GB" sz="2400" dirty="0">
                <a:solidFill>
                  <a:schemeClr val="bg1"/>
                </a:solidFill>
              </a:rPr>
              <a:t>SQL - short_desc - </a:t>
            </a:r>
            <a:r>
              <a:rPr lang="en-GB" sz="2400" dirty="0" err="1">
                <a:solidFill>
                  <a:schemeClr val="bg1"/>
                </a:solidFill>
              </a:rPr>
              <a:t>long_desc</a:t>
            </a:r>
            <a:r>
              <a:rPr lang="en-GB" sz="2400" dirty="0">
                <a:solidFill>
                  <a:schemeClr val="bg1"/>
                </a:solidFill>
              </a:rPr>
              <a:t> – arguments -  keywords</a:t>
            </a:r>
          </a:p>
          <a:p>
            <a:r>
              <a:rPr lang="en-GB" sz="2400" dirty="0">
                <a:solidFill>
                  <a:schemeClr val="bg1"/>
                </a:solidFill>
              </a:rPr>
              <a:t>The user will get the selected query along with description etc.</a:t>
            </a:r>
          </a:p>
          <a:p>
            <a:endParaRPr lang="en-GB" sz="1400" dirty="0">
              <a:solidFill>
                <a:schemeClr val="bg1"/>
              </a:solidFill>
            </a:endParaRPr>
          </a:p>
          <a:p>
            <a:r>
              <a:rPr lang="en-GB" sz="2400" b="1" dirty="0" err="1">
                <a:solidFill>
                  <a:srgbClr val="FFC000"/>
                </a:solidFill>
              </a:rPr>
              <a:t>tbl_user_query</a:t>
            </a:r>
            <a:endParaRPr lang="en-GB" sz="2400" b="1" dirty="0">
              <a:solidFill>
                <a:srgbClr val="FFC000"/>
              </a:solidFill>
            </a:endParaRPr>
          </a:p>
          <a:p>
            <a:endParaRPr lang="en-GB" sz="600" dirty="0">
              <a:solidFill>
                <a:schemeClr val="bg1"/>
              </a:solidFill>
            </a:endParaRPr>
          </a:p>
          <a:p>
            <a:r>
              <a:rPr lang="en-GB" sz="2400" dirty="0">
                <a:solidFill>
                  <a:schemeClr val="bg1"/>
                </a:solidFill>
              </a:rPr>
              <a:t>Has numerous </a:t>
            </a:r>
            <a:r>
              <a:rPr lang="en-GB" sz="2400" dirty="0" err="1">
                <a:solidFill>
                  <a:schemeClr val="bg1"/>
                </a:solidFill>
              </a:rPr>
              <a:t>user_queries</a:t>
            </a:r>
            <a:r>
              <a:rPr lang="en-GB" sz="2400" dirty="0">
                <a:solidFill>
                  <a:schemeClr val="bg1"/>
                </a:solidFill>
              </a:rPr>
              <a:t> that are linked to SQL in the above table. When we get a </a:t>
            </a:r>
            <a:r>
              <a:rPr lang="en-GB" sz="2400" dirty="0" err="1">
                <a:solidFill>
                  <a:schemeClr val="bg1"/>
                </a:solidFill>
              </a:rPr>
              <a:t>user_query</a:t>
            </a:r>
            <a:r>
              <a:rPr lang="en-GB" sz="2400" dirty="0">
                <a:solidFill>
                  <a:schemeClr val="bg1"/>
                </a:solidFill>
              </a:rPr>
              <a:t> we can use LLM to rewrite it in say 5 ways and then use these to match a </a:t>
            </a:r>
            <a:r>
              <a:rPr lang="en-GB" sz="2400" dirty="0" err="1">
                <a:solidFill>
                  <a:schemeClr val="bg1"/>
                </a:solidFill>
              </a:rPr>
              <a:t>user_query</a:t>
            </a:r>
            <a:r>
              <a:rPr lang="en-GB" sz="2400" dirty="0">
                <a:solidFill>
                  <a:schemeClr val="bg1"/>
                </a:solidFill>
              </a:rPr>
              <a:t> in this table which will link to the SQL in </a:t>
            </a:r>
            <a:r>
              <a:rPr lang="en-GB" sz="2400" b="1" dirty="0" err="1">
                <a:solidFill>
                  <a:srgbClr val="FFC000"/>
                </a:solidFill>
              </a:rPr>
              <a:t>tbl_sql</a:t>
            </a:r>
            <a:r>
              <a:rPr lang="en-GB" sz="2400" dirty="0">
                <a:solidFill>
                  <a:schemeClr val="bg1"/>
                </a:solidFill>
              </a:rPr>
              <a:t>. </a:t>
            </a:r>
          </a:p>
          <a:p>
            <a:endParaRPr lang="en-GB" sz="2800" dirty="0">
              <a:solidFill>
                <a:schemeClr val="bg1"/>
              </a:solidFill>
            </a:endParaRPr>
          </a:p>
        </p:txBody>
      </p:sp>
    </p:spTree>
    <p:extLst>
      <p:ext uri="{BB962C8B-B14F-4D97-AF65-F5344CB8AC3E}">
        <p14:creationId xmlns:p14="http://schemas.microsoft.com/office/powerpoint/2010/main" val="585626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F1DE77D-A352-5669-61A2-29408C4574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4229D3C-0585-6C01-290D-2ECF669B679E}"/>
              </a:ext>
            </a:extLst>
          </p:cNvPr>
          <p:cNvSpPr/>
          <p:nvPr/>
        </p:nvSpPr>
        <p:spPr>
          <a:xfrm>
            <a:off x="521110" y="748299"/>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QUERY_1+ DATA</a:t>
            </a:r>
          </a:p>
        </p:txBody>
      </p:sp>
      <p:sp>
        <p:nvSpPr>
          <p:cNvPr id="3" name="Arrow: Right 2">
            <a:extLst>
              <a:ext uri="{FF2B5EF4-FFF2-40B4-BE49-F238E27FC236}">
                <a16:creationId xmlns:a16="http://schemas.microsoft.com/office/drawing/2014/main" id="{6726876B-0B25-7EDB-4A9D-77789CFE9A5B}"/>
              </a:ext>
            </a:extLst>
          </p:cNvPr>
          <p:cNvSpPr/>
          <p:nvPr/>
        </p:nvSpPr>
        <p:spPr>
          <a:xfrm>
            <a:off x="5032198" y="774841"/>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5" name="Rectangle: Rounded Corners 4">
            <a:extLst>
              <a:ext uri="{FF2B5EF4-FFF2-40B4-BE49-F238E27FC236}">
                <a16:creationId xmlns:a16="http://schemas.microsoft.com/office/drawing/2014/main" id="{AF93ECB2-C5BA-6BE4-B413-B4301EFB4F38}"/>
              </a:ext>
            </a:extLst>
          </p:cNvPr>
          <p:cNvSpPr/>
          <p:nvPr/>
        </p:nvSpPr>
        <p:spPr>
          <a:xfrm>
            <a:off x="8322926" y="2757755"/>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RESPONSE_2</a:t>
            </a:r>
          </a:p>
        </p:txBody>
      </p:sp>
      <p:sp>
        <p:nvSpPr>
          <p:cNvPr id="29" name="Rectangle: Rounded Corners 28">
            <a:extLst>
              <a:ext uri="{FF2B5EF4-FFF2-40B4-BE49-F238E27FC236}">
                <a16:creationId xmlns:a16="http://schemas.microsoft.com/office/drawing/2014/main" id="{4B990AF5-4A6E-C44C-96A7-54B75F9EC9B5}"/>
              </a:ext>
            </a:extLst>
          </p:cNvPr>
          <p:cNvSpPr/>
          <p:nvPr/>
        </p:nvSpPr>
        <p:spPr>
          <a:xfrm>
            <a:off x="521110" y="2731213"/>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QUERY_2 + RESPONSE_1</a:t>
            </a:r>
          </a:p>
        </p:txBody>
      </p:sp>
      <p:cxnSp>
        <p:nvCxnSpPr>
          <p:cNvPr id="34" name="Straight Arrow Connector 33">
            <a:extLst>
              <a:ext uri="{FF2B5EF4-FFF2-40B4-BE49-F238E27FC236}">
                <a16:creationId xmlns:a16="http://schemas.microsoft.com/office/drawing/2014/main" id="{30EE99A5-B316-169C-7413-8FD41068EA81}"/>
              </a:ext>
            </a:extLst>
          </p:cNvPr>
          <p:cNvCxnSpPr>
            <a:cxnSpLocks/>
          </p:cNvCxnSpPr>
          <p:nvPr/>
        </p:nvCxnSpPr>
        <p:spPr>
          <a:xfrm flipH="1">
            <a:off x="4475254" y="1643434"/>
            <a:ext cx="3847672" cy="893851"/>
          </a:xfrm>
          <a:prstGeom prst="straightConnector1">
            <a:avLst/>
          </a:prstGeom>
          <a:ln w="635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5DD5C95E-EBD4-E455-1B49-8A3AC52C8BD9}"/>
              </a:ext>
            </a:extLst>
          </p:cNvPr>
          <p:cNvSpPr/>
          <p:nvPr/>
        </p:nvSpPr>
        <p:spPr>
          <a:xfrm>
            <a:off x="8322926" y="696929"/>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RESPONSE_1</a:t>
            </a:r>
          </a:p>
        </p:txBody>
      </p:sp>
      <p:sp>
        <p:nvSpPr>
          <p:cNvPr id="37" name="Arrow: Right 36">
            <a:extLst>
              <a:ext uri="{FF2B5EF4-FFF2-40B4-BE49-F238E27FC236}">
                <a16:creationId xmlns:a16="http://schemas.microsoft.com/office/drawing/2014/main" id="{6F579E4F-6FE8-7E2A-1067-0478CABD245F}"/>
              </a:ext>
            </a:extLst>
          </p:cNvPr>
          <p:cNvSpPr/>
          <p:nvPr/>
        </p:nvSpPr>
        <p:spPr>
          <a:xfrm>
            <a:off x="5032198" y="2810839"/>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4" name="TextBox 3">
            <a:extLst>
              <a:ext uri="{FF2B5EF4-FFF2-40B4-BE49-F238E27FC236}">
                <a16:creationId xmlns:a16="http://schemas.microsoft.com/office/drawing/2014/main" id="{F1D8187F-F725-6BB4-5533-D203ED6ABEA9}"/>
              </a:ext>
            </a:extLst>
          </p:cNvPr>
          <p:cNvSpPr txBox="1"/>
          <p:nvPr/>
        </p:nvSpPr>
        <p:spPr>
          <a:xfrm>
            <a:off x="743164" y="3832693"/>
            <a:ext cx="10705671" cy="1077218"/>
          </a:xfrm>
          <a:prstGeom prst="rect">
            <a:avLst/>
          </a:prstGeom>
          <a:noFill/>
        </p:spPr>
        <p:txBody>
          <a:bodyPr wrap="square" rtlCol="0">
            <a:spAutoFit/>
          </a:bodyPr>
          <a:lstStyle/>
          <a:p>
            <a:r>
              <a:rPr lang="en-GB" sz="3200" dirty="0"/>
              <a:t>We change our QUERY_2 to carry out new instructions along with previous RESPONSE_1 to generate RESPONSE_2</a:t>
            </a:r>
          </a:p>
        </p:txBody>
      </p:sp>
      <p:sp>
        <p:nvSpPr>
          <p:cNvPr id="6" name="TextBox 5">
            <a:extLst>
              <a:ext uri="{FF2B5EF4-FFF2-40B4-BE49-F238E27FC236}">
                <a16:creationId xmlns:a16="http://schemas.microsoft.com/office/drawing/2014/main" id="{72824D61-1948-BFFB-13F0-8D7BC9A4EA0F}"/>
              </a:ext>
            </a:extLst>
          </p:cNvPr>
          <p:cNvSpPr txBox="1"/>
          <p:nvPr/>
        </p:nvSpPr>
        <p:spPr>
          <a:xfrm>
            <a:off x="743164" y="5005941"/>
            <a:ext cx="10705671" cy="1077218"/>
          </a:xfrm>
          <a:prstGeom prst="rect">
            <a:avLst/>
          </a:prstGeom>
          <a:noFill/>
        </p:spPr>
        <p:txBody>
          <a:bodyPr wrap="square" rtlCol="0">
            <a:spAutoFit/>
          </a:bodyPr>
          <a:lstStyle/>
          <a:p>
            <a:r>
              <a:rPr lang="en-GB" sz="3200" dirty="0"/>
              <a:t>We can pass RESPONSE_1 to another Agent if we want to separate </a:t>
            </a:r>
            <a:r>
              <a:rPr lang="en-GB" sz="3200"/>
              <a:t>out functionality. </a:t>
            </a:r>
            <a:endParaRPr lang="en-GB" sz="3200" dirty="0"/>
          </a:p>
        </p:txBody>
      </p:sp>
    </p:spTree>
    <p:extLst>
      <p:ext uri="{BB962C8B-B14F-4D97-AF65-F5344CB8AC3E}">
        <p14:creationId xmlns:p14="http://schemas.microsoft.com/office/powerpoint/2010/main" val="3852988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8F116EA-3393-951A-B582-0AAB9C950A7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A1D4DF8-13AB-C128-C5E2-643679B37FED}"/>
              </a:ext>
            </a:extLst>
          </p:cNvPr>
          <p:cNvSpPr/>
          <p:nvPr/>
        </p:nvSpPr>
        <p:spPr>
          <a:xfrm>
            <a:off x="922960" y="4410188"/>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NON-AGENTIC DATA WRANGLING</a:t>
            </a:r>
          </a:p>
        </p:txBody>
      </p:sp>
      <p:sp>
        <p:nvSpPr>
          <p:cNvPr id="29" name="Rectangle: Rounded Corners 28">
            <a:extLst>
              <a:ext uri="{FF2B5EF4-FFF2-40B4-BE49-F238E27FC236}">
                <a16:creationId xmlns:a16="http://schemas.microsoft.com/office/drawing/2014/main" id="{00ECEC13-76F8-E395-4FBD-1CED2E476710}"/>
              </a:ext>
            </a:extLst>
          </p:cNvPr>
          <p:cNvSpPr/>
          <p:nvPr/>
        </p:nvSpPr>
        <p:spPr>
          <a:xfrm>
            <a:off x="7203620" y="903247"/>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Structured Data</a:t>
            </a:r>
          </a:p>
        </p:txBody>
      </p:sp>
      <p:sp>
        <p:nvSpPr>
          <p:cNvPr id="7" name="Rectangle: Rounded Corners 6">
            <a:extLst>
              <a:ext uri="{FF2B5EF4-FFF2-40B4-BE49-F238E27FC236}">
                <a16:creationId xmlns:a16="http://schemas.microsoft.com/office/drawing/2014/main" id="{F867A14B-8EBA-6996-7169-CF92EAE56C10}"/>
              </a:ext>
            </a:extLst>
          </p:cNvPr>
          <p:cNvSpPr/>
          <p:nvPr/>
        </p:nvSpPr>
        <p:spPr>
          <a:xfrm>
            <a:off x="895564" y="1962364"/>
            <a:ext cx="4023493" cy="139045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a:t>Use LLM, </a:t>
            </a:r>
            <a:r>
              <a:rPr lang="en-GB" sz="2400" b="1" dirty="0"/>
              <a:t>VLM or unstructured.io to extract data</a:t>
            </a:r>
          </a:p>
        </p:txBody>
      </p:sp>
      <p:sp>
        <p:nvSpPr>
          <p:cNvPr id="8" name="Rectangle: Rounded Corners 7">
            <a:extLst>
              <a:ext uri="{FF2B5EF4-FFF2-40B4-BE49-F238E27FC236}">
                <a16:creationId xmlns:a16="http://schemas.microsoft.com/office/drawing/2014/main" id="{8E55B553-D43C-1F9F-80DA-AF38DF5CA76C}"/>
              </a:ext>
            </a:extLst>
          </p:cNvPr>
          <p:cNvSpPr/>
          <p:nvPr/>
        </p:nvSpPr>
        <p:spPr>
          <a:xfrm>
            <a:off x="895564" y="903247"/>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Unstructured Data</a:t>
            </a:r>
          </a:p>
        </p:txBody>
      </p:sp>
      <p:sp>
        <p:nvSpPr>
          <p:cNvPr id="9" name="Rectangle: Rounded Corners 8">
            <a:extLst>
              <a:ext uri="{FF2B5EF4-FFF2-40B4-BE49-F238E27FC236}">
                <a16:creationId xmlns:a16="http://schemas.microsoft.com/office/drawing/2014/main" id="{E8E69BD3-D67C-793C-4B6D-8F2B063F5269}"/>
              </a:ext>
            </a:extLst>
          </p:cNvPr>
          <p:cNvSpPr/>
          <p:nvPr/>
        </p:nvSpPr>
        <p:spPr>
          <a:xfrm>
            <a:off x="922960" y="5467560"/>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LOAD INTO DB</a:t>
            </a:r>
          </a:p>
        </p:txBody>
      </p:sp>
      <p:sp>
        <p:nvSpPr>
          <p:cNvPr id="10" name="Arrow: Down 9">
            <a:extLst>
              <a:ext uri="{FF2B5EF4-FFF2-40B4-BE49-F238E27FC236}">
                <a16:creationId xmlns:a16="http://schemas.microsoft.com/office/drawing/2014/main" id="{764CA066-3608-81A0-31BA-6FF3A3324F18}"/>
              </a:ext>
            </a:extLst>
          </p:cNvPr>
          <p:cNvSpPr/>
          <p:nvPr/>
        </p:nvSpPr>
        <p:spPr>
          <a:xfrm>
            <a:off x="2655592" y="3505184"/>
            <a:ext cx="503434" cy="801384"/>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26184E7A-4CDB-BE64-0031-912C23BC655F}"/>
              </a:ext>
            </a:extLst>
          </p:cNvPr>
          <p:cNvSpPr/>
          <p:nvPr/>
        </p:nvSpPr>
        <p:spPr>
          <a:xfrm>
            <a:off x="8711933" y="1890445"/>
            <a:ext cx="503434" cy="2373330"/>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317D2209-A015-3DA1-8BBB-E070B1788780}"/>
              </a:ext>
            </a:extLst>
          </p:cNvPr>
          <p:cNvSpPr/>
          <p:nvPr/>
        </p:nvSpPr>
        <p:spPr>
          <a:xfrm>
            <a:off x="2250757" y="18917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ETL</a:t>
            </a:r>
            <a:endParaRPr lang="en-GB" sz="2400" b="1" dirty="0"/>
          </a:p>
        </p:txBody>
      </p:sp>
    </p:spTree>
    <p:extLst>
      <p:ext uri="{BB962C8B-B14F-4D97-AF65-F5344CB8AC3E}">
        <p14:creationId xmlns:p14="http://schemas.microsoft.com/office/powerpoint/2010/main" val="137100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6C139DA-1BD6-5E56-D33C-BEAED3C4BAFD}"/>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43DDF4C-D9C8-6004-4B24-6B39B9ABC2D8}"/>
              </a:ext>
            </a:extLst>
          </p:cNvPr>
          <p:cNvSpPr/>
          <p:nvPr/>
        </p:nvSpPr>
        <p:spPr>
          <a:xfrm>
            <a:off x="1327793" y="895626"/>
            <a:ext cx="10346079" cy="130304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We can use Agents to plan the tasks required to make reports.</a:t>
            </a:r>
          </a:p>
          <a:p>
            <a:pPr algn="ctr"/>
            <a:r>
              <a:rPr lang="en-GB" sz="2400" b="1" dirty="0"/>
              <a:t>We also can use AI to get more nuance on user intent.</a:t>
            </a:r>
          </a:p>
        </p:txBody>
      </p:sp>
      <p:sp>
        <p:nvSpPr>
          <p:cNvPr id="12" name="Rectangle: Rounded Corners 11">
            <a:extLst>
              <a:ext uri="{FF2B5EF4-FFF2-40B4-BE49-F238E27FC236}">
                <a16:creationId xmlns:a16="http://schemas.microsoft.com/office/drawing/2014/main" id="{833C2C28-1476-F5FB-F138-E2E5EF2F6FD6}"/>
              </a:ext>
            </a:extLst>
          </p:cNvPr>
          <p:cNvSpPr/>
          <p:nvPr/>
        </p:nvSpPr>
        <p:spPr>
          <a:xfrm>
            <a:off x="2655590"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PLANNING</a:t>
            </a:r>
            <a:endParaRPr lang="en-GB" sz="2400" b="1" dirty="0"/>
          </a:p>
        </p:txBody>
      </p:sp>
      <p:pic>
        <p:nvPicPr>
          <p:cNvPr id="6" name="Picture 5" descr="A diagram of a structure&#10;&#10;AI-generated content may be incorrect.">
            <a:extLst>
              <a:ext uri="{FF2B5EF4-FFF2-40B4-BE49-F238E27FC236}">
                <a16:creationId xmlns:a16="http://schemas.microsoft.com/office/drawing/2014/main" id="{1C67138A-B4D7-FBA4-7DF1-04A027A58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564" y="2328724"/>
            <a:ext cx="7598536" cy="4120617"/>
          </a:xfrm>
          <a:prstGeom prst="rect">
            <a:avLst/>
          </a:prstGeom>
        </p:spPr>
      </p:pic>
      <p:sp>
        <p:nvSpPr>
          <p:cNvPr id="13" name="TextBox 12">
            <a:extLst>
              <a:ext uri="{FF2B5EF4-FFF2-40B4-BE49-F238E27FC236}">
                <a16:creationId xmlns:a16="http://schemas.microsoft.com/office/drawing/2014/main" id="{89FDB69B-81EC-5733-6128-E161A7EBEA07}"/>
              </a:ext>
            </a:extLst>
          </p:cNvPr>
          <p:cNvSpPr txBox="1"/>
          <p:nvPr/>
        </p:nvSpPr>
        <p:spPr>
          <a:xfrm>
            <a:off x="2538790" y="6467060"/>
            <a:ext cx="7924083" cy="369332"/>
          </a:xfrm>
          <a:prstGeom prst="rect">
            <a:avLst/>
          </a:prstGeom>
          <a:noFill/>
        </p:spPr>
        <p:txBody>
          <a:bodyPr wrap="square" rtlCol="0">
            <a:spAutoFit/>
          </a:bodyPr>
          <a:lstStyle/>
          <a:p>
            <a:r>
              <a:rPr lang="en-GB" dirty="0"/>
              <a:t>https://github.com/langchain-ai/open_deep_research/blob/main/README.md</a:t>
            </a:r>
          </a:p>
        </p:txBody>
      </p:sp>
    </p:spTree>
    <p:extLst>
      <p:ext uri="{BB962C8B-B14F-4D97-AF65-F5344CB8AC3E}">
        <p14:creationId xmlns:p14="http://schemas.microsoft.com/office/powerpoint/2010/main" val="1693612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1B3C28E-655E-EA1C-DEFD-F82A057A91B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0E74AD8-D142-0B2B-0920-4D5E67F0901F}"/>
              </a:ext>
            </a:extLst>
          </p:cNvPr>
          <p:cNvSpPr/>
          <p:nvPr/>
        </p:nvSpPr>
        <p:spPr>
          <a:xfrm>
            <a:off x="6268064" y="1923134"/>
            <a:ext cx="5000975" cy="3204036"/>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Store tried and tested SQL queries like documents in DB with meta data to enable keyword and semantic search to produce results. Most suitable when querying a range of tables.</a:t>
            </a:r>
          </a:p>
        </p:txBody>
      </p:sp>
      <p:sp>
        <p:nvSpPr>
          <p:cNvPr id="29" name="Rectangle: Rounded Corners 28">
            <a:extLst>
              <a:ext uri="{FF2B5EF4-FFF2-40B4-BE49-F238E27FC236}">
                <a16:creationId xmlns:a16="http://schemas.microsoft.com/office/drawing/2014/main" id="{F96A7975-2998-C277-EF56-04F994B2CA96}"/>
              </a:ext>
            </a:extLst>
          </p:cNvPr>
          <p:cNvSpPr/>
          <p:nvPr/>
        </p:nvSpPr>
        <p:spPr>
          <a:xfrm>
            <a:off x="6226139" y="903247"/>
            <a:ext cx="5000975"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Stored SQL queries</a:t>
            </a:r>
          </a:p>
        </p:txBody>
      </p:sp>
      <p:sp>
        <p:nvSpPr>
          <p:cNvPr id="8" name="Rectangle: Rounded Corners 7">
            <a:extLst>
              <a:ext uri="{FF2B5EF4-FFF2-40B4-BE49-F238E27FC236}">
                <a16:creationId xmlns:a16="http://schemas.microsoft.com/office/drawing/2014/main" id="{04C77BA7-521B-2043-46D1-ACB4ED27A494}"/>
              </a:ext>
            </a:extLst>
          </p:cNvPr>
          <p:cNvSpPr/>
          <p:nvPr/>
        </p:nvSpPr>
        <p:spPr>
          <a:xfrm>
            <a:off x="895564" y="903247"/>
            <a:ext cx="48065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 as DBA</a:t>
            </a:r>
          </a:p>
        </p:txBody>
      </p:sp>
      <p:sp>
        <p:nvSpPr>
          <p:cNvPr id="9" name="Rectangle: Rounded Corners 8">
            <a:extLst>
              <a:ext uri="{FF2B5EF4-FFF2-40B4-BE49-F238E27FC236}">
                <a16:creationId xmlns:a16="http://schemas.microsoft.com/office/drawing/2014/main" id="{802B5DFF-2D5D-BA29-1246-ED1CADBEAAF8}"/>
              </a:ext>
            </a:extLst>
          </p:cNvPr>
          <p:cNvSpPr/>
          <p:nvPr/>
        </p:nvSpPr>
        <p:spPr>
          <a:xfrm>
            <a:off x="950357" y="5266697"/>
            <a:ext cx="10346079" cy="547085"/>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 to generate more verbose report.</a:t>
            </a:r>
          </a:p>
        </p:txBody>
      </p:sp>
      <p:sp>
        <p:nvSpPr>
          <p:cNvPr id="12" name="Rectangle: Rounded Corners 11">
            <a:extLst>
              <a:ext uri="{FF2B5EF4-FFF2-40B4-BE49-F238E27FC236}">
                <a16:creationId xmlns:a16="http://schemas.microsoft.com/office/drawing/2014/main" id="{2B2AE153-3C93-4575-B52C-5F61376190DB}"/>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QUERY</a:t>
            </a:r>
            <a:endParaRPr lang="en-GB" sz="2400" b="1" dirty="0"/>
          </a:p>
        </p:txBody>
      </p:sp>
      <p:sp>
        <p:nvSpPr>
          <p:cNvPr id="3" name="Rectangle: Rounded Corners 2">
            <a:extLst>
              <a:ext uri="{FF2B5EF4-FFF2-40B4-BE49-F238E27FC236}">
                <a16:creationId xmlns:a16="http://schemas.microsoft.com/office/drawing/2014/main" id="{5B59CC91-F9BD-39E4-84A4-9B5ABFB2DC17}"/>
              </a:ext>
            </a:extLst>
          </p:cNvPr>
          <p:cNvSpPr/>
          <p:nvPr/>
        </p:nvSpPr>
        <p:spPr>
          <a:xfrm>
            <a:off x="895564" y="1974139"/>
            <a:ext cx="4806593" cy="312653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Obtain relevant SQL Schema and get Agent to create SQL query that is then run to get result. OK for a few tables but a greater challenge for more complex queries. Suitable for CSV imports and queries on it.</a:t>
            </a:r>
          </a:p>
        </p:txBody>
      </p:sp>
      <p:sp>
        <p:nvSpPr>
          <p:cNvPr id="4" name="Rectangle: Rounded Corners 3">
            <a:extLst>
              <a:ext uri="{FF2B5EF4-FFF2-40B4-BE49-F238E27FC236}">
                <a16:creationId xmlns:a16="http://schemas.microsoft.com/office/drawing/2014/main" id="{5E418680-EB9B-C19B-A802-D73409B865FD}"/>
              </a:ext>
            </a:extLst>
          </p:cNvPr>
          <p:cNvSpPr/>
          <p:nvPr/>
        </p:nvSpPr>
        <p:spPr>
          <a:xfrm>
            <a:off x="922960" y="5979803"/>
            <a:ext cx="10346079" cy="513525"/>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User rating to provide feedback  and future ML data. </a:t>
            </a:r>
          </a:p>
        </p:txBody>
      </p:sp>
      <p:pic>
        <p:nvPicPr>
          <p:cNvPr id="10" name="Graphic 9" descr="Checkmark with solid fill">
            <a:extLst>
              <a:ext uri="{FF2B5EF4-FFF2-40B4-BE49-F238E27FC236}">
                <a16:creationId xmlns:a16="http://schemas.microsoft.com/office/drawing/2014/main" id="{7956B7C0-5BAF-1CBF-9AA4-49D112AFCB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8817" y="2042822"/>
            <a:ext cx="547085" cy="547085"/>
          </a:xfrm>
          <a:prstGeom prst="rect">
            <a:avLst/>
          </a:prstGeom>
        </p:spPr>
      </p:pic>
    </p:spTree>
    <p:extLst>
      <p:ext uri="{BB962C8B-B14F-4D97-AF65-F5344CB8AC3E}">
        <p14:creationId xmlns:p14="http://schemas.microsoft.com/office/powerpoint/2010/main" val="20070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5D454ED7-B11A-0398-C86E-9BC2917C21A3}"/>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1D4205C-38A6-6619-D583-BCA2B28B8383}"/>
              </a:ext>
            </a:extLst>
          </p:cNvPr>
          <p:cNvSpPr/>
          <p:nvPr/>
        </p:nvSpPr>
        <p:spPr>
          <a:xfrm>
            <a:off x="922960" y="1173028"/>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 to generate summary reports based on a number of separate queries and combined together. Available in various formats.</a:t>
            </a:r>
          </a:p>
        </p:txBody>
      </p:sp>
      <p:sp>
        <p:nvSpPr>
          <p:cNvPr id="12" name="Rectangle: Rounded Corners 11">
            <a:extLst>
              <a:ext uri="{FF2B5EF4-FFF2-40B4-BE49-F238E27FC236}">
                <a16:creationId xmlns:a16="http://schemas.microsoft.com/office/drawing/2014/main" id="{4010B384-887C-1C5B-E9C8-A3FDD5CCB2E9}"/>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REPORTING</a:t>
            </a:r>
            <a:endParaRPr lang="en-GB" sz="2400" b="1" dirty="0"/>
          </a:p>
        </p:txBody>
      </p:sp>
      <p:sp>
        <p:nvSpPr>
          <p:cNvPr id="4" name="Rectangle: Rounded Corners 3">
            <a:extLst>
              <a:ext uri="{FF2B5EF4-FFF2-40B4-BE49-F238E27FC236}">
                <a16:creationId xmlns:a16="http://schemas.microsoft.com/office/drawing/2014/main" id="{9915FF57-D180-A794-AA35-07AC1728F292}"/>
              </a:ext>
            </a:extLst>
          </p:cNvPr>
          <p:cNvSpPr/>
          <p:nvPr/>
        </p:nvSpPr>
        <p:spPr>
          <a:xfrm>
            <a:off x="922959" y="5717181"/>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Web based dashboard.</a:t>
            </a:r>
          </a:p>
        </p:txBody>
      </p:sp>
      <p:pic>
        <p:nvPicPr>
          <p:cNvPr id="2" name="Picture 1" descr="A diagram of a structure&#10;&#10;AI-generated content may be incorrect.">
            <a:extLst>
              <a:ext uri="{FF2B5EF4-FFF2-40B4-BE49-F238E27FC236}">
                <a16:creationId xmlns:a16="http://schemas.microsoft.com/office/drawing/2014/main" id="{21B7E437-E92A-84D4-EF16-FE41FFE5A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1209" y="2225983"/>
            <a:ext cx="5973965" cy="3239627"/>
          </a:xfrm>
          <a:prstGeom prst="rect">
            <a:avLst/>
          </a:prstGeom>
        </p:spPr>
      </p:pic>
    </p:spTree>
    <p:extLst>
      <p:ext uri="{BB962C8B-B14F-4D97-AF65-F5344CB8AC3E}">
        <p14:creationId xmlns:p14="http://schemas.microsoft.com/office/powerpoint/2010/main" val="1517589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AB15ECC-E2CD-8C0B-6CF6-701CA8D8C89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C1CDD24-C966-1086-A46B-43D2B544511C}"/>
              </a:ext>
            </a:extLst>
          </p:cNvPr>
          <p:cNvSpPr/>
          <p:nvPr/>
        </p:nvSpPr>
        <p:spPr>
          <a:xfrm>
            <a:off x="887002" y="840336"/>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PROCESS INPUT</a:t>
            </a:r>
          </a:p>
        </p:txBody>
      </p:sp>
      <p:sp>
        <p:nvSpPr>
          <p:cNvPr id="36" name="Rectangle: Rounded Corners 35">
            <a:extLst>
              <a:ext uri="{FF2B5EF4-FFF2-40B4-BE49-F238E27FC236}">
                <a16:creationId xmlns:a16="http://schemas.microsoft.com/office/drawing/2014/main" id="{D7EEBD4F-BB8A-7367-9558-990348D32E2C}"/>
              </a:ext>
            </a:extLst>
          </p:cNvPr>
          <p:cNvSpPr/>
          <p:nvPr/>
        </p:nvSpPr>
        <p:spPr>
          <a:xfrm>
            <a:off x="5545477" y="340967"/>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ROUTER EXAMPLE</a:t>
            </a:r>
          </a:p>
          <a:p>
            <a:pPr algn="ctr"/>
            <a:r>
              <a:rPr lang="en-GB" sz="2800" b="1" dirty="0"/>
              <a:t>Translate natural language to select appropriate report</a:t>
            </a:r>
          </a:p>
        </p:txBody>
      </p:sp>
      <p:sp>
        <p:nvSpPr>
          <p:cNvPr id="6" name="Rectangle: Rounded Corners 5">
            <a:extLst>
              <a:ext uri="{FF2B5EF4-FFF2-40B4-BE49-F238E27FC236}">
                <a16:creationId xmlns:a16="http://schemas.microsoft.com/office/drawing/2014/main" id="{1E252409-B447-FDC9-632F-07A54B636B55}"/>
              </a:ext>
            </a:extLst>
          </p:cNvPr>
          <p:cNvSpPr/>
          <p:nvPr/>
        </p:nvSpPr>
        <p:spPr>
          <a:xfrm>
            <a:off x="887002" y="302830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GENERATE OUTPUT</a:t>
            </a:r>
          </a:p>
        </p:txBody>
      </p:sp>
      <p:sp>
        <p:nvSpPr>
          <p:cNvPr id="7" name="Rectangle: Rounded Corners 6">
            <a:extLst>
              <a:ext uri="{FF2B5EF4-FFF2-40B4-BE49-F238E27FC236}">
                <a16:creationId xmlns:a16="http://schemas.microsoft.com/office/drawing/2014/main" id="{0F036E6A-5111-AB28-0BE4-DB39BFEA6494}"/>
              </a:ext>
            </a:extLst>
          </p:cNvPr>
          <p:cNvSpPr/>
          <p:nvPr/>
        </p:nvSpPr>
        <p:spPr>
          <a:xfrm>
            <a:off x="5545477" y="481300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EXTRACTION EXAMPLE</a:t>
            </a:r>
          </a:p>
          <a:p>
            <a:pPr algn="ctr"/>
            <a:r>
              <a:rPr lang="en-GB" sz="2800" b="1" dirty="0"/>
              <a:t>Extract data and store it</a:t>
            </a:r>
          </a:p>
        </p:txBody>
      </p:sp>
      <p:sp>
        <p:nvSpPr>
          <p:cNvPr id="8" name="Rectangle: Rounded Corners 7">
            <a:extLst>
              <a:ext uri="{FF2B5EF4-FFF2-40B4-BE49-F238E27FC236}">
                <a16:creationId xmlns:a16="http://schemas.microsoft.com/office/drawing/2014/main" id="{C1FA920B-AE32-0C7C-AC5A-5F0BF8A10FCB}"/>
              </a:ext>
            </a:extLst>
          </p:cNvPr>
          <p:cNvSpPr/>
          <p:nvPr/>
        </p:nvSpPr>
        <p:spPr>
          <a:xfrm>
            <a:off x="887002" y="531237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DO SOMETHING</a:t>
            </a:r>
          </a:p>
        </p:txBody>
      </p:sp>
      <p:sp>
        <p:nvSpPr>
          <p:cNvPr id="9" name="Rectangle: Rounded Corners 8">
            <a:extLst>
              <a:ext uri="{FF2B5EF4-FFF2-40B4-BE49-F238E27FC236}">
                <a16:creationId xmlns:a16="http://schemas.microsoft.com/office/drawing/2014/main" id="{83C84755-DACC-971C-C8ED-166090F3A6A1}"/>
              </a:ext>
            </a:extLst>
          </p:cNvPr>
          <p:cNvSpPr/>
          <p:nvPr/>
        </p:nvSpPr>
        <p:spPr>
          <a:xfrm>
            <a:off x="5545477" y="252893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a:t>FAQ EXAMPLE</a:t>
            </a:r>
            <a:endParaRPr lang="en-GB" sz="2800" b="1" dirty="0"/>
          </a:p>
          <a:p>
            <a:pPr algn="ctr"/>
            <a:r>
              <a:rPr lang="en-GB" sz="2800" b="1" dirty="0"/>
              <a:t>Create a natural language response to a query</a:t>
            </a:r>
          </a:p>
        </p:txBody>
      </p:sp>
    </p:spTree>
    <p:extLst>
      <p:ext uri="{BB962C8B-B14F-4D97-AF65-F5344CB8AC3E}">
        <p14:creationId xmlns:p14="http://schemas.microsoft.com/office/powerpoint/2010/main" val="3219126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TotalTime>
  <Words>936</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65</cp:revision>
  <dcterms:created xsi:type="dcterms:W3CDTF">2024-12-09T15:33:43Z</dcterms:created>
  <dcterms:modified xsi:type="dcterms:W3CDTF">2025-03-11T15:28:55Z</dcterms:modified>
</cp:coreProperties>
</file>