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F5A8-3664-3BE0-BC09-F7824D230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5D824B-43BD-6F6B-278B-EDD74899B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0C5FE2-91DA-8B73-9948-EF5FB9C20CFB}"/>
              </a:ext>
            </a:extLst>
          </p:cNvPr>
          <p:cNvSpPr>
            <a:spLocks noGrp="1"/>
          </p:cNvSpPr>
          <p:nvPr>
            <p:ph type="dt" sz="half" idx="10"/>
          </p:nvPr>
        </p:nvSpPr>
        <p:spPr/>
        <p:txBody>
          <a:bodyPr/>
          <a:lstStyle/>
          <a:p>
            <a:fld id="{08D827C3-7CC9-4DFF-841F-1C6E70298E42}" type="datetimeFigureOut">
              <a:rPr lang="en-GB" smtClean="0"/>
              <a:t>26/12/2024</a:t>
            </a:fld>
            <a:endParaRPr lang="en-GB"/>
          </a:p>
        </p:txBody>
      </p:sp>
      <p:sp>
        <p:nvSpPr>
          <p:cNvPr id="5" name="Footer Placeholder 4">
            <a:extLst>
              <a:ext uri="{FF2B5EF4-FFF2-40B4-BE49-F238E27FC236}">
                <a16:creationId xmlns:a16="http://schemas.microsoft.com/office/drawing/2014/main" id="{3ECEDC15-9F99-C3E4-8370-CE90352420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B87389-F293-8DDE-3D43-97DD5BC5125D}"/>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00840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5756-B07D-248F-1FDE-9681523CF1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7461BB-9E75-241E-6234-5A21811A2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AA0C80-500E-BD58-8F2E-5A5A77D18D3F}"/>
              </a:ext>
            </a:extLst>
          </p:cNvPr>
          <p:cNvSpPr>
            <a:spLocks noGrp="1"/>
          </p:cNvSpPr>
          <p:nvPr>
            <p:ph type="dt" sz="half" idx="10"/>
          </p:nvPr>
        </p:nvSpPr>
        <p:spPr/>
        <p:txBody>
          <a:bodyPr/>
          <a:lstStyle/>
          <a:p>
            <a:fld id="{08D827C3-7CC9-4DFF-841F-1C6E70298E42}" type="datetimeFigureOut">
              <a:rPr lang="en-GB" smtClean="0"/>
              <a:t>26/12/2024</a:t>
            </a:fld>
            <a:endParaRPr lang="en-GB"/>
          </a:p>
        </p:txBody>
      </p:sp>
      <p:sp>
        <p:nvSpPr>
          <p:cNvPr id="5" name="Footer Placeholder 4">
            <a:extLst>
              <a:ext uri="{FF2B5EF4-FFF2-40B4-BE49-F238E27FC236}">
                <a16:creationId xmlns:a16="http://schemas.microsoft.com/office/drawing/2014/main" id="{D7F29E21-90B8-EF92-90C0-4A05FC12F8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3E9039-8719-8D86-BFE2-E4BE858246D4}"/>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61370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1D2990-6B91-08A2-7F28-723BD8D5EF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ED5CFD-64D9-C6B5-1058-B46050A1F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1D1177-6BAD-456D-91F1-2DCEF2DC0941}"/>
              </a:ext>
            </a:extLst>
          </p:cNvPr>
          <p:cNvSpPr>
            <a:spLocks noGrp="1"/>
          </p:cNvSpPr>
          <p:nvPr>
            <p:ph type="dt" sz="half" idx="10"/>
          </p:nvPr>
        </p:nvSpPr>
        <p:spPr/>
        <p:txBody>
          <a:bodyPr/>
          <a:lstStyle/>
          <a:p>
            <a:fld id="{08D827C3-7CC9-4DFF-841F-1C6E70298E42}" type="datetimeFigureOut">
              <a:rPr lang="en-GB" smtClean="0"/>
              <a:t>26/12/2024</a:t>
            </a:fld>
            <a:endParaRPr lang="en-GB"/>
          </a:p>
        </p:txBody>
      </p:sp>
      <p:sp>
        <p:nvSpPr>
          <p:cNvPr id="5" name="Footer Placeholder 4">
            <a:extLst>
              <a:ext uri="{FF2B5EF4-FFF2-40B4-BE49-F238E27FC236}">
                <a16:creationId xmlns:a16="http://schemas.microsoft.com/office/drawing/2014/main" id="{C5476C65-9750-1092-73DA-759387DC44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02E8B8-FC20-2CC6-3F2C-A74944269D2F}"/>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353922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F318-0155-BEFB-E7FC-B236C0BC08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5C595E-1E49-5309-30E4-F1EDC0144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6186F-65A9-A42E-8D32-ED5C66718F1C}"/>
              </a:ext>
            </a:extLst>
          </p:cNvPr>
          <p:cNvSpPr>
            <a:spLocks noGrp="1"/>
          </p:cNvSpPr>
          <p:nvPr>
            <p:ph type="dt" sz="half" idx="10"/>
          </p:nvPr>
        </p:nvSpPr>
        <p:spPr/>
        <p:txBody>
          <a:bodyPr/>
          <a:lstStyle/>
          <a:p>
            <a:fld id="{08D827C3-7CC9-4DFF-841F-1C6E70298E42}" type="datetimeFigureOut">
              <a:rPr lang="en-GB" smtClean="0"/>
              <a:t>26/12/2024</a:t>
            </a:fld>
            <a:endParaRPr lang="en-GB"/>
          </a:p>
        </p:txBody>
      </p:sp>
      <p:sp>
        <p:nvSpPr>
          <p:cNvPr id="5" name="Footer Placeholder 4">
            <a:extLst>
              <a:ext uri="{FF2B5EF4-FFF2-40B4-BE49-F238E27FC236}">
                <a16:creationId xmlns:a16="http://schemas.microsoft.com/office/drawing/2014/main" id="{4A145287-1DD7-E3AE-0057-C603043C8E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E6BDFC-35EB-3B23-26B6-1A2F4A48BA10}"/>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6857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8F83-6863-7D45-A6D4-8AD5F1776D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CCF29E-5A45-E199-8CDD-7B093EF7D6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8F295-9481-BFCC-F230-A0B0C5CC9280}"/>
              </a:ext>
            </a:extLst>
          </p:cNvPr>
          <p:cNvSpPr>
            <a:spLocks noGrp="1"/>
          </p:cNvSpPr>
          <p:nvPr>
            <p:ph type="dt" sz="half" idx="10"/>
          </p:nvPr>
        </p:nvSpPr>
        <p:spPr/>
        <p:txBody>
          <a:bodyPr/>
          <a:lstStyle/>
          <a:p>
            <a:fld id="{08D827C3-7CC9-4DFF-841F-1C6E70298E42}" type="datetimeFigureOut">
              <a:rPr lang="en-GB" smtClean="0"/>
              <a:t>26/12/2024</a:t>
            </a:fld>
            <a:endParaRPr lang="en-GB"/>
          </a:p>
        </p:txBody>
      </p:sp>
      <p:sp>
        <p:nvSpPr>
          <p:cNvPr id="5" name="Footer Placeholder 4">
            <a:extLst>
              <a:ext uri="{FF2B5EF4-FFF2-40B4-BE49-F238E27FC236}">
                <a16:creationId xmlns:a16="http://schemas.microsoft.com/office/drawing/2014/main" id="{925DB52A-7969-45C9-BB09-E8D62DB43F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8830F9-BF17-0066-119F-A44F5FB13FFF}"/>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73601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C384-1BAF-5E23-4140-4A95C1E404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AAD073-B6DE-4FEC-CAF0-68128B9089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8CF30FD-EE18-E84D-28D0-ADF88F16A2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E548F2-DC7E-66E7-235C-50EBD007B758}"/>
              </a:ext>
            </a:extLst>
          </p:cNvPr>
          <p:cNvSpPr>
            <a:spLocks noGrp="1"/>
          </p:cNvSpPr>
          <p:nvPr>
            <p:ph type="dt" sz="half" idx="10"/>
          </p:nvPr>
        </p:nvSpPr>
        <p:spPr/>
        <p:txBody>
          <a:bodyPr/>
          <a:lstStyle/>
          <a:p>
            <a:fld id="{08D827C3-7CC9-4DFF-841F-1C6E70298E42}" type="datetimeFigureOut">
              <a:rPr lang="en-GB" smtClean="0"/>
              <a:t>26/12/2024</a:t>
            </a:fld>
            <a:endParaRPr lang="en-GB"/>
          </a:p>
        </p:txBody>
      </p:sp>
      <p:sp>
        <p:nvSpPr>
          <p:cNvPr id="6" name="Footer Placeholder 5">
            <a:extLst>
              <a:ext uri="{FF2B5EF4-FFF2-40B4-BE49-F238E27FC236}">
                <a16:creationId xmlns:a16="http://schemas.microsoft.com/office/drawing/2014/main" id="{A67C3179-3AB8-F8E0-CE8B-61418D1CAF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525CFC-F26F-9545-1506-FF7604BD3F67}"/>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63231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C517-C0DC-6CF8-2DB1-1E4778F3CD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30E37B-406F-C058-986D-C14AE87BF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C1E226-4F97-9BF6-DF2C-5E5D71A00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6073A3F-8A30-9F96-7489-668C7950A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D64E1-3B7C-2096-ACFC-07EFBCD63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206A6F1-5967-935A-8D5B-8B558C9C254C}"/>
              </a:ext>
            </a:extLst>
          </p:cNvPr>
          <p:cNvSpPr>
            <a:spLocks noGrp="1"/>
          </p:cNvSpPr>
          <p:nvPr>
            <p:ph type="dt" sz="half" idx="10"/>
          </p:nvPr>
        </p:nvSpPr>
        <p:spPr/>
        <p:txBody>
          <a:bodyPr/>
          <a:lstStyle/>
          <a:p>
            <a:fld id="{08D827C3-7CC9-4DFF-841F-1C6E70298E42}" type="datetimeFigureOut">
              <a:rPr lang="en-GB" smtClean="0"/>
              <a:t>26/12/2024</a:t>
            </a:fld>
            <a:endParaRPr lang="en-GB"/>
          </a:p>
        </p:txBody>
      </p:sp>
      <p:sp>
        <p:nvSpPr>
          <p:cNvPr id="8" name="Footer Placeholder 7">
            <a:extLst>
              <a:ext uri="{FF2B5EF4-FFF2-40B4-BE49-F238E27FC236}">
                <a16:creationId xmlns:a16="http://schemas.microsoft.com/office/drawing/2014/main" id="{FA8C40F8-B04A-FCD9-25D0-1F52BA70D04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FB72F6-4717-0AF8-863E-64A1FD919BF5}"/>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82732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6DAA-7FAE-F950-27B9-FD33B884E4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58AA59-325E-7211-7B3A-4D79F64FA420}"/>
              </a:ext>
            </a:extLst>
          </p:cNvPr>
          <p:cNvSpPr>
            <a:spLocks noGrp="1"/>
          </p:cNvSpPr>
          <p:nvPr>
            <p:ph type="dt" sz="half" idx="10"/>
          </p:nvPr>
        </p:nvSpPr>
        <p:spPr/>
        <p:txBody>
          <a:bodyPr/>
          <a:lstStyle/>
          <a:p>
            <a:fld id="{08D827C3-7CC9-4DFF-841F-1C6E70298E42}" type="datetimeFigureOut">
              <a:rPr lang="en-GB" smtClean="0"/>
              <a:t>26/12/2024</a:t>
            </a:fld>
            <a:endParaRPr lang="en-GB"/>
          </a:p>
        </p:txBody>
      </p:sp>
      <p:sp>
        <p:nvSpPr>
          <p:cNvPr id="4" name="Footer Placeholder 3">
            <a:extLst>
              <a:ext uri="{FF2B5EF4-FFF2-40B4-BE49-F238E27FC236}">
                <a16:creationId xmlns:a16="http://schemas.microsoft.com/office/drawing/2014/main" id="{31F81A14-CD97-CF0C-0BC3-519BB8EC0B3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EA8C62-AE23-557A-E26D-3228ED595B81}"/>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7761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767EC4-9963-F4A8-3397-A5FF377EB519}"/>
              </a:ext>
            </a:extLst>
          </p:cNvPr>
          <p:cNvSpPr>
            <a:spLocks noGrp="1"/>
          </p:cNvSpPr>
          <p:nvPr>
            <p:ph type="dt" sz="half" idx="10"/>
          </p:nvPr>
        </p:nvSpPr>
        <p:spPr/>
        <p:txBody>
          <a:bodyPr/>
          <a:lstStyle/>
          <a:p>
            <a:fld id="{08D827C3-7CC9-4DFF-841F-1C6E70298E42}" type="datetimeFigureOut">
              <a:rPr lang="en-GB" smtClean="0"/>
              <a:t>26/12/2024</a:t>
            </a:fld>
            <a:endParaRPr lang="en-GB"/>
          </a:p>
        </p:txBody>
      </p:sp>
      <p:sp>
        <p:nvSpPr>
          <p:cNvPr id="3" name="Footer Placeholder 2">
            <a:extLst>
              <a:ext uri="{FF2B5EF4-FFF2-40B4-BE49-F238E27FC236}">
                <a16:creationId xmlns:a16="http://schemas.microsoft.com/office/drawing/2014/main" id="{E184318B-3E70-0579-41C6-0FD45A6139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026DDE-7501-11DB-075C-DB68B3DB7200}"/>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42754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CB45-9EAD-60D4-9173-CE496A54A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22C5F7-9213-54B2-EAF9-DD58E59B3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900D1B3-518B-5D79-F389-E6D7F557B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26271-3C82-BF3A-9567-D515F61587F7}"/>
              </a:ext>
            </a:extLst>
          </p:cNvPr>
          <p:cNvSpPr>
            <a:spLocks noGrp="1"/>
          </p:cNvSpPr>
          <p:nvPr>
            <p:ph type="dt" sz="half" idx="10"/>
          </p:nvPr>
        </p:nvSpPr>
        <p:spPr/>
        <p:txBody>
          <a:bodyPr/>
          <a:lstStyle/>
          <a:p>
            <a:fld id="{08D827C3-7CC9-4DFF-841F-1C6E70298E42}" type="datetimeFigureOut">
              <a:rPr lang="en-GB" smtClean="0"/>
              <a:t>26/12/2024</a:t>
            </a:fld>
            <a:endParaRPr lang="en-GB"/>
          </a:p>
        </p:txBody>
      </p:sp>
      <p:sp>
        <p:nvSpPr>
          <p:cNvPr id="6" name="Footer Placeholder 5">
            <a:extLst>
              <a:ext uri="{FF2B5EF4-FFF2-40B4-BE49-F238E27FC236}">
                <a16:creationId xmlns:a16="http://schemas.microsoft.com/office/drawing/2014/main" id="{D21B0C12-B5D7-A27C-4D6C-2A1E84003C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2F540A-D81B-A23B-7C3B-C515EACA9A23}"/>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1684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7102-C20C-784B-68DF-315C22E4D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3C29089-0619-D332-963E-057E69C49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AB5F75-DD42-51D1-8E9B-C5B90ECA3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1ADD7-E8E4-70DE-442A-E7311E647890}"/>
              </a:ext>
            </a:extLst>
          </p:cNvPr>
          <p:cNvSpPr>
            <a:spLocks noGrp="1"/>
          </p:cNvSpPr>
          <p:nvPr>
            <p:ph type="dt" sz="half" idx="10"/>
          </p:nvPr>
        </p:nvSpPr>
        <p:spPr/>
        <p:txBody>
          <a:bodyPr/>
          <a:lstStyle/>
          <a:p>
            <a:fld id="{08D827C3-7CC9-4DFF-841F-1C6E70298E42}" type="datetimeFigureOut">
              <a:rPr lang="en-GB" smtClean="0"/>
              <a:t>26/12/2024</a:t>
            </a:fld>
            <a:endParaRPr lang="en-GB"/>
          </a:p>
        </p:txBody>
      </p:sp>
      <p:sp>
        <p:nvSpPr>
          <p:cNvPr id="6" name="Footer Placeholder 5">
            <a:extLst>
              <a:ext uri="{FF2B5EF4-FFF2-40B4-BE49-F238E27FC236}">
                <a16:creationId xmlns:a16="http://schemas.microsoft.com/office/drawing/2014/main" id="{43D0CB8B-3698-DF4E-FE48-2EB76CAB84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0CB210-E30B-B26D-9C0F-D6ED9EFF5FA8}"/>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657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C9751-EBBC-F327-E5AC-2336F8F01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948750-D44E-4D51-4ED0-C5FF7C4D8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B3042C-D89F-A488-885D-826BE758F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D827C3-7CC9-4DFF-841F-1C6E70298E42}" type="datetimeFigureOut">
              <a:rPr lang="en-GB" smtClean="0"/>
              <a:t>26/12/2024</a:t>
            </a:fld>
            <a:endParaRPr lang="en-GB"/>
          </a:p>
        </p:txBody>
      </p:sp>
      <p:sp>
        <p:nvSpPr>
          <p:cNvPr id="5" name="Footer Placeholder 4">
            <a:extLst>
              <a:ext uri="{FF2B5EF4-FFF2-40B4-BE49-F238E27FC236}">
                <a16:creationId xmlns:a16="http://schemas.microsoft.com/office/drawing/2014/main" id="{3A52F3C2-A4DE-BB43-AE82-9C1E2E42E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D04BFBD-B6FD-55CA-6DB5-0998FF254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168237-24B0-4E5B-9D29-1B85D82CB7EF}" type="slidenum">
              <a:rPr lang="en-GB" smtClean="0"/>
              <a:t>‹#›</a:t>
            </a:fld>
            <a:endParaRPr lang="en-GB"/>
          </a:p>
        </p:txBody>
      </p:sp>
    </p:spTree>
    <p:extLst>
      <p:ext uri="{BB962C8B-B14F-4D97-AF65-F5344CB8AC3E}">
        <p14:creationId xmlns:p14="http://schemas.microsoft.com/office/powerpoint/2010/main" val="61029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960BE24A-4D1D-6D85-954B-CBA6556688B2}"/>
              </a:ext>
            </a:extLst>
          </p:cNvPr>
          <p:cNvSpPr/>
          <p:nvPr/>
        </p:nvSpPr>
        <p:spPr>
          <a:xfrm>
            <a:off x="324612" y="704850"/>
            <a:ext cx="1390650"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QUERY</a:t>
            </a:r>
          </a:p>
        </p:txBody>
      </p:sp>
      <p:sp>
        <p:nvSpPr>
          <p:cNvPr id="3" name="Flowchart: Decision 2">
            <a:extLst>
              <a:ext uri="{FF2B5EF4-FFF2-40B4-BE49-F238E27FC236}">
                <a16:creationId xmlns:a16="http://schemas.microsoft.com/office/drawing/2014/main" id="{2B5C46FB-DE8C-90E1-2229-597E0F7EA918}"/>
              </a:ext>
            </a:extLst>
          </p:cNvPr>
          <p:cNvSpPr/>
          <p:nvPr/>
        </p:nvSpPr>
        <p:spPr>
          <a:xfrm>
            <a:off x="1937098" y="534923"/>
            <a:ext cx="1472184" cy="1042416"/>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IN</a:t>
            </a:r>
            <a:r>
              <a:rPr lang="en-GB" b="1" dirty="0">
                <a:solidFill>
                  <a:schemeClr val="tx1"/>
                </a:solidFill>
                <a:latin typeface="Avenir Next LT Pro" panose="020B0504020202020204" pitchFamily="34" charset="0"/>
              </a:rPr>
              <a:t> </a:t>
            </a:r>
            <a:r>
              <a:rPr lang="en-GB" dirty="0">
                <a:solidFill>
                  <a:schemeClr val="tx1"/>
                </a:solidFill>
                <a:latin typeface="Avenir Next LT Pro" panose="020B0504020202020204" pitchFamily="34" charset="0"/>
              </a:rPr>
              <a:t>DB</a:t>
            </a:r>
            <a:r>
              <a:rPr lang="en-GB" b="1" dirty="0">
                <a:solidFill>
                  <a:schemeClr val="tx1"/>
                </a:solidFill>
                <a:latin typeface="Avenir Next LT Pro" panose="020B0504020202020204" pitchFamily="34" charset="0"/>
              </a:rPr>
              <a:t>?</a:t>
            </a:r>
          </a:p>
        </p:txBody>
      </p:sp>
      <p:sp>
        <p:nvSpPr>
          <p:cNvPr id="5" name="Flowchart: Process 4">
            <a:extLst>
              <a:ext uri="{FF2B5EF4-FFF2-40B4-BE49-F238E27FC236}">
                <a16:creationId xmlns:a16="http://schemas.microsoft.com/office/drawing/2014/main" id="{1EBB7691-8E6F-6261-5E01-84C955A7A291}"/>
              </a:ext>
            </a:extLst>
          </p:cNvPr>
          <p:cNvSpPr/>
          <p:nvPr/>
        </p:nvSpPr>
        <p:spPr>
          <a:xfrm>
            <a:off x="3839146" y="239450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GRADE, RERANK &amp; FILTER</a:t>
            </a:r>
          </a:p>
        </p:txBody>
      </p:sp>
      <p:sp>
        <p:nvSpPr>
          <p:cNvPr id="6" name="Flowchart: Process 5">
            <a:extLst>
              <a:ext uri="{FF2B5EF4-FFF2-40B4-BE49-F238E27FC236}">
                <a16:creationId xmlns:a16="http://schemas.microsoft.com/office/drawing/2014/main" id="{43FED686-8629-877D-9069-BA61678D2193}"/>
              </a:ext>
            </a:extLst>
          </p:cNvPr>
          <p:cNvSpPr/>
          <p:nvPr/>
        </p:nvSpPr>
        <p:spPr>
          <a:xfrm>
            <a:off x="3839146" y="754683"/>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REPROCESS QUERY</a:t>
            </a:r>
          </a:p>
        </p:txBody>
      </p:sp>
      <p:sp>
        <p:nvSpPr>
          <p:cNvPr id="7" name="Flowchart: Process 6">
            <a:extLst>
              <a:ext uri="{FF2B5EF4-FFF2-40B4-BE49-F238E27FC236}">
                <a16:creationId xmlns:a16="http://schemas.microsoft.com/office/drawing/2014/main" id="{508507FA-B189-E34F-6AE2-3D5495E1A730}"/>
              </a:ext>
            </a:extLst>
          </p:cNvPr>
          <p:cNvSpPr/>
          <p:nvPr/>
        </p:nvSpPr>
        <p:spPr>
          <a:xfrm>
            <a:off x="3830763" y="158297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RETREIVE</a:t>
            </a:r>
          </a:p>
        </p:txBody>
      </p:sp>
      <p:sp>
        <p:nvSpPr>
          <p:cNvPr id="8" name="Flowchart: Process 7">
            <a:extLst>
              <a:ext uri="{FF2B5EF4-FFF2-40B4-BE49-F238E27FC236}">
                <a16:creationId xmlns:a16="http://schemas.microsoft.com/office/drawing/2014/main" id="{F954B3FC-4DD4-E629-8B65-D2774B901C12}"/>
              </a:ext>
            </a:extLst>
          </p:cNvPr>
          <p:cNvSpPr/>
          <p:nvPr/>
        </p:nvSpPr>
        <p:spPr>
          <a:xfrm>
            <a:off x="3839145" y="4007839"/>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CHECK FOR</a:t>
            </a:r>
          </a:p>
          <a:p>
            <a:pPr algn="ctr"/>
            <a:r>
              <a:rPr lang="en-GB" dirty="0">
                <a:solidFill>
                  <a:schemeClr val="tx1"/>
                </a:solidFill>
                <a:latin typeface="Avenir Next LT Pro" panose="020B0504020202020204" pitchFamily="34" charset="0"/>
              </a:rPr>
              <a:t>HALLUCINATIONS</a:t>
            </a:r>
          </a:p>
        </p:txBody>
      </p:sp>
      <p:sp>
        <p:nvSpPr>
          <p:cNvPr id="9" name="Flowchart: Process 8">
            <a:extLst>
              <a:ext uri="{FF2B5EF4-FFF2-40B4-BE49-F238E27FC236}">
                <a16:creationId xmlns:a16="http://schemas.microsoft.com/office/drawing/2014/main" id="{037DE274-5B0E-6AFD-77DC-CF7C4F71CE36}"/>
              </a:ext>
            </a:extLst>
          </p:cNvPr>
          <p:cNvSpPr/>
          <p:nvPr/>
        </p:nvSpPr>
        <p:spPr>
          <a:xfrm>
            <a:off x="3839146" y="3201173"/>
            <a:ext cx="2265236"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GENERATE RESPONSE</a:t>
            </a:r>
          </a:p>
        </p:txBody>
      </p:sp>
      <p:sp>
        <p:nvSpPr>
          <p:cNvPr id="10" name="Flowchart: Process 9">
            <a:extLst>
              <a:ext uri="{FF2B5EF4-FFF2-40B4-BE49-F238E27FC236}">
                <a16:creationId xmlns:a16="http://schemas.microsoft.com/office/drawing/2014/main" id="{9859579F-9A03-EF28-A3ED-32AB55C08FA4}"/>
              </a:ext>
            </a:extLst>
          </p:cNvPr>
          <p:cNvSpPr/>
          <p:nvPr/>
        </p:nvSpPr>
        <p:spPr>
          <a:xfrm>
            <a:off x="3839145" y="4836133"/>
            <a:ext cx="2248472"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SEND TO USER</a:t>
            </a:r>
          </a:p>
        </p:txBody>
      </p:sp>
      <p:sp>
        <p:nvSpPr>
          <p:cNvPr id="12" name="Flowchart: Magnetic Disk 11">
            <a:extLst>
              <a:ext uri="{FF2B5EF4-FFF2-40B4-BE49-F238E27FC236}">
                <a16:creationId xmlns:a16="http://schemas.microsoft.com/office/drawing/2014/main" id="{764CACB7-69E6-AAB9-9C7B-49AB360E2EC0}"/>
              </a:ext>
            </a:extLst>
          </p:cNvPr>
          <p:cNvSpPr/>
          <p:nvPr/>
        </p:nvSpPr>
        <p:spPr>
          <a:xfrm>
            <a:off x="1850690" y="2185085"/>
            <a:ext cx="1655064" cy="889254"/>
          </a:xfrm>
          <a:prstGeom prst="flowChartMagneticDisk">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DATABASE</a:t>
            </a:r>
          </a:p>
        </p:txBody>
      </p:sp>
      <p:sp>
        <p:nvSpPr>
          <p:cNvPr id="4" name="Flowchart: Decision 3">
            <a:extLst>
              <a:ext uri="{FF2B5EF4-FFF2-40B4-BE49-F238E27FC236}">
                <a16:creationId xmlns:a16="http://schemas.microsoft.com/office/drawing/2014/main" id="{08D71CFF-564B-626E-121F-06AE9156D425}"/>
              </a:ext>
            </a:extLst>
          </p:cNvPr>
          <p:cNvSpPr/>
          <p:nvPr/>
        </p:nvSpPr>
        <p:spPr>
          <a:xfrm>
            <a:off x="6737071" y="346710"/>
            <a:ext cx="1808990" cy="1402842"/>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i="1" dirty="0">
                <a:solidFill>
                  <a:schemeClr val="tx1"/>
                </a:solidFill>
                <a:latin typeface="Avenir Next LT Pro" panose="020B0504020202020204" pitchFamily="34" charset="0"/>
              </a:rPr>
              <a:t>Can you rephrase question</a:t>
            </a:r>
          </a:p>
          <a:p>
            <a:pPr algn="ctr"/>
            <a:r>
              <a:rPr lang="en-GB" sz="1200" i="1" dirty="0">
                <a:solidFill>
                  <a:schemeClr val="tx1"/>
                </a:solidFill>
                <a:latin typeface="Avenir Next LT Pro" panose="020B0504020202020204" pitchFamily="34" charset="0"/>
              </a:rPr>
              <a:t> x 5</a:t>
            </a:r>
          </a:p>
        </p:txBody>
      </p:sp>
      <p:cxnSp>
        <p:nvCxnSpPr>
          <p:cNvPr id="14" name="Straight Arrow Connector 13">
            <a:extLst>
              <a:ext uri="{FF2B5EF4-FFF2-40B4-BE49-F238E27FC236}">
                <a16:creationId xmlns:a16="http://schemas.microsoft.com/office/drawing/2014/main" id="{718ABDF3-16C0-7869-4094-C0F3CAD90339}"/>
              </a:ext>
            </a:extLst>
          </p:cNvPr>
          <p:cNvCxnSpPr>
            <a:cxnSpLocks/>
          </p:cNvCxnSpPr>
          <p:nvPr/>
        </p:nvCxnSpPr>
        <p:spPr>
          <a:xfrm>
            <a:off x="2998793" y="3082339"/>
            <a:ext cx="840352" cy="1753794"/>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2CF36228-502A-EB9F-43A3-2CFAB0502142}"/>
              </a:ext>
            </a:extLst>
          </p:cNvPr>
          <p:cNvCxnSpPr>
            <a:cxnSpLocks/>
            <a:stCxn id="4" idx="2"/>
            <a:endCxn id="7" idx="3"/>
          </p:cNvCxnSpPr>
          <p:nvPr/>
        </p:nvCxnSpPr>
        <p:spPr>
          <a:xfrm rot="5400000">
            <a:off x="6805005" y="1032165"/>
            <a:ext cx="119175" cy="1553949"/>
          </a:xfrm>
          <a:prstGeom prst="bentConnector2">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9A5D94C9-BE23-E0DD-D6AF-740251473E10}"/>
              </a:ext>
            </a:extLst>
          </p:cNvPr>
          <p:cNvSpPr/>
          <p:nvPr/>
        </p:nvSpPr>
        <p:spPr>
          <a:xfrm>
            <a:off x="8746836" y="582459"/>
            <a:ext cx="2964873" cy="94734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Avenir Next LT Pro" panose="020B0504020202020204" pitchFamily="34" charset="0"/>
              </a:rPr>
              <a:t>By getting different question we will match different documents that may be more relevant</a:t>
            </a:r>
          </a:p>
        </p:txBody>
      </p:sp>
      <p:sp>
        <p:nvSpPr>
          <p:cNvPr id="22" name="Rectangle: Rounded Corners 21">
            <a:extLst>
              <a:ext uri="{FF2B5EF4-FFF2-40B4-BE49-F238E27FC236}">
                <a16:creationId xmlns:a16="http://schemas.microsoft.com/office/drawing/2014/main" id="{FEB2FB37-2773-8449-6E4D-AED12A199A18}"/>
              </a:ext>
            </a:extLst>
          </p:cNvPr>
          <p:cNvSpPr/>
          <p:nvPr/>
        </p:nvSpPr>
        <p:spPr>
          <a:xfrm>
            <a:off x="6265571" y="2394507"/>
            <a:ext cx="5446138" cy="5715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can use an LLM with prompt “You are an expert grader…”</a:t>
            </a:r>
          </a:p>
        </p:txBody>
      </p:sp>
      <p:sp>
        <p:nvSpPr>
          <p:cNvPr id="23" name="Rectangle: Rounded Corners 22">
            <a:extLst>
              <a:ext uri="{FF2B5EF4-FFF2-40B4-BE49-F238E27FC236}">
                <a16:creationId xmlns:a16="http://schemas.microsoft.com/office/drawing/2014/main" id="{360FFC4E-3CA3-791A-CD08-22663F5BE327}"/>
              </a:ext>
            </a:extLst>
          </p:cNvPr>
          <p:cNvSpPr/>
          <p:nvPr/>
        </p:nvSpPr>
        <p:spPr>
          <a:xfrm>
            <a:off x="6295246" y="4007839"/>
            <a:ext cx="5446138" cy="82828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can use an LLM with prompt “You are very good at checking if the answer is faithful to question and contexts…We check final response and if OK give to user otherwise go though loop again</a:t>
            </a:r>
          </a:p>
        </p:txBody>
      </p:sp>
      <p:sp>
        <p:nvSpPr>
          <p:cNvPr id="27" name="Rectangle: Single Corner Snipped 26">
            <a:extLst>
              <a:ext uri="{FF2B5EF4-FFF2-40B4-BE49-F238E27FC236}">
                <a16:creationId xmlns:a16="http://schemas.microsoft.com/office/drawing/2014/main" id="{BF9AF67C-1136-A263-9A73-AB3C89D563E6}"/>
              </a:ext>
            </a:extLst>
          </p:cNvPr>
          <p:cNvSpPr/>
          <p:nvPr/>
        </p:nvSpPr>
        <p:spPr>
          <a:xfrm>
            <a:off x="1274618" y="4579339"/>
            <a:ext cx="2392472" cy="1154048"/>
          </a:xfrm>
          <a:prstGeom prst="snip1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latin typeface="Avenir Next LT Pro" panose="020B0504020202020204" pitchFamily="34" charset="0"/>
              </a:rPr>
              <a:t>USER GRADES AND RATES</a:t>
            </a:r>
          </a:p>
          <a:p>
            <a:pPr algn="ctr"/>
            <a:r>
              <a:rPr lang="en-GB" dirty="0">
                <a:solidFill>
                  <a:schemeClr val="tx1"/>
                </a:solidFill>
                <a:latin typeface="Avenir Next LT Pro" panose="020B0504020202020204" pitchFamily="34" charset="0"/>
              </a:rPr>
              <a:t>“Crowd Sourcing”</a:t>
            </a:r>
            <a:endParaRPr lang="en-GB" sz="1800" dirty="0">
              <a:solidFill>
                <a:schemeClr val="tx1"/>
              </a:solidFill>
              <a:latin typeface="Avenir Next LT Pro" panose="020B0504020202020204" pitchFamily="34" charset="0"/>
            </a:endParaRPr>
          </a:p>
          <a:p>
            <a:pPr algn="ctr"/>
            <a:endParaRPr lang="en-GB" dirty="0">
              <a:latin typeface="Avenir Next LT Pro" panose="020B0504020202020204" pitchFamily="34" charset="0"/>
            </a:endParaRPr>
          </a:p>
        </p:txBody>
      </p:sp>
      <p:cxnSp>
        <p:nvCxnSpPr>
          <p:cNvPr id="28" name="Straight Arrow Connector 27">
            <a:extLst>
              <a:ext uri="{FF2B5EF4-FFF2-40B4-BE49-F238E27FC236}">
                <a16:creationId xmlns:a16="http://schemas.microsoft.com/office/drawing/2014/main" id="{67C36A16-B7BF-9407-F864-6BEA95D070C3}"/>
              </a:ext>
            </a:extLst>
          </p:cNvPr>
          <p:cNvCxnSpPr>
            <a:cxnSpLocks/>
          </p:cNvCxnSpPr>
          <p:nvPr/>
        </p:nvCxnSpPr>
        <p:spPr>
          <a:xfrm flipH="1">
            <a:off x="3323472" y="5135221"/>
            <a:ext cx="687236"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Arrow: Up 29">
            <a:extLst>
              <a:ext uri="{FF2B5EF4-FFF2-40B4-BE49-F238E27FC236}">
                <a16:creationId xmlns:a16="http://schemas.microsoft.com/office/drawing/2014/main" id="{B141FCCB-BDE0-8764-EECB-5F5392EF0547}"/>
              </a:ext>
            </a:extLst>
          </p:cNvPr>
          <p:cNvSpPr/>
          <p:nvPr/>
        </p:nvSpPr>
        <p:spPr>
          <a:xfrm>
            <a:off x="2558149" y="3074339"/>
            <a:ext cx="240146" cy="1505000"/>
          </a:xfrm>
          <a:prstGeom prst="up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venir Next LT Pro" panose="020B0504020202020204" pitchFamily="34" charset="0"/>
            </a:endParaRPr>
          </a:p>
        </p:txBody>
      </p:sp>
      <p:cxnSp>
        <p:nvCxnSpPr>
          <p:cNvPr id="31" name="Straight Arrow Connector 30">
            <a:extLst>
              <a:ext uri="{FF2B5EF4-FFF2-40B4-BE49-F238E27FC236}">
                <a16:creationId xmlns:a16="http://schemas.microsoft.com/office/drawing/2014/main" id="{2E4ED661-893D-C743-8400-5CB499CB390A}"/>
              </a:ext>
            </a:extLst>
          </p:cNvPr>
          <p:cNvCxnSpPr>
            <a:cxnSpLocks/>
          </p:cNvCxnSpPr>
          <p:nvPr/>
        </p:nvCxnSpPr>
        <p:spPr>
          <a:xfrm>
            <a:off x="6087617" y="1083644"/>
            <a:ext cx="632689"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F3531B27-C0F4-5513-CB62-535431BD87BE}"/>
              </a:ext>
            </a:extLst>
          </p:cNvPr>
          <p:cNvCxnSpPr>
            <a:cxnSpLocks/>
          </p:cNvCxnSpPr>
          <p:nvPr/>
        </p:nvCxnSpPr>
        <p:spPr>
          <a:xfrm flipV="1">
            <a:off x="3165612" y="1298690"/>
            <a:ext cx="665150" cy="886395"/>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Rounded Corners 36">
            <a:extLst>
              <a:ext uri="{FF2B5EF4-FFF2-40B4-BE49-F238E27FC236}">
                <a16:creationId xmlns:a16="http://schemas.microsoft.com/office/drawing/2014/main" id="{88710BF1-A34F-EB0E-9B9F-653A9AAE91D6}"/>
              </a:ext>
            </a:extLst>
          </p:cNvPr>
          <p:cNvSpPr/>
          <p:nvPr/>
        </p:nvSpPr>
        <p:spPr>
          <a:xfrm>
            <a:off x="185392" y="1771829"/>
            <a:ext cx="1529870" cy="167542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The user can opt for </a:t>
            </a:r>
          </a:p>
          <a:p>
            <a:r>
              <a:rPr lang="en-GB" sz="1400" b="1" dirty="0">
                <a:solidFill>
                  <a:schemeClr val="tx1"/>
                </a:solidFill>
                <a:latin typeface="Avenir Next LT Pro" panose="020B0504020202020204" pitchFamily="34" charset="0"/>
              </a:rPr>
              <a:t>cache only</a:t>
            </a:r>
            <a:r>
              <a:rPr lang="en-GB" sz="1400" dirty="0">
                <a:solidFill>
                  <a:schemeClr val="tx1"/>
                </a:solidFill>
                <a:latin typeface="Avenir Next LT Pro" panose="020B0504020202020204" pitchFamily="34" charset="0"/>
              </a:rPr>
              <a:t> </a:t>
            </a:r>
          </a:p>
          <a:p>
            <a:r>
              <a:rPr lang="en-GB" sz="1400" dirty="0">
                <a:solidFill>
                  <a:schemeClr val="tx1"/>
                </a:solidFill>
                <a:latin typeface="Avenir Next LT Pro" panose="020B0504020202020204" pitchFamily="34" charset="0"/>
              </a:rPr>
              <a:t>or </a:t>
            </a:r>
          </a:p>
          <a:p>
            <a:r>
              <a:rPr lang="en-GB" sz="1400" b="1" dirty="0">
                <a:solidFill>
                  <a:schemeClr val="tx1"/>
                </a:solidFill>
                <a:latin typeface="Avenir Next LT Pro" panose="020B0504020202020204" pitchFamily="34" charset="0"/>
              </a:rPr>
              <a:t>cache and new query</a:t>
            </a:r>
            <a:r>
              <a:rPr lang="en-GB" sz="1400" dirty="0">
                <a:solidFill>
                  <a:schemeClr val="tx1"/>
                </a:solidFill>
                <a:latin typeface="Avenir Next LT Pro" panose="020B0504020202020204" pitchFamily="34" charset="0"/>
              </a:rPr>
              <a:t>…</a:t>
            </a:r>
          </a:p>
        </p:txBody>
      </p:sp>
      <p:sp>
        <p:nvSpPr>
          <p:cNvPr id="38" name="Rectangle: Rounded Corners 37">
            <a:extLst>
              <a:ext uri="{FF2B5EF4-FFF2-40B4-BE49-F238E27FC236}">
                <a16:creationId xmlns:a16="http://schemas.microsoft.com/office/drawing/2014/main" id="{1AE4DA8C-C1BE-A23E-EBA6-D80316706246}"/>
              </a:ext>
            </a:extLst>
          </p:cNvPr>
          <p:cNvSpPr/>
          <p:nvPr/>
        </p:nvSpPr>
        <p:spPr>
          <a:xfrm>
            <a:off x="282853" y="5798588"/>
            <a:ext cx="11428855" cy="82828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The pipeline is modular so each we can add/delete/edit modules as we see best. Each ‘strategy’ will have a CODE so that we can record this along with user rating. Other users can also add their rating and notes, giving rise to a collective consensus about the KB. This is a dataset in its own right that we can use for our own fine tuning of the LLM.</a:t>
            </a:r>
          </a:p>
        </p:txBody>
      </p:sp>
      <p:cxnSp>
        <p:nvCxnSpPr>
          <p:cNvPr id="11" name="Straight Arrow Connector 10">
            <a:extLst>
              <a:ext uri="{FF2B5EF4-FFF2-40B4-BE49-F238E27FC236}">
                <a16:creationId xmlns:a16="http://schemas.microsoft.com/office/drawing/2014/main" id="{31099EAE-AC26-03B0-945C-43061703D20A}"/>
              </a:ext>
            </a:extLst>
          </p:cNvPr>
          <p:cNvCxnSpPr>
            <a:cxnSpLocks/>
            <a:stCxn id="3" idx="2"/>
            <a:endCxn id="12" idx="0"/>
          </p:cNvCxnSpPr>
          <p:nvPr/>
        </p:nvCxnSpPr>
        <p:spPr>
          <a:xfrm>
            <a:off x="2673190" y="1577339"/>
            <a:ext cx="5032" cy="904164"/>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1E4EE883-CD03-66EE-024E-F12F13D7802A}"/>
              </a:ext>
            </a:extLst>
          </p:cNvPr>
          <p:cNvSpPr/>
          <p:nvPr/>
        </p:nvSpPr>
        <p:spPr>
          <a:xfrm>
            <a:off x="6265571" y="3201173"/>
            <a:ext cx="5446138" cy="5715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Use LLM to generate a formal response.</a:t>
            </a:r>
          </a:p>
        </p:txBody>
      </p:sp>
      <p:sp>
        <p:nvSpPr>
          <p:cNvPr id="13" name="Flowchart: Process 12">
            <a:extLst>
              <a:ext uri="{FF2B5EF4-FFF2-40B4-BE49-F238E27FC236}">
                <a16:creationId xmlns:a16="http://schemas.microsoft.com/office/drawing/2014/main" id="{B1561EEF-891D-99AF-6D7E-64AA0B421592}"/>
              </a:ext>
            </a:extLst>
          </p:cNvPr>
          <p:cNvSpPr/>
          <p:nvPr/>
        </p:nvSpPr>
        <p:spPr>
          <a:xfrm>
            <a:off x="2998792" y="81229"/>
            <a:ext cx="4154483" cy="571500"/>
          </a:xfrm>
          <a:prstGeom prst="flowChartProcess">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accent5">
                    <a:lumMod val="75000"/>
                  </a:schemeClr>
                </a:solidFill>
                <a:latin typeface="Avenir Next LT Pro" panose="020B0504020202020204" pitchFamily="34" charset="0"/>
              </a:rPr>
              <a:t>One possible workflow</a:t>
            </a:r>
          </a:p>
        </p:txBody>
      </p:sp>
    </p:spTree>
    <p:extLst>
      <p:ext uri="{BB962C8B-B14F-4D97-AF65-F5344CB8AC3E}">
        <p14:creationId xmlns:p14="http://schemas.microsoft.com/office/powerpoint/2010/main" val="131168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12CA1-5E1F-5995-FBD5-1C2439C7BF71}"/>
              </a:ext>
            </a:extLst>
          </p:cNvPr>
          <p:cNvSpPr txBox="1"/>
          <p:nvPr/>
        </p:nvSpPr>
        <p:spPr>
          <a:xfrm>
            <a:off x="268224" y="586371"/>
            <a:ext cx="11923776" cy="6355586"/>
          </a:xfrm>
          <a:prstGeom prst="rect">
            <a:avLst/>
          </a:prstGeom>
          <a:noFill/>
        </p:spPr>
        <p:txBody>
          <a:bodyPr wrap="square" rtlCol="0">
            <a:spAutoFit/>
          </a:bodyPr>
          <a:lstStyle/>
          <a:p>
            <a:r>
              <a:rPr lang="en-GB" sz="2400" dirty="0">
                <a:latin typeface="Avenir Next LT Pro" panose="020B0504020202020204" pitchFamily="34" charset="0"/>
              </a:rPr>
              <a:t>Traditional keyword search capabilities using BM25, Tokens and NLP.</a:t>
            </a:r>
          </a:p>
          <a:p>
            <a:endParaRPr lang="en-GB" sz="1000" dirty="0">
              <a:latin typeface="Avenir Next LT Pro" panose="020B0504020202020204" pitchFamily="34" charset="0"/>
            </a:endParaRPr>
          </a:p>
          <a:p>
            <a:r>
              <a:rPr lang="en-GB" sz="2400" dirty="0">
                <a:latin typeface="Avenir Next LT Pro" panose="020B0504020202020204" pitchFamily="34" charset="0"/>
              </a:rPr>
              <a:t>Semantic search using Vector Databases for Retrieval Augmented Generation.</a:t>
            </a:r>
          </a:p>
          <a:p>
            <a:endParaRPr lang="en-GB" sz="1000" dirty="0">
              <a:latin typeface="Avenir Next LT Pro" panose="020B0504020202020204" pitchFamily="34" charset="0"/>
            </a:endParaRPr>
          </a:p>
          <a:p>
            <a:r>
              <a:rPr lang="en-GB" sz="2400" dirty="0">
                <a:latin typeface="Avenir Next LT Pro" panose="020B0504020202020204" pitchFamily="34" charset="0"/>
              </a:rPr>
              <a:t>These two creating Hybrid Search.</a:t>
            </a:r>
          </a:p>
          <a:p>
            <a:endParaRPr lang="en-GB" sz="1100" dirty="0">
              <a:latin typeface="Avenir Next LT Pro" panose="020B0504020202020204" pitchFamily="34" charset="0"/>
            </a:endParaRPr>
          </a:p>
          <a:p>
            <a:r>
              <a:rPr lang="en-GB" sz="2400" dirty="0">
                <a:latin typeface="Avenir Next LT Pro" panose="020B0504020202020204" pitchFamily="34" charset="0"/>
              </a:rPr>
              <a:t>Splitting PDFs and other document types not atomic elements – images transformed to text  by LLMs, tabular data extracted and interpreted by LLMs.</a:t>
            </a:r>
          </a:p>
          <a:p>
            <a:endParaRPr lang="en-GB" sz="1000" dirty="0">
              <a:latin typeface="Avenir Next LT Pro" panose="020B0504020202020204" pitchFamily="34" charset="0"/>
            </a:endParaRPr>
          </a:p>
          <a:p>
            <a:r>
              <a:rPr lang="en-GB" sz="2400" dirty="0">
                <a:latin typeface="Avenir Next LT Pro" panose="020B0504020202020204" pitchFamily="34" charset="0"/>
              </a:rPr>
              <a:t>Crowd-sourced feedback from users creates store of FAQs for future use as well as user rating for </a:t>
            </a:r>
            <a:r>
              <a:rPr lang="en-GB" sz="2400" b="1" dirty="0" err="1">
                <a:latin typeface="Avenir Next LT Pro" panose="020B0504020202020204" pitchFamily="34" charset="0"/>
              </a:rPr>
              <a:t>is_accurate</a:t>
            </a:r>
            <a:r>
              <a:rPr lang="en-GB" sz="2400" dirty="0">
                <a:latin typeface="Avenir Next LT Pro" panose="020B0504020202020204" pitchFamily="34" charset="0"/>
              </a:rPr>
              <a:t>, </a:t>
            </a:r>
            <a:r>
              <a:rPr lang="en-GB" sz="2400" b="1" dirty="0" err="1">
                <a:latin typeface="Avenir Next LT Pro" panose="020B0504020202020204" pitchFamily="34" charset="0"/>
              </a:rPr>
              <a:t>is_complete</a:t>
            </a:r>
            <a:r>
              <a:rPr lang="en-GB" sz="2400" b="1" dirty="0">
                <a:latin typeface="Avenir Next LT Pro" panose="020B0504020202020204" pitchFamily="34" charset="0"/>
              </a:rPr>
              <a:t> </a:t>
            </a:r>
            <a:r>
              <a:rPr lang="en-GB" sz="2400" dirty="0">
                <a:latin typeface="Avenir Next LT Pro" panose="020B0504020202020204" pitchFamily="34" charset="0"/>
              </a:rPr>
              <a:t>and </a:t>
            </a:r>
            <a:r>
              <a:rPr lang="en-GB" sz="2400" b="1" dirty="0" err="1">
                <a:latin typeface="Avenir Next LT Pro" panose="020B0504020202020204" pitchFamily="34" charset="0"/>
              </a:rPr>
              <a:t>is_relevant</a:t>
            </a:r>
            <a:r>
              <a:rPr lang="en-GB" sz="2400" dirty="0">
                <a:latin typeface="Avenir Next LT Pro" panose="020B0504020202020204" pitchFamily="34" charset="0"/>
              </a:rPr>
              <a:t>. This will become a dataset for future ML as well as fine tuning of current LLMs and serve as a community ranking system for Q &amp; A.</a:t>
            </a:r>
          </a:p>
          <a:p>
            <a:endParaRPr lang="en-GB" sz="1000" dirty="0">
              <a:latin typeface="Avenir Next LT Pro" panose="020B0504020202020204" pitchFamily="34" charset="0"/>
            </a:endParaRPr>
          </a:p>
          <a:p>
            <a:r>
              <a:rPr lang="en-GB" sz="2400" dirty="0">
                <a:latin typeface="Avenir Next LT Pro" panose="020B0504020202020204" pitchFamily="34" charset="0"/>
              </a:rPr>
              <a:t>Use of AI Agents to enable workflows to create and evaluate reports etc. Use of </a:t>
            </a:r>
            <a:r>
              <a:rPr lang="en-GB" sz="2400" dirty="0" err="1">
                <a:latin typeface="Avenir Next LT Pro" panose="020B0504020202020204" pitchFamily="34" charset="0"/>
              </a:rPr>
              <a:t>Langgraph</a:t>
            </a:r>
            <a:r>
              <a:rPr lang="en-GB" sz="2400" dirty="0">
                <a:latin typeface="Avenir Next LT Pro" panose="020B0504020202020204" pitchFamily="34" charset="0"/>
              </a:rPr>
              <a:t> to convert flowchart processes into programmatic code.</a:t>
            </a:r>
          </a:p>
          <a:p>
            <a:endParaRPr lang="en-GB" sz="1000" dirty="0">
              <a:latin typeface="Avenir Next LT Pro" panose="020B0504020202020204" pitchFamily="34" charset="0"/>
            </a:endParaRPr>
          </a:p>
          <a:p>
            <a:r>
              <a:rPr lang="en-GB" sz="2400" dirty="0">
                <a:latin typeface="Avenir Next LT Pro" panose="020B0504020202020204" pitchFamily="34" charset="0"/>
              </a:rPr>
              <a:t>Use of Graph Databases to explore relationships between entities not just the entities themselves – both within document and between all documents.</a:t>
            </a:r>
          </a:p>
          <a:p>
            <a:endParaRPr lang="en-GB" sz="1000" dirty="0">
              <a:latin typeface="Avenir Next LT Pro" panose="020B0504020202020204" pitchFamily="34" charset="0"/>
            </a:endParaRPr>
          </a:p>
          <a:p>
            <a:endParaRPr lang="en-GB" sz="2400" dirty="0">
              <a:latin typeface="Avenir Next LT Pro" panose="020B0504020202020204" pitchFamily="34" charset="0"/>
            </a:endParaRPr>
          </a:p>
        </p:txBody>
      </p:sp>
    </p:spTree>
    <p:extLst>
      <p:ext uri="{BB962C8B-B14F-4D97-AF65-F5344CB8AC3E}">
        <p14:creationId xmlns:p14="http://schemas.microsoft.com/office/powerpoint/2010/main" val="319241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7D4F0-59B3-7D59-40CE-3654FBB91CBE}"/>
            </a:ext>
          </a:extLst>
        </p:cNvPr>
        <p:cNvGrpSpPr/>
        <p:nvPr/>
      </p:nvGrpSpPr>
      <p:grpSpPr>
        <a:xfrm>
          <a:off x="0" y="0"/>
          <a:ext cx="0" cy="0"/>
          <a:chOff x="0" y="0"/>
          <a:chExt cx="0" cy="0"/>
        </a:xfrm>
      </p:grpSpPr>
      <p:sp>
        <p:nvSpPr>
          <p:cNvPr id="5" name="Flowchart: Process 4">
            <a:extLst>
              <a:ext uri="{FF2B5EF4-FFF2-40B4-BE49-F238E27FC236}">
                <a16:creationId xmlns:a16="http://schemas.microsoft.com/office/drawing/2014/main" id="{4C1DA31D-B3EB-49EE-4A4F-4D2AAA1F529E}"/>
              </a:ext>
            </a:extLst>
          </p:cNvPr>
          <p:cNvSpPr/>
          <p:nvPr/>
        </p:nvSpPr>
        <p:spPr>
          <a:xfrm>
            <a:off x="2418191" y="1974281"/>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Images</a:t>
            </a:r>
          </a:p>
        </p:txBody>
      </p:sp>
      <p:sp>
        <p:nvSpPr>
          <p:cNvPr id="6" name="Flowchart: Process 5">
            <a:extLst>
              <a:ext uri="{FF2B5EF4-FFF2-40B4-BE49-F238E27FC236}">
                <a16:creationId xmlns:a16="http://schemas.microsoft.com/office/drawing/2014/main" id="{14E8C5A6-BF39-6ECD-4C17-07558F63FDC2}"/>
              </a:ext>
            </a:extLst>
          </p:cNvPr>
          <p:cNvSpPr/>
          <p:nvPr/>
        </p:nvSpPr>
        <p:spPr>
          <a:xfrm>
            <a:off x="2414420" y="350690"/>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Text</a:t>
            </a:r>
          </a:p>
        </p:txBody>
      </p:sp>
      <p:sp>
        <p:nvSpPr>
          <p:cNvPr id="7" name="Flowchart: Process 6">
            <a:extLst>
              <a:ext uri="{FF2B5EF4-FFF2-40B4-BE49-F238E27FC236}">
                <a16:creationId xmlns:a16="http://schemas.microsoft.com/office/drawing/2014/main" id="{9A3F69A0-9E5E-E614-2C66-91CC2FE756E1}"/>
              </a:ext>
            </a:extLst>
          </p:cNvPr>
          <p:cNvSpPr/>
          <p:nvPr/>
        </p:nvSpPr>
        <p:spPr>
          <a:xfrm>
            <a:off x="2418191" y="1114941"/>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Tabular</a:t>
            </a:r>
          </a:p>
        </p:txBody>
      </p:sp>
      <p:sp>
        <p:nvSpPr>
          <p:cNvPr id="21" name="Rectangle: Rounded Corners 20">
            <a:extLst>
              <a:ext uri="{FF2B5EF4-FFF2-40B4-BE49-F238E27FC236}">
                <a16:creationId xmlns:a16="http://schemas.microsoft.com/office/drawing/2014/main" id="{646A764F-E3F5-6364-9427-4AB2E316B84C}"/>
              </a:ext>
            </a:extLst>
          </p:cNvPr>
          <p:cNvSpPr/>
          <p:nvPr/>
        </p:nvSpPr>
        <p:spPr>
          <a:xfrm>
            <a:off x="356616" y="353296"/>
            <a:ext cx="1740660" cy="307570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PDFs, Word, Excel, PowerPoint, Audio and Video</a:t>
            </a:r>
          </a:p>
          <a:p>
            <a:pPr algn="ctr"/>
            <a:r>
              <a:rPr lang="en-GB" sz="1400" b="1" i="1" dirty="0">
                <a:solidFill>
                  <a:schemeClr val="tx1"/>
                </a:solidFill>
                <a:latin typeface="Avenir Next LT Pro" panose="020B0504020202020204" pitchFamily="34" charset="0"/>
              </a:rPr>
              <a:t>Use</a:t>
            </a:r>
          </a:p>
          <a:p>
            <a:pPr algn="ctr"/>
            <a:r>
              <a:rPr lang="en-GB" sz="1400" b="1" i="1" dirty="0">
                <a:solidFill>
                  <a:schemeClr val="tx1"/>
                </a:solidFill>
                <a:latin typeface="Avenir Next LT Pro" panose="020B0504020202020204" pitchFamily="34" charset="0"/>
              </a:rPr>
              <a:t>Unstructured.io for all docs</a:t>
            </a:r>
          </a:p>
        </p:txBody>
      </p:sp>
      <p:sp>
        <p:nvSpPr>
          <p:cNvPr id="23" name="Rectangle: Rounded Corners 22">
            <a:extLst>
              <a:ext uri="{FF2B5EF4-FFF2-40B4-BE49-F238E27FC236}">
                <a16:creationId xmlns:a16="http://schemas.microsoft.com/office/drawing/2014/main" id="{C5FEB731-B272-30B4-BB03-12AB74001A6D}"/>
              </a:ext>
            </a:extLst>
          </p:cNvPr>
          <p:cNvSpPr/>
          <p:nvPr/>
        </p:nvSpPr>
        <p:spPr>
          <a:xfrm>
            <a:off x="9483839" y="516930"/>
            <a:ext cx="2132811" cy="141705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Stored in DB and VECTORIZED along with NAMED ENTITIES as tags.</a:t>
            </a:r>
          </a:p>
        </p:txBody>
      </p:sp>
      <p:sp>
        <p:nvSpPr>
          <p:cNvPr id="17" name="Rectangle: Rounded Corners 16">
            <a:extLst>
              <a:ext uri="{FF2B5EF4-FFF2-40B4-BE49-F238E27FC236}">
                <a16:creationId xmlns:a16="http://schemas.microsoft.com/office/drawing/2014/main" id="{3E5BC5B4-210E-3FEA-EA50-964DA31595D9}"/>
              </a:ext>
            </a:extLst>
          </p:cNvPr>
          <p:cNvSpPr/>
          <p:nvPr/>
        </p:nvSpPr>
        <p:spPr>
          <a:xfrm>
            <a:off x="9129975" y="3032594"/>
            <a:ext cx="2895600" cy="115642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venir Next LT Pro" panose="020B0504020202020204" pitchFamily="34" charset="0"/>
              </a:rPr>
              <a:t>Traditional (keyword) and Semantic search along with Graph analysis (emerging technique</a:t>
            </a:r>
          </a:p>
        </p:txBody>
      </p:sp>
      <p:sp>
        <p:nvSpPr>
          <p:cNvPr id="20" name="Arrow: Right 19">
            <a:extLst>
              <a:ext uri="{FF2B5EF4-FFF2-40B4-BE49-F238E27FC236}">
                <a16:creationId xmlns:a16="http://schemas.microsoft.com/office/drawing/2014/main" id="{69D0E256-D729-AE39-2567-C58070B7A5A9}"/>
              </a:ext>
            </a:extLst>
          </p:cNvPr>
          <p:cNvSpPr/>
          <p:nvPr/>
        </p:nvSpPr>
        <p:spPr>
          <a:xfrm>
            <a:off x="4675044" y="1289108"/>
            <a:ext cx="1291623" cy="265176"/>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Process 23">
            <a:extLst>
              <a:ext uri="{FF2B5EF4-FFF2-40B4-BE49-F238E27FC236}">
                <a16:creationId xmlns:a16="http://schemas.microsoft.com/office/drawing/2014/main" id="{667EE7C8-D3D2-4D9C-9520-72BC106D6BCB}"/>
              </a:ext>
            </a:extLst>
          </p:cNvPr>
          <p:cNvSpPr/>
          <p:nvPr/>
        </p:nvSpPr>
        <p:spPr>
          <a:xfrm>
            <a:off x="5955409" y="1031143"/>
            <a:ext cx="2665797" cy="2280734"/>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Run through another specialist LLM to generate final text summarising tables and images. Further operations also possible</a:t>
            </a:r>
          </a:p>
        </p:txBody>
      </p:sp>
      <p:sp>
        <p:nvSpPr>
          <p:cNvPr id="35" name="Arrow: Right 34">
            <a:extLst>
              <a:ext uri="{FF2B5EF4-FFF2-40B4-BE49-F238E27FC236}">
                <a16:creationId xmlns:a16="http://schemas.microsoft.com/office/drawing/2014/main" id="{C758E2E0-4A48-9742-39D4-36122E4A7838}"/>
              </a:ext>
            </a:extLst>
          </p:cNvPr>
          <p:cNvSpPr/>
          <p:nvPr/>
        </p:nvSpPr>
        <p:spPr>
          <a:xfrm>
            <a:off x="4666877" y="516930"/>
            <a:ext cx="4629523" cy="392474"/>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Right 35">
            <a:extLst>
              <a:ext uri="{FF2B5EF4-FFF2-40B4-BE49-F238E27FC236}">
                <a16:creationId xmlns:a16="http://schemas.microsoft.com/office/drawing/2014/main" id="{01DAFCD4-ACFF-F451-BCA3-2ADB3F79ABE4}"/>
              </a:ext>
            </a:extLst>
          </p:cNvPr>
          <p:cNvSpPr/>
          <p:nvPr/>
        </p:nvSpPr>
        <p:spPr>
          <a:xfrm rot="19756657">
            <a:off x="4618619" y="2709351"/>
            <a:ext cx="1360773" cy="265176"/>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4681A776-AC61-6B70-0DD7-92EE7744BCE0}"/>
              </a:ext>
            </a:extLst>
          </p:cNvPr>
          <p:cNvSpPr/>
          <p:nvPr/>
        </p:nvSpPr>
        <p:spPr>
          <a:xfrm>
            <a:off x="770465" y="3865282"/>
            <a:ext cx="5649385" cy="235151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latin typeface="Avenir Next LT Pro" panose="020B0504020202020204" pitchFamily="34" charset="0"/>
              </a:rPr>
              <a:t>When a user runs a query, the user can rate and provide feedback. These are CACHED results that can be used as responses to future queries or part of the retrieved content for cached and newly generated responses.</a:t>
            </a:r>
          </a:p>
          <a:p>
            <a:endParaRPr lang="en-GB" sz="1400" dirty="0">
              <a:solidFill>
                <a:schemeClr val="tx1"/>
              </a:solidFill>
              <a:latin typeface="Avenir Next LT Pro" panose="020B0504020202020204" pitchFamily="34" charset="0"/>
            </a:endParaRPr>
          </a:p>
        </p:txBody>
      </p:sp>
      <p:sp>
        <p:nvSpPr>
          <p:cNvPr id="40" name="Arrow: Right 39">
            <a:extLst>
              <a:ext uri="{FF2B5EF4-FFF2-40B4-BE49-F238E27FC236}">
                <a16:creationId xmlns:a16="http://schemas.microsoft.com/office/drawing/2014/main" id="{D0B05F06-CA12-1855-CCA9-78E04369C03D}"/>
              </a:ext>
            </a:extLst>
          </p:cNvPr>
          <p:cNvSpPr/>
          <p:nvPr/>
        </p:nvSpPr>
        <p:spPr>
          <a:xfrm rot="5400000">
            <a:off x="10034829" y="2337557"/>
            <a:ext cx="951745" cy="272156"/>
          </a:xfrm>
          <a:prstGeom prst="rightArrow">
            <a:avLst>
              <a:gd name="adj1" fmla="val 100000"/>
              <a:gd name="adj2" fmla="val 50000"/>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Arrow: Right 1">
            <a:extLst>
              <a:ext uri="{FF2B5EF4-FFF2-40B4-BE49-F238E27FC236}">
                <a16:creationId xmlns:a16="http://schemas.microsoft.com/office/drawing/2014/main" id="{A98BC3F4-CA50-CBA3-813C-037C33198752}"/>
              </a:ext>
            </a:extLst>
          </p:cNvPr>
          <p:cNvSpPr/>
          <p:nvPr/>
        </p:nvSpPr>
        <p:spPr>
          <a:xfrm>
            <a:off x="4701953" y="2066133"/>
            <a:ext cx="1136782" cy="265176"/>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lowchart: Process 2">
            <a:extLst>
              <a:ext uri="{FF2B5EF4-FFF2-40B4-BE49-F238E27FC236}">
                <a16:creationId xmlns:a16="http://schemas.microsoft.com/office/drawing/2014/main" id="{CF879B09-109B-C059-F85F-964FFE4849A1}"/>
              </a:ext>
            </a:extLst>
          </p:cNvPr>
          <p:cNvSpPr/>
          <p:nvPr/>
        </p:nvSpPr>
        <p:spPr>
          <a:xfrm>
            <a:off x="2414420" y="2805779"/>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Audio and Video</a:t>
            </a:r>
          </a:p>
        </p:txBody>
      </p:sp>
      <p:sp>
        <p:nvSpPr>
          <p:cNvPr id="4" name="Arrow: Right 3">
            <a:extLst>
              <a:ext uri="{FF2B5EF4-FFF2-40B4-BE49-F238E27FC236}">
                <a16:creationId xmlns:a16="http://schemas.microsoft.com/office/drawing/2014/main" id="{9C7BC4FC-A6AB-8ADD-72BE-9A63978EF717}"/>
              </a:ext>
            </a:extLst>
          </p:cNvPr>
          <p:cNvSpPr/>
          <p:nvPr/>
        </p:nvSpPr>
        <p:spPr>
          <a:xfrm rot="19023248">
            <a:off x="8626657" y="1152213"/>
            <a:ext cx="885508" cy="265176"/>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450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1C032-352F-54C0-41A2-400D5417D7C7}"/>
            </a:ext>
          </a:extLst>
        </p:cNvPr>
        <p:cNvGrpSpPr/>
        <p:nvPr/>
      </p:nvGrpSpPr>
      <p:grpSpPr>
        <a:xfrm>
          <a:off x="0" y="0"/>
          <a:ext cx="0" cy="0"/>
          <a:chOff x="0" y="0"/>
          <a:chExt cx="0" cy="0"/>
        </a:xfrm>
      </p:grpSpPr>
      <p:sp>
        <p:nvSpPr>
          <p:cNvPr id="5" name="Flowchart: Process 4">
            <a:extLst>
              <a:ext uri="{FF2B5EF4-FFF2-40B4-BE49-F238E27FC236}">
                <a16:creationId xmlns:a16="http://schemas.microsoft.com/office/drawing/2014/main" id="{5BF14935-AE5F-BD45-557D-A787A25E5695}"/>
              </a:ext>
            </a:extLst>
          </p:cNvPr>
          <p:cNvSpPr/>
          <p:nvPr/>
        </p:nvSpPr>
        <p:spPr>
          <a:xfrm>
            <a:off x="775210" y="2618157"/>
            <a:ext cx="10774804" cy="283542"/>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PARENT_ELEMENT_ID – If applicable it’s parent element in document</a:t>
            </a:r>
          </a:p>
        </p:txBody>
      </p:sp>
      <p:sp>
        <p:nvSpPr>
          <p:cNvPr id="6" name="Flowchart: Process 5">
            <a:extLst>
              <a:ext uri="{FF2B5EF4-FFF2-40B4-BE49-F238E27FC236}">
                <a16:creationId xmlns:a16="http://schemas.microsoft.com/office/drawing/2014/main" id="{CDAA9440-3EE1-A430-373F-F196B557EB8F}"/>
              </a:ext>
            </a:extLst>
          </p:cNvPr>
          <p:cNvSpPr/>
          <p:nvPr/>
        </p:nvSpPr>
        <p:spPr>
          <a:xfrm>
            <a:off x="775208" y="1664856"/>
            <a:ext cx="10738610" cy="283542"/>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FILENAME – Unique ID for PDF etc- </a:t>
            </a:r>
          </a:p>
        </p:txBody>
      </p:sp>
      <p:sp>
        <p:nvSpPr>
          <p:cNvPr id="7" name="Flowchart: Process 6">
            <a:extLst>
              <a:ext uri="{FF2B5EF4-FFF2-40B4-BE49-F238E27FC236}">
                <a16:creationId xmlns:a16="http://schemas.microsoft.com/office/drawing/2014/main" id="{FC817230-0013-EFCE-1BF3-955791C93D3B}"/>
              </a:ext>
            </a:extLst>
          </p:cNvPr>
          <p:cNvSpPr/>
          <p:nvPr/>
        </p:nvSpPr>
        <p:spPr>
          <a:xfrm>
            <a:off x="775209" y="2161232"/>
            <a:ext cx="10774805" cy="283542"/>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ELEMENT_ID – The smallest atom of information</a:t>
            </a:r>
          </a:p>
        </p:txBody>
      </p:sp>
      <p:sp>
        <p:nvSpPr>
          <p:cNvPr id="8" name="Flowchart: Process 7">
            <a:extLst>
              <a:ext uri="{FF2B5EF4-FFF2-40B4-BE49-F238E27FC236}">
                <a16:creationId xmlns:a16="http://schemas.microsoft.com/office/drawing/2014/main" id="{CA3F6B0E-A4C9-21C4-5FEE-0E5C7E2B1607}"/>
              </a:ext>
            </a:extLst>
          </p:cNvPr>
          <p:cNvSpPr/>
          <p:nvPr/>
        </p:nvSpPr>
        <p:spPr>
          <a:xfrm>
            <a:off x="771525" y="3529570"/>
            <a:ext cx="10778492" cy="283542"/>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ELEMENT_TYPE – text (HEADER/FOOTER/BODY), table, image, audio or video</a:t>
            </a:r>
          </a:p>
        </p:txBody>
      </p:sp>
      <p:sp>
        <p:nvSpPr>
          <p:cNvPr id="9" name="Flowchart: Process 8">
            <a:extLst>
              <a:ext uri="{FF2B5EF4-FFF2-40B4-BE49-F238E27FC236}">
                <a16:creationId xmlns:a16="http://schemas.microsoft.com/office/drawing/2014/main" id="{587E7F70-6489-C82A-F52C-1A8617B50E74}"/>
              </a:ext>
            </a:extLst>
          </p:cNvPr>
          <p:cNvSpPr/>
          <p:nvPr/>
        </p:nvSpPr>
        <p:spPr>
          <a:xfrm>
            <a:off x="775208" y="3105173"/>
            <a:ext cx="10778492" cy="283542"/>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CONTENT – the original text content</a:t>
            </a:r>
          </a:p>
        </p:txBody>
      </p:sp>
      <p:sp>
        <p:nvSpPr>
          <p:cNvPr id="10" name="Flowchart: Process 9">
            <a:extLst>
              <a:ext uri="{FF2B5EF4-FFF2-40B4-BE49-F238E27FC236}">
                <a16:creationId xmlns:a16="http://schemas.microsoft.com/office/drawing/2014/main" id="{8B09BEC1-E8DC-8A05-4C18-60C0D6600FFF}"/>
              </a:ext>
            </a:extLst>
          </p:cNvPr>
          <p:cNvSpPr/>
          <p:nvPr/>
        </p:nvSpPr>
        <p:spPr>
          <a:xfrm>
            <a:off x="771524" y="4025946"/>
            <a:ext cx="10778491" cy="283542"/>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DERIVED_TEXT – form tables, images etc the text derived from processing with another LLM</a:t>
            </a:r>
          </a:p>
        </p:txBody>
      </p:sp>
      <p:sp>
        <p:nvSpPr>
          <p:cNvPr id="13" name="Flowchart: Process 12">
            <a:extLst>
              <a:ext uri="{FF2B5EF4-FFF2-40B4-BE49-F238E27FC236}">
                <a16:creationId xmlns:a16="http://schemas.microsoft.com/office/drawing/2014/main" id="{83C27282-D207-EFAE-82B4-E4A7B4D8B467}"/>
              </a:ext>
            </a:extLst>
          </p:cNvPr>
          <p:cNvSpPr/>
          <p:nvPr/>
        </p:nvSpPr>
        <p:spPr>
          <a:xfrm>
            <a:off x="4070955" y="156583"/>
            <a:ext cx="4154483" cy="445357"/>
          </a:xfrm>
          <a:prstGeom prst="flowChartProcess">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5">
                    <a:lumMod val="75000"/>
                  </a:schemeClr>
                </a:solidFill>
                <a:latin typeface="Avenir Next LT Pro" panose="020B0504020202020204" pitchFamily="34" charset="0"/>
              </a:rPr>
              <a:t>Database</a:t>
            </a:r>
          </a:p>
        </p:txBody>
      </p:sp>
      <p:sp>
        <p:nvSpPr>
          <p:cNvPr id="29" name="Flowchart: Process 28">
            <a:extLst>
              <a:ext uri="{FF2B5EF4-FFF2-40B4-BE49-F238E27FC236}">
                <a16:creationId xmlns:a16="http://schemas.microsoft.com/office/drawing/2014/main" id="{FF5CD753-8EE1-AB47-34D3-A4E5FD0299F0}"/>
              </a:ext>
            </a:extLst>
          </p:cNvPr>
          <p:cNvSpPr/>
          <p:nvPr/>
        </p:nvSpPr>
        <p:spPr>
          <a:xfrm>
            <a:off x="771525" y="4492759"/>
            <a:ext cx="10778490" cy="283542"/>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TAGS – keyword tags to help with keyword search</a:t>
            </a:r>
          </a:p>
        </p:txBody>
      </p:sp>
      <p:sp>
        <p:nvSpPr>
          <p:cNvPr id="32" name="Flowchart: Process 31">
            <a:extLst>
              <a:ext uri="{FF2B5EF4-FFF2-40B4-BE49-F238E27FC236}">
                <a16:creationId xmlns:a16="http://schemas.microsoft.com/office/drawing/2014/main" id="{02DDECFD-C99B-4CF5-5B79-7F2453A7B396}"/>
              </a:ext>
            </a:extLst>
          </p:cNvPr>
          <p:cNvSpPr/>
          <p:nvPr/>
        </p:nvSpPr>
        <p:spPr>
          <a:xfrm>
            <a:off x="771524" y="5907918"/>
            <a:ext cx="10788016" cy="283542"/>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QUESTIONS – a list of N possible questions generated by LLM that this element would</a:t>
            </a:r>
          </a:p>
        </p:txBody>
      </p:sp>
      <p:sp>
        <p:nvSpPr>
          <p:cNvPr id="33" name="Flowchart: Process 32">
            <a:extLst>
              <a:ext uri="{FF2B5EF4-FFF2-40B4-BE49-F238E27FC236}">
                <a16:creationId xmlns:a16="http://schemas.microsoft.com/office/drawing/2014/main" id="{3118A282-2205-26FD-5722-83785F7DF6DB}"/>
              </a:ext>
            </a:extLst>
          </p:cNvPr>
          <p:cNvSpPr/>
          <p:nvPr/>
        </p:nvSpPr>
        <p:spPr>
          <a:xfrm>
            <a:off x="781050" y="4950893"/>
            <a:ext cx="10778490" cy="283542"/>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NAMED_ENTITITY_RECOGNITION – traditional NLP to identify any entities like PERS, ORG etc a NODE for Graphs</a:t>
            </a:r>
          </a:p>
        </p:txBody>
      </p:sp>
      <p:sp>
        <p:nvSpPr>
          <p:cNvPr id="35" name="Flowchart: Process 34">
            <a:extLst>
              <a:ext uri="{FF2B5EF4-FFF2-40B4-BE49-F238E27FC236}">
                <a16:creationId xmlns:a16="http://schemas.microsoft.com/office/drawing/2014/main" id="{B0E5A1AA-707F-7F5C-57EF-B3B88DCAD22E}"/>
              </a:ext>
            </a:extLst>
          </p:cNvPr>
          <p:cNvSpPr/>
          <p:nvPr/>
        </p:nvSpPr>
        <p:spPr>
          <a:xfrm>
            <a:off x="771524" y="5420902"/>
            <a:ext cx="10788016" cy="283542"/>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SUMMARY – if longer than X characters and LLM generated summary of the element</a:t>
            </a:r>
          </a:p>
        </p:txBody>
      </p:sp>
      <p:sp>
        <p:nvSpPr>
          <p:cNvPr id="36" name="Flowchart: Process 35">
            <a:extLst>
              <a:ext uri="{FF2B5EF4-FFF2-40B4-BE49-F238E27FC236}">
                <a16:creationId xmlns:a16="http://schemas.microsoft.com/office/drawing/2014/main" id="{FA1B42B6-1EBE-AFBB-B7B2-3DBF81A7DA21}"/>
              </a:ext>
            </a:extLst>
          </p:cNvPr>
          <p:cNvSpPr/>
          <p:nvPr/>
        </p:nvSpPr>
        <p:spPr>
          <a:xfrm>
            <a:off x="775208" y="742796"/>
            <a:ext cx="10788016" cy="781204"/>
          </a:xfrm>
          <a:prstGeom prst="flowChartProcess">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By breaking an article into its core atoms as well as processing a number of extra properties, we can harness the well-established information retrieval forma relational database. These atoms, based on their Named Entity Recognition labels can also be the basis to create graphs of Nodes and Edges across articles. Not exhaustive.</a:t>
            </a:r>
            <a:endParaRPr lang="en-GB" sz="2400" dirty="0">
              <a:solidFill>
                <a:schemeClr val="tx1"/>
              </a:solidFill>
              <a:latin typeface="Avenir Next LT Pro" panose="020B0504020202020204" pitchFamily="34" charset="0"/>
            </a:endParaRPr>
          </a:p>
        </p:txBody>
      </p:sp>
      <p:sp>
        <p:nvSpPr>
          <p:cNvPr id="2" name="Flowchart: Process 1">
            <a:extLst>
              <a:ext uri="{FF2B5EF4-FFF2-40B4-BE49-F238E27FC236}">
                <a16:creationId xmlns:a16="http://schemas.microsoft.com/office/drawing/2014/main" id="{D0FB88EC-72E5-6A0E-5A7F-407D1D97AB7E}"/>
              </a:ext>
            </a:extLst>
          </p:cNvPr>
          <p:cNvSpPr/>
          <p:nvPr/>
        </p:nvSpPr>
        <p:spPr>
          <a:xfrm>
            <a:off x="781050" y="6362837"/>
            <a:ext cx="10788016" cy="283542"/>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EMBEDDING – the vector for semantic search (we may have additional embeddings for other fields like DERIVED_TEXT</a:t>
            </a:r>
          </a:p>
        </p:txBody>
      </p:sp>
    </p:spTree>
    <p:extLst>
      <p:ext uri="{BB962C8B-B14F-4D97-AF65-F5344CB8AC3E}">
        <p14:creationId xmlns:p14="http://schemas.microsoft.com/office/powerpoint/2010/main" val="194935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9DD05-58D2-894D-674A-63E49125F577}"/>
            </a:ext>
          </a:extLst>
        </p:cNvPr>
        <p:cNvGrpSpPr/>
        <p:nvPr/>
      </p:nvGrpSpPr>
      <p:grpSpPr>
        <a:xfrm>
          <a:off x="0" y="0"/>
          <a:ext cx="0" cy="0"/>
          <a:chOff x="0" y="0"/>
          <a:chExt cx="0" cy="0"/>
        </a:xfrm>
      </p:grpSpPr>
      <p:sp>
        <p:nvSpPr>
          <p:cNvPr id="13" name="Flowchart: Process 12">
            <a:extLst>
              <a:ext uri="{FF2B5EF4-FFF2-40B4-BE49-F238E27FC236}">
                <a16:creationId xmlns:a16="http://schemas.microsoft.com/office/drawing/2014/main" id="{2B30CD3B-5B57-2B48-1FC4-A58F8B591E2F}"/>
              </a:ext>
            </a:extLst>
          </p:cNvPr>
          <p:cNvSpPr/>
          <p:nvPr/>
        </p:nvSpPr>
        <p:spPr>
          <a:xfrm>
            <a:off x="4018758" y="492431"/>
            <a:ext cx="4154483" cy="445357"/>
          </a:xfrm>
          <a:prstGeom prst="flowChartProcess">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5">
                    <a:lumMod val="75000"/>
                  </a:schemeClr>
                </a:solidFill>
                <a:latin typeface="Avenir Next LT Pro" panose="020B0504020202020204" pitchFamily="34" charset="0"/>
              </a:rPr>
              <a:t>Crowd Sourced Knowledge</a:t>
            </a:r>
          </a:p>
        </p:txBody>
      </p:sp>
      <p:sp>
        <p:nvSpPr>
          <p:cNvPr id="32" name="Flowchart: Process 31">
            <a:extLst>
              <a:ext uri="{FF2B5EF4-FFF2-40B4-BE49-F238E27FC236}">
                <a16:creationId xmlns:a16="http://schemas.microsoft.com/office/drawing/2014/main" id="{8D994383-24A0-CD95-D2D6-796A5D67E9E4}"/>
              </a:ext>
            </a:extLst>
          </p:cNvPr>
          <p:cNvSpPr/>
          <p:nvPr/>
        </p:nvSpPr>
        <p:spPr>
          <a:xfrm>
            <a:off x="701992" y="1232145"/>
            <a:ext cx="10788016" cy="72048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record all queries and any user feedback regarding HELPFUL/NOT_HELPFUL,BAD, ADDITIOANAL_COMMENTS, IS_ACCURATE, IS_ RELEVANT, IS_COMPLETE.</a:t>
            </a:r>
          </a:p>
        </p:txBody>
      </p:sp>
      <p:sp>
        <p:nvSpPr>
          <p:cNvPr id="2" name="Flowchart: Process 1">
            <a:extLst>
              <a:ext uri="{FF2B5EF4-FFF2-40B4-BE49-F238E27FC236}">
                <a16:creationId xmlns:a16="http://schemas.microsoft.com/office/drawing/2014/main" id="{4C7B0358-86E7-5F91-3328-86279AFB8C35}"/>
              </a:ext>
            </a:extLst>
          </p:cNvPr>
          <p:cNvSpPr/>
          <p:nvPr/>
        </p:nvSpPr>
        <p:spPr>
          <a:xfrm>
            <a:off x="701992" y="2222590"/>
            <a:ext cx="10788016" cy="72048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When a user asks a question, we can have the option to return a list of USER_APPROVED_ANSWERS as well as ranking/rating. This can be the first response and then this response can be included in further search if the user wants this.</a:t>
            </a:r>
          </a:p>
        </p:txBody>
      </p:sp>
      <p:sp>
        <p:nvSpPr>
          <p:cNvPr id="3" name="Flowchart: Process 2">
            <a:extLst>
              <a:ext uri="{FF2B5EF4-FFF2-40B4-BE49-F238E27FC236}">
                <a16:creationId xmlns:a16="http://schemas.microsoft.com/office/drawing/2014/main" id="{359A12D8-E576-50D2-937E-F54116B02661}"/>
              </a:ext>
            </a:extLst>
          </p:cNvPr>
          <p:cNvSpPr/>
          <p:nvPr/>
        </p:nvSpPr>
        <p:spPr>
          <a:xfrm>
            <a:off x="701992" y="3213035"/>
            <a:ext cx="10788016" cy="72048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Researchers can make informal Q/A pairs with sources, that can be optionally included if the user wants this. It also provides a way of importing/exporting domain knowledge without having to be produced and accepted in formal channels. They can have added STATUS like VERIFIED/LIKELY/IN_PROGRESS</a:t>
            </a:r>
          </a:p>
        </p:txBody>
      </p:sp>
      <p:sp>
        <p:nvSpPr>
          <p:cNvPr id="4" name="Flowchart: Process 3">
            <a:extLst>
              <a:ext uri="{FF2B5EF4-FFF2-40B4-BE49-F238E27FC236}">
                <a16:creationId xmlns:a16="http://schemas.microsoft.com/office/drawing/2014/main" id="{DDAC06F5-FCAF-52A6-835C-4A5C0388354E}"/>
              </a:ext>
            </a:extLst>
          </p:cNvPr>
          <p:cNvSpPr/>
          <p:nvPr/>
        </p:nvSpPr>
        <p:spPr>
          <a:xfrm>
            <a:off x="4018757" y="4203480"/>
            <a:ext cx="4154483" cy="445357"/>
          </a:xfrm>
          <a:prstGeom prst="flowChartProcess">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5">
                    <a:lumMod val="75000"/>
                  </a:schemeClr>
                </a:solidFill>
                <a:latin typeface="Avenir Next LT Pro" panose="020B0504020202020204" pitchFamily="34" charset="0"/>
              </a:rPr>
              <a:t>Report Creation</a:t>
            </a:r>
          </a:p>
        </p:txBody>
      </p:sp>
      <p:sp>
        <p:nvSpPr>
          <p:cNvPr id="11" name="Flowchart: Process 10">
            <a:extLst>
              <a:ext uri="{FF2B5EF4-FFF2-40B4-BE49-F238E27FC236}">
                <a16:creationId xmlns:a16="http://schemas.microsoft.com/office/drawing/2014/main" id="{018D3D3A-ECFF-E58A-BD98-B481E23B4C55}"/>
              </a:ext>
            </a:extLst>
          </p:cNvPr>
          <p:cNvSpPr/>
          <p:nvPr/>
        </p:nvSpPr>
        <p:spPr>
          <a:xfrm>
            <a:off x="701990" y="4918802"/>
            <a:ext cx="10788016" cy="72048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Based on all these atoms of information, we can use AI to create reports/presentations etc in a variety of ways. This would be generic Software/UI development using traditional Python with AI Agents providing the flow </a:t>
            </a:r>
            <a:r>
              <a:rPr lang="en-GB" sz="1400">
                <a:solidFill>
                  <a:schemeClr val="tx1"/>
                </a:solidFill>
                <a:latin typeface="Avenir Next LT Pro" panose="020B0504020202020204" pitchFamily="34" charset="0"/>
              </a:rPr>
              <a:t>and content </a:t>
            </a:r>
            <a:endParaRPr lang="en-GB" sz="1400"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89422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TotalTime>
  <Words>869</Words>
  <Application>Microsoft Office PowerPoint</Application>
  <PresentationFormat>Widescreen</PresentationFormat>
  <Paragraphs>67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Avenir Next LT Pro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30</cp:revision>
  <dcterms:created xsi:type="dcterms:W3CDTF">2024-11-17T11:01:54Z</dcterms:created>
  <dcterms:modified xsi:type="dcterms:W3CDTF">2024-12-26T01:43:43Z</dcterms:modified>
</cp:coreProperties>
</file>