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5" r:id="rId3"/>
    <p:sldId id="267" r:id="rId4"/>
    <p:sldId id="276" r:id="rId5"/>
    <p:sldId id="277" r:id="rId6"/>
    <p:sldId id="279" r:id="rId7"/>
    <p:sldId id="278"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23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460625" y="998251"/>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332805" y="167254"/>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979174" y="2762006"/>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893329" y="4570489"/>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2" name="TextBox 1">
            <a:extLst>
              <a:ext uri="{FF2B5EF4-FFF2-40B4-BE49-F238E27FC236}">
                <a16:creationId xmlns:a16="http://schemas.microsoft.com/office/drawing/2014/main" id="{13737DA9-DF5F-AB0C-9E11-A116F2C3F0F5}"/>
              </a:ext>
            </a:extLst>
          </p:cNvPr>
          <p:cNvSpPr txBox="1"/>
          <p:nvPr/>
        </p:nvSpPr>
        <p:spPr>
          <a:xfrm>
            <a:off x="303308" y="1753639"/>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Agents</a:t>
            </a:r>
          </a:p>
        </p:txBody>
      </p:sp>
    </p:spTree>
    <p:extLst>
      <p:ext uri="{BB962C8B-B14F-4D97-AF65-F5344CB8AC3E}">
        <p14:creationId xmlns:p14="http://schemas.microsoft.com/office/powerpoint/2010/main" val="30420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710BF209-F643-2E42-DDC6-B9BC626DFEE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E59D87-44FF-9A00-05C5-8C8B5084E199}"/>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20 KEY TAKEWAYS</a:t>
            </a:r>
          </a:p>
        </p:txBody>
      </p:sp>
      <p:sp>
        <p:nvSpPr>
          <p:cNvPr id="9" name="Rectangle: Rounded Corners 8">
            <a:extLst>
              <a:ext uri="{FF2B5EF4-FFF2-40B4-BE49-F238E27FC236}">
                <a16:creationId xmlns:a16="http://schemas.microsoft.com/office/drawing/2014/main" id="{35E17D67-44A7-EC46-6D49-CF1C7CA94C03}"/>
              </a:ext>
            </a:extLst>
          </p:cNvPr>
          <p:cNvSpPr/>
          <p:nvPr/>
        </p:nvSpPr>
        <p:spPr>
          <a:xfrm>
            <a:off x="923113" y="1387818"/>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err="1"/>
              <a:t>ReAct</a:t>
            </a:r>
            <a:r>
              <a:rPr lang="en-GB" sz="5400" b="1" dirty="0"/>
              <a:t> pattern – Reason/Act</a:t>
            </a:r>
          </a:p>
          <a:p>
            <a:pPr algn="ctr"/>
            <a:r>
              <a:rPr lang="en-GB" sz="4400" b="1" dirty="0"/>
              <a:t>Like the reflection pattern, we pass the output back into the agent until we get to a </a:t>
            </a:r>
            <a:r>
              <a:rPr lang="en-GB" sz="4400" b="1"/>
              <a:t>break point.</a:t>
            </a:r>
            <a:endParaRPr lang="en-GB" sz="4400" b="1" dirty="0"/>
          </a:p>
        </p:txBody>
      </p:sp>
    </p:spTree>
    <p:extLst>
      <p:ext uri="{BB962C8B-B14F-4D97-AF65-F5344CB8AC3E}">
        <p14:creationId xmlns:p14="http://schemas.microsoft.com/office/powerpoint/2010/main" val="20428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D08699-B4D6-A21C-F936-16DD908E04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D7A7EF-42A1-55BD-957F-45538D097072}"/>
              </a:ext>
            </a:extLst>
          </p:cNvPr>
          <p:cNvSpPr txBox="1"/>
          <p:nvPr/>
        </p:nvSpPr>
        <p:spPr>
          <a:xfrm>
            <a:off x="460293" y="1100570"/>
            <a:ext cx="11270750" cy="1392689"/>
          </a:xfrm>
          <a:prstGeom prst="rect">
            <a:avLst/>
          </a:prstGeom>
          <a:noFill/>
        </p:spPr>
        <p:txBody>
          <a:bodyPr wrap="square" rtlCol="0">
            <a:spAutoFit/>
          </a:bodyPr>
          <a:lstStyle/>
          <a:p>
            <a:pPr algn="ctr">
              <a:spcBef>
                <a:spcPts val="1500"/>
              </a:spcBef>
            </a:pPr>
            <a:r>
              <a:rPr lang="en-GB" sz="3600" i="0" dirty="0">
                <a:solidFill>
                  <a:schemeClr val="bg1"/>
                </a:solidFill>
                <a:effectLst/>
                <a:latin typeface="Montserrat" panose="00000500000000000000" pitchFamily="2" charset="0"/>
              </a:rPr>
              <a:t>Implementing Agentic AI Solutions</a:t>
            </a:r>
          </a:p>
          <a:p>
            <a:pPr algn="ctr">
              <a:spcBef>
                <a:spcPts val="1500"/>
              </a:spcBef>
            </a:pPr>
            <a:r>
              <a:rPr lang="en-GB" sz="3600" i="0" dirty="0">
                <a:solidFill>
                  <a:schemeClr val="bg1"/>
                </a:solidFill>
                <a:effectLst/>
                <a:latin typeface="Montserrat" panose="00000500000000000000" pitchFamily="2" charset="0"/>
              </a:rPr>
              <a:t> in Django from scratch</a:t>
            </a:r>
          </a:p>
        </p:txBody>
      </p:sp>
      <p:sp>
        <p:nvSpPr>
          <p:cNvPr id="7" name="TextBox 6">
            <a:extLst>
              <a:ext uri="{FF2B5EF4-FFF2-40B4-BE49-F238E27FC236}">
                <a16:creationId xmlns:a16="http://schemas.microsoft.com/office/drawing/2014/main" id="{969E6C1A-4405-41E8-0673-9D9EC738F856}"/>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a:t>
            </a:r>
            <a:r>
              <a:rPr lang="en-GB" sz="4800" b="0" i="0" u="none" strike="noStrike" dirty="0">
                <a:solidFill>
                  <a:schemeClr val="bg1"/>
                </a:solidFill>
                <a:effectLst/>
                <a:latin typeface="Montserrat" panose="00000500000000000000" pitchFamily="2" charset="0"/>
              </a:rPr>
              <a:t> Europe 2025</a:t>
            </a:r>
          </a:p>
        </p:txBody>
      </p:sp>
      <p:pic>
        <p:nvPicPr>
          <p:cNvPr id="9" name="Picture 8" descr="A person in a vest&#10;&#10;Description automatically generated">
            <a:extLst>
              <a:ext uri="{FF2B5EF4-FFF2-40B4-BE49-F238E27FC236}">
                <a16:creationId xmlns:a16="http://schemas.microsoft.com/office/drawing/2014/main" id="{6922B2D7-83F8-E3BB-6FDF-E2F3DEC2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337F78EA-A58C-4CBC-9F94-F34A3B852D0C}"/>
              </a:ext>
            </a:extLst>
          </p:cNvPr>
          <p:cNvSpPr txBox="1"/>
          <p:nvPr/>
        </p:nvSpPr>
        <p:spPr>
          <a:xfrm>
            <a:off x="2999722" y="2705029"/>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369373CC-FD63-5D6A-0DE5-C910B9C2372A}"/>
              </a:ext>
            </a:extLst>
          </p:cNvPr>
          <p:cNvSpPr txBox="1"/>
          <p:nvPr/>
        </p:nvSpPr>
        <p:spPr>
          <a:xfrm>
            <a:off x="983441" y="4474744"/>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Tree>
    <p:extLst>
      <p:ext uri="{BB962C8B-B14F-4D97-AF65-F5344CB8AC3E}">
        <p14:creationId xmlns:p14="http://schemas.microsoft.com/office/powerpoint/2010/main" val="40948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8F116EA-3393-951A-B582-0AAB9C950A7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A1D4DF8-13AB-C128-C5E2-643679B37FED}"/>
              </a:ext>
            </a:extLst>
          </p:cNvPr>
          <p:cNvSpPr/>
          <p:nvPr/>
        </p:nvSpPr>
        <p:spPr>
          <a:xfrm>
            <a:off x="922960" y="441018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NON-AGENTIC DATA WRANGLING</a:t>
            </a:r>
          </a:p>
        </p:txBody>
      </p:sp>
      <p:sp>
        <p:nvSpPr>
          <p:cNvPr id="29" name="Rectangle: Rounded Corners 28">
            <a:extLst>
              <a:ext uri="{FF2B5EF4-FFF2-40B4-BE49-F238E27FC236}">
                <a16:creationId xmlns:a16="http://schemas.microsoft.com/office/drawing/2014/main" id="{00ECEC13-76F8-E395-4FBD-1CED2E476710}"/>
              </a:ext>
            </a:extLst>
          </p:cNvPr>
          <p:cNvSpPr/>
          <p:nvPr/>
        </p:nvSpPr>
        <p:spPr>
          <a:xfrm>
            <a:off x="7203620" y="903247"/>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Structured Data</a:t>
            </a:r>
          </a:p>
        </p:txBody>
      </p:sp>
      <p:sp>
        <p:nvSpPr>
          <p:cNvPr id="7" name="Rectangle: Rounded Corners 6">
            <a:extLst>
              <a:ext uri="{FF2B5EF4-FFF2-40B4-BE49-F238E27FC236}">
                <a16:creationId xmlns:a16="http://schemas.microsoft.com/office/drawing/2014/main" id="{F867A14B-8EBA-6996-7169-CF92EAE56C10}"/>
              </a:ext>
            </a:extLst>
          </p:cNvPr>
          <p:cNvSpPr/>
          <p:nvPr/>
        </p:nvSpPr>
        <p:spPr>
          <a:xfrm>
            <a:off x="895564" y="1962364"/>
            <a:ext cx="4023493" cy="13904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a:t>Use LLM, </a:t>
            </a:r>
            <a:r>
              <a:rPr lang="en-GB" sz="2400" b="1" dirty="0"/>
              <a:t>VLM or unstructured.io to extract data</a:t>
            </a:r>
          </a:p>
        </p:txBody>
      </p:sp>
      <p:sp>
        <p:nvSpPr>
          <p:cNvPr id="8" name="Rectangle: Rounded Corners 7">
            <a:extLst>
              <a:ext uri="{FF2B5EF4-FFF2-40B4-BE49-F238E27FC236}">
                <a16:creationId xmlns:a16="http://schemas.microsoft.com/office/drawing/2014/main" id="{8E55B553-D43C-1F9F-80DA-AF38DF5CA76C}"/>
              </a:ext>
            </a:extLst>
          </p:cNvPr>
          <p:cNvSpPr/>
          <p:nvPr/>
        </p:nvSpPr>
        <p:spPr>
          <a:xfrm>
            <a:off x="895564" y="903247"/>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Unstructured Data</a:t>
            </a:r>
          </a:p>
        </p:txBody>
      </p:sp>
      <p:sp>
        <p:nvSpPr>
          <p:cNvPr id="9" name="Rectangle: Rounded Corners 8">
            <a:extLst>
              <a:ext uri="{FF2B5EF4-FFF2-40B4-BE49-F238E27FC236}">
                <a16:creationId xmlns:a16="http://schemas.microsoft.com/office/drawing/2014/main" id="{E8E69BD3-D67C-793C-4B6D-8F2B063F5269}"/>
              </a:ext>
            </a:extLst>
          </p:cNvPr>
          <p:cNvSpPr/>
          <p:nvPr/>
        </p:nvSpPr>
        <p:spPr>
          <a:xfrm>
            <a:off x="922960" y="5467560"/>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LOAD INTO DB</a:t>
            </a:r>
          </a:p>
        </p:txBody>
      </p:sp>
      <p:sp>
        <p:nvSpPr>
          <p:cNvPr id="10" name="Arrow: Down 9">
            <a:extLst>
              <a:ext uri="{FF2B5EF4-FFF2-40B4-BE49-F238E27FC236}">
                <a16:creationId xmlns:a16="http://schemas.microsoft.com/office/drawing/2014/main" id="{764CA066-3608-81A0-31BA-6FF3A3324F18}"/>
              </a:ext>
            </a:extLst>
          </p:cNvPr>
          <p:cNvSpPr/>
          <p:nvPr/>
        </p:nvSpPr>
        <p:spPr>
          <a:xfrm>
            <a:off x="2655592" y="3505184"/>
            <a:ext cx="503434" cy="801384"/>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26184E7A-4CDB-BE64-0031-912C23BC655F}"/>
              </a:ext>
            </a:extLst>
          </p:cNvPr>
          <p:cNvSpPr/>
          <p:nvPr/>
        </p:nvSpPr>
        <p:spPr>
          <a:xfrm>
            <a:off x="8711933" y="1890445"/>
            <a:ext cx="503434" cy="2373330"/>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17D2209-A015-3DA1-8BBB-E070B1788780}"/>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ETL</a:t>
            </a:r>
            <a:endParaRPr lang="en-GB" sz="2400" b="1" dirty="0"/>
          </a:p>
        </p:txBody>
      </p:sp>
    </p:spTree>
    <p:extLst>
      <p:ext uri="{BB962C8B-B14F-4D97-AF65-F5344CB8AC3E}">
        <p14:creationId xmlns:p14="http://schemas.microsoft.com/office/powerpoint/2010/main" val="137100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6C139DA-1BD6-5E56-D33C-BEAED3C4BAFD}"/>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43DDF4C-D9C8-6004-4B24-6B39B9ABC2D8}"/>
              </a:ext>
            </a:extLst>
          </p:cNvPr>
          <p:cNvSpPr/>
          <p:nvPr/>
        </p:nvSpPr>
        <p:spPr>
          <a:xfrm>
            <a:off x="994880" y="895626"/>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 can use Agents to plan the tasks </a:t>
            </a:r>
            <a:r>
              <a:rPr lang="en-GB" sz="2400" b="1" dirty="0" err="1"/>
              <a:t>requireds</a:t>
            </a:r>
            <a:endParaRPr lang="en-GB" sz="2400" b="1" dirty="0"/>
          </a:p>
        </p:txBody>
      </p:sp>
      <p:sp>
        <p:nvSpPr>
          <p:cNvPr id="12" name="Rectangle: Rounded Corners 11">
            <a:extLst>
              <a:ext uri="{FF2B5EF4-FFF2-40B4-BE49-F238E27FC236}">
                <a16:creationId xmlns:a16="http://schemas.microsoft.com/office/drawing/2014/main" id="{833C2C28-1476-F5FB-F138-E2E5EF2F6FD6}"/>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PLANNING</a:t>
            </a:r>
            <a:endParaRPr lang="en-GB" sz="2400" b="1" dirty="0"/>
          </a:p>
        </p:txBody>
      </p:sp>
      <p:pic>
        <p:nvPicPr>
          <p:cNvPr id="6" name="Picture 5" descr="A diagram of a structure&#10;&#10;AI-generated content may be incorrect.">
            <a:extLst>
              <a:ext uri="{FF2B5EF4-FFF2-40B4-BE49-F238E27FC236}">
                <a16:creationId xmlns:a16="http://schemas.microsoft.com/office/drawing/2014/main" id="{1C67138A-B4D7-FBA4-7DF1-04A027A58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033" y="1841757"/>
            <a:ext cx="8229600" cy="4462837"/>
          </a:xfrm>
          <a:prstGeom prst="rect">
            <a:avLst/>
          </a:prstGeom>
        </p:spPr>
      </p:pic>
      <p:sp>
        <p:nvSpPr>
          <p:cNvPr id="13" name="TextBox 12">
            <a:extLst>
              <a:ext uri="{FF2B5EF4-FFF2-40B4-BE49-F238E27FC236}">
                <a16:creationId xmlns:a16="http://schemas.microsoft.com/office/drawing/2014/main" id="{89FDB69B-81EC-5733-6128-E161A7EBEA07}"/>
              </a:ext>
            </a:extLst>
          </p:cNvPr>
          <p:cNvSpPr txBox="1"/>
          <p:nvPr/>
        </p:nvSpPr>
        <p:spPr>
          <a:xfrm>
            <a:off x="1898011" y="6449341"/>
            <a:ext cx="9205645" cy="369332"/>
          </a:xfrm>
          <a:prstGeom prst="rect">
            <a:avLst/>
          </a:prstGeom>
          <a:noFill/>
        </p:spPr>
        <p:txBody>
          <a:bodyPr wrap="square" rtlCol="0">
            <a:spAutoFit/>
          </a:bodyPr>
          <a:lstStyle/>
          <a:p>
            <a:r>
              <a:rPr lang="en-GB" dirty="0"/>
              <a:t>https://github.com/langchain-ai/open_deep_research/blob/main/README.md</a:t>
            </a:r>
          </a:p>
        </p:txBody>
      </p:sp>
    </p:spTree>
    <p:extLst>
      <p:ext uri="{BB962C8B-B14F-4D97-AF65-F5344CB8AC3E}">
        <p14:creationId xmlns:p14="http://schemas.microsoft.com/office/powerpoint/2010/main" val="169361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1B3C28E-655E-EA1C-DEFD-F82A057A91B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E74AD8-D142-0B2B-0920-4D5E67F0901F}"/>
              </a:ext>
            </a:extLst>
          </p:cNvPr>
          <p:cNvSpPr/>
          <p:nvPr/>
        </p:nvSpPr>
        <p:spPr>
          <a:xfrm>
            <a:off x="6295461" y="1974139"/>
            <a:ext cx="5000975"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Store tried and tested SQL queries like documents in DB with meta data to enable keyword and semantic search to produce results.</a:t>
            </a:r>
          </a:p>
        </p:txBody>
      </p:sp>
      <p:sp>
        <p:nvSpPr>
          <p:cNvPr id="29" name="Rectangle: Rounded Corners 28">
            <a:extLst>
              <a:ext uri="{FF2B5EF4-FFF2-40B4-BE49-F238E27FC236}">
                <a16:creationId xmlns:a16="http://schemas.microsoft.com/office/drawing/2014/main" id="{F96A7975-2998-C277-EF56-04F994B2CA96}"/>
              </a:ext>
            </a:extLst>
          </p:cNvPr>
          <p:cNvSpPr/>
          <p:nvPr/>
        </p:nvSpPr>
        <p:spPr>
          <a:xfrm>
            <a:off x="6226139" y="903247"/>
            <a:ext cx="5000975"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SQL</a:t>
            </a:r>
          </a:p>
        </p:txBody>
      </p:sp>
      <p:sp>
        <p:nvSpPr>
          <p:cNvPr id="8" name="Rectangle: Rounded Corners 7">
            <a:extLst>
              <a:ext uri="{FF2B5EF4-FFF2-40B4-BE49-F238E27FC236}">
                <a16:creationId xmlns:a16="http://schemas.microsoft.com/office/drawing/2014/main" id="{04C77BA7-521B-2043-46D1-ACB4ED27A494}"/>
              </a:ext>
            </a:extLst>
          </p:cNvPr>
          <p:cNvSpPr/>
          <p:nvPr/>
        </p:nvSpPr>
        <p:spPr>
          <a:xfrm>
            <a:off x="895564" y="903247"/>
            <a:ext cx="48065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a:t>
            </a:r>
          </a:p>
        </p:txBody>
      </p:sp>
      <p:sp>
        <p:nvSpPr>
          <p:cNvPr id="9" name="Rectangle: Rounded Corners 8">
            <a:extLst>
              <a:ext uri="{FF2B5EF4-FFF2-40B4-BE49-F238E27FC236}">
                <a16:creationId xmlns:a16="http://schemas.microsoft.com/office/drawing/2014/main" id="{802B5DFF-2D5D-BA29-1246-ED1CADBEAAF8}"/>
              </a:ext>
            </a:extLst>
          </p:cNvPr>
          <p:cNvSpPr/>
          <p:nvPr/>
        </p:nvSpPr>
        <p:spPr>
          <a:xfrm>
            <a:off x="912688" y="4542952"/>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a:t>
            </a:r>
          </a:p>
        </p:txBody>
      </p:sp>
      <p:sp>
        <p:nvSpPr>
          <p:cNvPr id="12" name="Rectangle: Rounded Corners 11">
            <a:extLst>
              <a:ext uri="{FF2B5EF4-FFF2-40B4-BE49-F238E27FC236}">
                <a16:creationId xmlns:a16="http://schemas.microsoft.com/office/drawing/2014/main" id="{2B2AE153-3C93-4575-B52C-5F61376190DB}"/>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QUERY</a:t>
            </a:r>
            <a:endParaRPr lang="en-GB" sz="2400" b="1" dirty="0"/>
          </a:p>
        </p:txBody>
      </p:sp>
      <p:sp>
        <p:nvSpPr>
          <p:cNvPr id="3" name="Rectangle: Rounded Corners 2">
            <a:extLst>
              <a:ext uri="{FF2B5EF4-FFF2-40B4-BE49-F238E27FC236}">
                <a16:creationId xmlns:a16="http://schemas.microsoft.com/office/drawing/2014/main" id="{5B59CC91-F9BD-39E4-84A4-9B5ABFB2DC17}"/>
              </a:ext>
            </a:extLst>
          </p:cNvPr>
          <p:cNvSpPr/>
          <p:nvPr/>
        </p:nvSpPr>
        <p:spPr>
          <a:xfrm>
            <a:off x="895564" y="1974139"/>
            <a:ext cx="4806593"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Obtain relevant SQL Schema and get Agent to create SQL query that is then run to get result.</a:t>
            </a:r>
          </a:p>
        </p:txBody>
      </p:sp>
      <p:sp>
        <p:nvSpPr>
          <p:cNvPr id="4" name="Rectangle: Rounded Corners 3">
            <a:extLst>
              <a:ext uri="{FF2B5EF4-FFF2-40B4-BE49-F238E27FC236}">
                <a16:creationId xmlns:a16="http://schemas.microsoft.com/office/drawing/2014/main" id="{5E418680-EB9B-C19B-A802-D73409B865FD}"/>
              </a:ext>
            </a:extLst>
          </p:cNvPr>
          <p:cNvSpPr/>
          <p:nvPr/>
        </p:nvSpPr>
        <p:spPr>
          <a:xfrm>
            <a:off x="922960" y="5691945"/>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User rating to provide feedback  and future ML data. </a:t>
            </a:r>
          </a:p>
        </p:txBody>
      </p:sp>
    </p:spTree>
    <p:extLst>
      <p:ext uri="{BB962C8B-B14F-4D97-AF65-F5344CB8AC3E}">
        <p14:creationId xmlns:p14="http://schemas.microsoft.com/office/powerpoint/2010/main" val="20070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5D454ED7-B11A-0398-C86E-9BC2917C21A3}"/>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1D4205C-38A6-6619-D583-BCA2B28B8383}"/>
              </a:ext>
            </a:extLst>
          </p:cNvPr>
          <p:cNvSpPr/>
          <p:nvPr/>
        </p:nvSpPr>
        <p:spPr>
          <a:xfrm>
            <a:off x="922960" y="117302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 available in various formats. </a:t>
            </a:r>
          </a:p>
        </p:txBody>
      </p:sp>
      <p:sp>
        <p:nvSpPr>
          <p:cNvPr id="12" name="Rectangle: Rounded Corners 11">
            <a:extLst>
              <a:ext uri="{FF2B5EF4-FFF2-40B4-BE49-F238E27FC236}">
                <a16:creationId xmlns:a16="http://schemas.microsoft.com/office/drawing/2014/main" id="{4010B384-887C-1C5B-E9C8-A3FDD5CCB2E9}"/>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REPORTING</a:t>
            </a:r>
            <a:endParaRPr lang="en-GB" sz="2400" b="1" dirty="0"/>
          </a:p>
        </p:txBody>
      </p:sp>
      <p:sp>
        <p:nvSpPr>
          <p:cNvPr id="4" name="Rectangle: Rounded Corners 3">
            <a:extLst>
              <a:ext uri="{FF2B5EF4-FFF2-40B4-BE49-F238E27FC236}">
                <a16:creationId xmlns:a16="http://schemas.microsoft.com/office/drawing/2014/main" id="{9915FF57-D180-A794-AA35-07AC1728F292}"/>
              </a:ext>
            </a:extLst>
          </p:cNvPr>
          <p:cNvSpPr/>
          <p:nvPr/>
        </p:nvSpPr>
        <p:spPr>
          <a:xfrm>
            <a:off x="922959" y="2396561"/>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Web based dashboard.</a:t>
            </a:r>
          </a:p>
        </p:txBody>
      </p:sp>
    </p:spTree>
    <p:extLst>
      <p:ext uri="{BB962C8B-B14F-4D97-AF65-F5344CB8AC3E}">
        <p14:creationId xmlns:p14="http://schemas.microsoft.com/office/powerpoint/2010/main" val="151758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EXTRACTION EXAMPLE</a:t>
            </a:r>
          </a:p>
          <a:p>
            <a:pPr algn="ctr"/>
            <a:r>
              <a:rPr lang="en-GB" sz="2800" b="1" dirty="0"/>
              <a:t>Extract data and store it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TotalTime>
  <Words>721</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50</cp:revision>
  <dcterms:created xsi:type="dcterms:W3CDTF">2024-12-09T15:33:43Z</dcterms:created>
  <dcterms:modified xsi:type="dcterms:W3CDTF">2025-03-07T13:09:26Z</dcterms:modified>
</cp:coreProperties>
</file>