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5" r:id="rId3"/>
    <p:sldId id="267" r:id="rId4"/>
    <p:sldId id="276" r:id="rId5"/>
    <p:sldId id="277" r:id="rId6"/>
    <p:sldId id="279" r:id="rId7"/>
    <p:sldId id="278"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FAF1-F4E1-40E6-9530-12AC7A6EC234}" v="60" dt="2025-01-27T10:30:4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23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4D5-1754-A877-F3B7-41E5FF366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7D9F8-9D69-96A6-DD88-761AEA18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F1DAE-1481-1616-42ED-D653D531F445}"/>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679F1B2C-9B93-4CCB-EFFA-4AA0C4340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F7983-397D-CE8B-5AE5-63959B3D6700}"/>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19474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6638-7878-872D-7D75-79C0A10F7E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C3DA3-FB0B-91B9-2337-97C1E4B57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55DAD-2117-DDE6-1954-5C5200713B96}"/>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40D1EC63-CED2-D8CA-7237-89132ACD4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726B3-1B25-92ED-7972-6D1FF21E2C7F}"/>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95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3EE73-BDDB-D118-71E1-5E637C6869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91E2C-3A06-37D4-BC22-C8628038E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7798A-E278-F951-9882-CF9EA45E9652}"/>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D369CB54-DB5C-638D-FFC8-2E676106B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BDAEE-4765-237B-1157-A8FEEFBEBC18}"/>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9085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E6A-07AB-04B2-92EA-4A2CAA395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0B9774-88B4-C66E-2AEB-F9D86D609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676C0-A4FB-B495-6495-28D8DEE80F6F}"/>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9CAD8090-2966-71D3-69F1-16EDBFCE0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CB066-708C-62BE-FEF1-8DA32AB696D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891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99D6-DDD4-8E8D-7A26-D37E7C2D9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CE841-79BD-5581-2F17-EEEAE98D94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D5CBD-74D2-1B34-A9A3-2A033F964D5F}"/>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95AFC032-40B1-AA87-3A73-17F642FB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5359-99A7-A428-7FFA-C450CCA6F226}"/>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88610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7F5C-29D7-FF32-BC66-2413AC4968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5741BA-34C4-2C35-E46A-0D23F9F5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8875F3-2610-B169-233E-54DC6B0D3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52584D-FC20-B9B9-C5A4-ECC6CD8C968E}"/>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6" name="Footer Placeholder 5">
            <a:extLst>
              <a:ext uri="{FF2B5EF4-FFF2-40B4-BE49-F238E27FC236}">
                <a16:creationId xmlns:a16="http://schemas.microsoft.com/office/drawing/2014/main" id="{034E2FCC-51AA-53D1-E4A4-7986BA5D83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1EF02-AE58-80BD-2B5E-E19DB8BB878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360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0CE4-58A4-572B-DDA5-40F14C820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DF18C-FB9A-1B1C-85BF-F1A022D67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03B6D-F9DE-07A4-5855-C5BE3EA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B6E201-4F5F-76FA-6C07-1446B971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7D22-D994-6294-FE73-98D78312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D0A417-92BF-B0F0-EF72-4EF19B78148B}"/>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8" name="Footer Placeholder 7">
            <a:extLst>
              <a:ext uri="{FF2B5EF4-FFF2-40B4-BE49-F238E27FC236}">
                <a16:creationId xmlns:a16="http://schemas.microsoft.com/office/drawing/2014/main" id="{F9ABD6EB-EF63-FCD5-0C11-4AF235AC3C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2BD489-DEF5-6425-4035-73AC6F4DEA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8345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01E-58B2-0422-046C-CFD43765AD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62A2F-AA3C-CB6B-5BF9-1CA2C541F292}"/>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4" name="Footer Placeholder 3">
            <a:extLst>
              <a:ext uri="{FF2B5EF4-FFF2-40B4-BE49-F238E27FC236}">
                <a16:creationId xmlns:a16="http://schemas.microsoft.com/office/drawing/2014/main" id="{95D704F8-9430-8FCD-6C72-6F31BBA9B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5BA040-EAA4-B8D7-652E-4AB8C93BBC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0806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579B-3963-74B7-373E-84C198136B35}"/>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3" name="Footer Placeholder 2">
            <a:extLst>
              <a:ext uri="{FF2B5EF4-FFF2-40B4-BE49-F238E27FC236}">
                <a16:creationId xmlns:a16="http://schemas.microsoft.com/office/drawing/2014/main" id="{F79240CE-6B24-990F-BFCB-6240B973FE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691F3-E915-62BF-E9F9-59827671AA39}"/>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75919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383-2548-9E5A-EC1E-0DC5A1C6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CE38D4-EC4F-9041-BDBF-BFCDBF77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397F59-DFF0-BA07-80DB-43B56423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4B9E-D294-1E75-6BAA-2F1DF654DF75}"/>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6" name="Footer Placeholder 5">
            <a:extLst>
              <a:ext uri="{FF2B5EF4-FFF2-40B4-BE49-F238E27FC236}">
                <a16:creationId xmlns:a16="http://schemas.microsoft.com/office/drawing/2014/main" id="{19BDDD8C-48FC-8AF4-181E-39DCDBF7E3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29F36-7284-7B6B-C91A-3C6F908AE04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3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329-D2C9-B6D2-5643-EB5EA661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5E1D4C-EDF1-733E-4BA7-6DD316EDF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CE3581-37C0-48B1-5AFD-482271FD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E0094-3317-144F-3B7E-7B78FB638140}"/>
              </a:ext>
            </a:extLst>
          </p:cNvPr>
          <p:cNvSpPr>
            <a:spLocks noGrp="1"/>
          </p:cNvSpPr>
          <p:nvPr>
            <p:ph type="dt" sz="half" idx="10"/>
          </p:nvPr>
        </p:nvSpPr>
        <p:spPr/>
        <p:txBody>
          <a:bodyPr/>
          <a:lstStyle/>
          <a:p>
            <a:fld id="{9F984A1A-F576-403E-81D7-74E1235F9109}" type="datetimeFigureOut">
              <a:rPr lang="en-GB" smtClean="0"/>
              <a:t>07/03/2025</a:t>
            </a:fld>
            <a:endParaRPr lang="en-GB"/>
          </a:p>
        </p:txBody>
      </p:sp>
      <p:sp>
        <p:nvSpPr>
          <p:cNvPr id="6" name="Footer Placeholder 5">
            <a:extLst>
              <a:ext uri="{FF2B5EF4-FFF2-40B4-BE49-F238E27FC236}">
                <a16:creationId xmlns:a16="http://schemas.microsoft.com/office/drawing/2014/main" id="{42AAF592-0DD2-25C5-D69B-83ED25354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CDFC72-FB1E-653B-D92A-D70998324F0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403183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69A3-14A2-7CE7-8C41-8593FA4C2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D7177E-632C-94BF-5556-7A54CBAD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746BF-40FD-AFD7-E98B-18EBB21F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84A1A-F576-403E-81D7-74E1235F9109}" type="datetimeFigureOut">
              <a:rPr lang="en-GB" smtClean="0"/>
              <a:t>07/03/2025</a:t>
            </a:fld>
            <a:endParaRPr lang="en-GB"/>
          </a:p>
        </p:txBody>
      </p:sp>
      <p:sp>
        <p:nvSpPr>
          <p:cNvPr id="5" name="Footer Placeholder 4">
            <a:extLst>
              <a:ext uri="{FF2B5EF4-FFF2-40B4-BE49-F238E27FC236}">
                <a16:creationId xmlns:a16="http://schemas.microsoft.com/office/drawing/2014/main" id="{9355268F-81DD-CF48-D8BC-7CEAABCC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79E83B-6243-4846-6951-7B9CF357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A3404-B09D-4FCA-BEEF-B8F5A7C18D1A}" type="slidenum">
              <a:rPr lang="en-GB" smtClean="0"/>
              <a:t>‹#›</a:t>
            </a:fld>
            <a:endParaRPr lang="en-GB"/>
          </a:p>
        </p:txBody>
      </p:sp>
    </p:spTree>
    <p:extLst>
      <p:ext uri="{BB962C8B-B14F-4D97-AF65-F5344CB8AC3E}">
        <p14:creationId xmlns:p14="http://schemas.microsoft.com/office/powerpoint/2010/main" val="30650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E1A7BE3A-65B8-B231-93C7-FF71B2EE06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2C96C4-DDCC-5115-8FFF-76BCB1FD740B}"/>
              </a:ext>
            </a:extLst>
          </p:cNvPr>
          <p:cNvSpPr txBox="1"/>
          <p:nvPr/>
        </p:nvSpPr>
        <p:spPr>
          <a:xfrm>
            <a:off x="460625" y="998251"/>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as API in everyday Python</a:t>
            </a:r>
          </a:p>
        </p:txBody>
      </p:sp>
      <p:sp>
        <p:nvSpPr>
          <p:cNvPr id="7" name="TextBox 6">
            <a:extLst>
              <a:ext uri="{FF2B5EF4-FFF2-40B4-BE49-F238E27FC236}">
                <a16:creationId xmlns:a16="http://schemas.microsoft.com/office/drawing/2014/main" id="{F63C4A22-4902-4AB4-9C64-451F307316EF}"/>
              </a:ext>
            </a:extLst>
          </p:cNvPr>
          <p:cNvSpPr txBox="1"/>
          <p:nvPr/>
        </p:nvSpPr>
        <p:spPr>
          <a:xfrm>
            <a:off x="332805" y="167254"/>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Brighton Py</a:t>
            </a:r>
          </a:p>
        </p:txBody>
      </p:sp>
      <p:pic>
        <p:nvPicPr>
          <p:cNvPr id="9" name="Picture 8" descr="A person in a vest&#10;&#10;Description automatically generated">
            <a:extLst>
              <a:ext uri="{FF2B5EF4-FFF2-40B4-BE49-F238E27FC236}">
                <a16:creationId xmlns:a16="http://schemas.microsoft.com/office/drawing/2014/main" id="{CA4CBAF2-C371-3FAC-E5B8-14572812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47B83477-21F8-2448-0727-4291162BD444}"/>
              </a:ext>
            </a:extLst>
          </p:cNvPr>
          <p:cNvSpPr txBox="1"/>
          <p:nvPr/>
        </p:nvSpPr>
        <p:spPr>
          <a:xfrm>
            <a:off x="2979174" y="2762006"/>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CD6C9B47-920B-FB3F-CD5B-E5EFBC5F301A}"/>
              </a:ext>
            </a:extLst>
          </p:cNvPr>
          <p:cNvSpPr txBox="1"/>
          <p:nvPr/>
        </p:nvSpPr>
        <p:spPr>
          <a:xfrm>
            <a:off x="893329" y="4570489"/>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
        <p:nvSpPr>
          <p:cNvPr id="2" name="TextBox 1">
            <a:extLst>
              <a:ext uri="{FF2B5EF4-FFF2-40B4-BE49-F238E27FC236}">
                <a16:creationId xmlns:a16="http://schemas.microsoft.com/office/drawing/2014/main" id="{13737DA9-DF5F-AB0C-9E11-A116F2C3F0F5}"/>
              </a:ext>
            </a:extLst>
          </p:cNvPr>
          <p:cNvSpPr txBox="1"/>
          <p:nvPr/>
        </p:nvSpPr>
        <p:spPr>
          <a:xfrm>
            <a:off x="303308" y="1753639"/>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Agents</a:t>
            </a:r>
          </a:p>
        </p:txBody>
      </p:sp>
    </p:spTree>
    <p:extLst>
      <p:ext uri="{BB962C8B-B14F-4D97-AF65-F5344CB8AC3E}">
        <p14:creationId xmlns:p14="http://schemas.microsoft.com/office/powerpoint/2010/main" val="304201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522070B-B373-3928-ADFA-12305A25A52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D2FA18-E820-EEC2-BDCF-C00FCA006B8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02 KEY TAKEWAYS</a:t>
            </a:r>
          </a:p>
        </p:txBody>
      </p:sp>
      <p:sp>
        <p:nvSpPr>
          <p:cNvPr id="9" name="Rectangle: Rounded Corners 8">
            <a:extLst>
              <a:ext uri="{FF2B5EF4-FFF2-40B4-BE49-F238E27FC236}">
                <a16:creationId xmlns:a16="http://schemas.microsoft.com/office/drawing/2014/main" id="{C523AF75-2517-8022-B4AC-B2E7A7A7543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instructions using Natural Language so that it performs operations.</a:t>
            </a:r>
          </a:p>
          <a:p>
            <a:endParaRPr lang="en-GB" sz="2800" b="1" dirty="0"/>
          </a:p>
          <a:p>
            <a:r>
              <a:rPr lang="en-GB" sz="2800" b="1" dirty="0"/>
              <a:t>   # 2 The more specific and clear we are the better – like creating a good Job Description/Manual.</a:t>
            </a:r>
          </a:p>
          <a:p>
            <a:endParaRPr lang="en-GB" sz="2800" b="1" dirty="0"/>
          </a:p>
          <a:p>
            <a:r>
              <a:rPr lang="en-GB" sz="2800" b="1" dirty="0"/>
              <a:t>   # 3 We imperatively define what output format we want and using Markdown/Caps has been shown to be effective in emphasising points.</a:t>
            </a:r>
          </a:p>
          <a:p>
            <a:endParaRPr lang="en-GB" sz="2800" b="1" dirty="0"/>
          </a:p>
        </p:txBody>
      </p:sp>
    </p:spTree>
    <p:extLst>
      <p:ext uri="{BB962C8B-B14F-4D97-AF65-F5344CB8AC3E}">
        <p14:creationId xmlns:p14="http://schemas.microsoft.com/office/powerpoint/2010/main" val="3369447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BBD0FBE3-A8DD-6EC7-0E80-BC45DEB0DDE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EE9BEF-3619-E7A0-5139-38EF50DE9E7E}"/>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03 KEY TAKEWAYS</a:t>
            </a:r>
          </a:p>
        </p:txBody>
      </p:sp>
      <p:sp>
        <p:nvSpPr>
          <p:cNvPr id="9" name="Rectangle: Rounded Corners 8">
            <a:extLst>
              <a:ext uri="{FF2B5EF4-FFF2-40B4-BE49-F238E27FC236}">
                <a16:creationId xmlns:a16="http://schemas.microsoft.com/office/drawing/2014/main" id="{43D1CF77-E8D2-B5CD-4F25-A6687351B106}"/>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contextual data to effectively ‘fine-tune’ the LLM.</a:t>
            </a:r>
          </a:p>
          <a:p>
            <a:endParaRPr lang="en-GB" sz="2800" b="1" dirty="0"/>
          </a:p>
          <a:p>
            <a:r>
              <a:rPr lang="en-GB" sz="2800" b="1" dirty="0"/>
              <a:t>   # 2 Our queries will then be able to answer using this added data – RAG effectively.</a:t>
            </a:r>
          </a:p>
          <a:p>
            <a:endParaRPr lang="en-GB" sz="2800" b="1" dirty="0"/>
          </a:p>
          <a:p>
            <a:r>
              <a:rPr lang="en-GB" sz="2800" b="1" dirty="0"/>
              <a:t>   # 3 We can ‘a bit of AI’ in the form of FAQ/HELP/SEARCH using this pattern.</a:t>
            </a:r>
          </a:p>
          <a:p>
            <a:endParaRPr lang="en-GB" sz="2800" b="1" dirty="0"/>
          </a:p>
        </p:txBody>
      </p:sp>
    </p:spTree>
    <p:extLst>
      <p:ext uri="{BB962C8B-B14F-4D97-AF65-F5344CB8AC3E}">
        <p14:creationId xmlns:p14="http://schemas.microsoft.com/office/powerpoint/2010/main" val="1378230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9BF982DE-3D5D-86ED-BE11-15029EC574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626150-B9CD-C125-5141-9B4DCBC4E9DF}"/>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04 KEY TAKEWAYS</a:t>
            </a:r>
          </a:p>
        </p:txBody>
      </p:sp>
      <p:sp>
        <p:nvSpPr>
          <p:cNvPr id="9" name="Rectangle: Rounded Corners 8">
            <a:extLst>
              <a:ext uri="{FF2B5EF4-FFF2-40B4-BE49-F238E27FC236}">
                <a16:creationId xmlns:a16="http://schemas.microsoft.com/office/drawing/2014/main" id="{66A5AE2B-382F-5D2E-CACE-068F5E44E7D9}"/>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 Agent can select the most appropriate report from Natural Language from a form for example, that can </a:t>
            </a:r>
            <a:r>
              <a:rPr lang="en-GB" sz="2800" b="1"/>
              <a:t>be combined </a:t>
            </a:r>
            <a:r>
              <a:rPr lang="en-GB" sz="2800" b="1" dirty="0"/>
              <a:t>with structured input from a form like dates, format etc.</a:t>
            </a:r>
          </a:p>
          <a:p>
            <a:endParaRPr lang="en-GB" sz="2800" b="1" dirty="0"/>
          </a:p>
          <a:p>
            <a:r>
              <a:rPr lang="en-GB" sz="2800" b="1" dirty="0"/>
              <a:t>   # 2 This is akin to an ‘if/else’ pattern  because we can code in the next step based on what is returned. </a:t>
            </a:r>
          </a:p>
          <a:p>
            <a:endParaRPr lang="en-GB" sz="2800" b="1" dirty="0"/>
          </a:p>
          <a:p>
            <a:r>
              <a:rPr lang="en-GB" sz="2800" b="1" dirty="0"/>
              <a:t>   #3 We could pass this to another agent which can then execute instructions in it as well as determine the next step.</a:t>
            </a:r>
          </a:p>
          <a:p>
            <a:endParaRPr lang="en-GB" sz="2800" b="1" dirty="0"/>
          </a:p>
        </p:txBody>
      </p:sp>
    </p:spTree>
    <p:extLst>
      <p:ext uri="{BB962C8B-B14F-4D97-AF65-F5344CB8AC3E}">
        <p14:creationId xmlns:p14="http://schemas.microsoft.com/office/powerpoint/2010/main" val="3060740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C894D9-191B-4FDF-BC64-C5BF79E5867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E45732-6530-EC9C-BAF4-82987432D01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05 KEY TAKEWAYS</a:t>
            </a:r>
          </a:p>
        </p:txBody>
      </p:sp>
      <p:sp>
        <p:nvSpPr>
          <p:cNvPr id="9" name="Rectangle: Rounded Corners 8">
            <a:extLst>
              <a:ext uri="{FF2B5EF4-FFF2-40B4-BE49-F238E27FC236}">
                <a16:creationId xmlns:a16="http://schemas.microsoft.com/office/drawing/2014/main" id="{49D0882D-5C3A-8BCE-75EE-7828508651AC}"/>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get the agent to determine which tool to run by further asking it to extract the arguments and the function name. Tool is some code – function</a:t>
            </a:r>
            <a:r>
              <a:rPr lang="en-GB" sz="2800" b="1"/>
              <a:t>/class etc.</a:t>
            </a:r>
            <a:endParaRPr lang="en-GB" sz="2800" b="1" dirty="0"/>
          </a:p>
          <a:p>
            <a:endParaRPr lang="en-GB" sz="2800" b="1" dirty="0"/>
          </a:p>
          <a:p>
            <a:r>
              <a:rPr lang="en-GB" sz="2800" b="1" dirty="0"/>
              <a:t>   # 2 This is known as ‘tool calling’. Once the function and arguments are executed, we can pass them on to another agent or we can loop over the output until we get a specified answer, (see 20_planning).</a:t>
            </a:r>
          </a:p>
          <a:p>
            <a:endParaRPr lang="en-GB" sz="2800" b="1" dirty="0"/>
          </a:p>
        </p:txBody>
      </p:sp>
    </p:spTree>
    <p:extLst>
      <p:ext uri="{BB962C8B-B14F-4D97-AF65-F5344CB8AC3E}">
        <p14:creationId xmlns:p14="http://schemas.microsoft.com/office/powerpoint/2010/main" val="3115305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710BF209-F643-2E42-DDC6-B9BC626DFEE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1E59D87-44FF-9A00-05C5-8C8B5084E199}"/>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20 KEY TAKEWAYS</a:t>
            </a:r>
          </a:p>
        </p:txBody>
      </p:sp>
      <p:sp>
        <p:nvSpPr>
          <p:cNvPr id="9" name="Rectangle: Rounded Corners 8">
            <a:extLst>
              <a:ext uri="{FF2B5EF4-FFF2-40B4-BE49-F238E27FC236}">
                <a16:creationId xmlns:a16="http://schemas.microsoft.com/office/drawing/2014/main" id="{35E17D67-44A7-EC46-6D49-CF1C7CA94C03}"/>
              </a:ext>
            </a:extLst>
          </p:cNvPr>
          <p:cNvSpPr/>
          <p:nvPr/>
        </p:nvSpPr>
        <p:spPr>
          <a:xfrm>
            <a:off x="923113" y="1387818"/>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err="1"/>
              <a:t>ReAct</a:t>
            </a:r>
            <a:r>
              <a:rPr lang="en-GB" sz="5400" b="1" dirty="0"/>
              <a:t> pattern – Reason/Act</a:t>
            </a:r>
          </a:p>
          <a:p>
            <a:pPr algn="ctr"/>
            <a:r>
              <a:rPr lang="en-GB" sz="4400" b="1" dirty="0"/>
              <a:t>Like the reflection pattern, we pass the output back into the agent until we get to a </a:t>
            </a:r>
            <a:r>
              <a:rPr lang="en-GB" sz="4400" b="1"/>
              <a:t>break point.</a:t>
            </a:r>
            <a:endParaRPr lang="en-GB" sz="4400" b="1" dirty="0"/>
          </a:p>
        </p:txBody>
      </p:sp>
    </p:spTree>
    <p:extLst>
      <p:ext uri="{BB962C8B-B14F-4D97-AF65-F5344CB8AC3E}">
        <p14:creationId xmlns:p14="http://schemas.microsoft.com/office/powerpoint/2010/main" val="204282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D08699-B4D6-A21C-F936-16DD908E04C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5D7A7EF-42A1-55BD-957F-45538D097072}"/>
              </a:ext>
            </a:extLst>
          </p:cNvPr>
          <p:cNvSpPr txBox="1"/>
          <p:nvPr/>
        </p:nvSpPr>
        <p:spPr>
          <a:xfrm>
            <a:off x="460293" y="1100570"/>
            <a:ext cx="11270750" cy="1392689"/>
          </a:xfrm>
          <a:prstGeom prst="rect">
            <a:avLst/>
          </a:prstGeom>
          <a:noFill/>
        </p:spPr>
        <p:txBody>
          <a:bodyPr wrap="square" rtlCol="0">
            <a:spAutoFit/>
          </a:bodyPr>
          <a:lstStyle/>
          <a:p>
            <a:pPr algn="ctr">
              <a:spcBef>
                <a:spcPts val="1500"/>
              </a:spcBef>
            </a:pPr>
            <a:r>
              <a:rPr lang="en-GB" sz="3600" i="0" dirty="0">
                <a:solidFill>
                  <a:schemeClr val="bg1"/>
                </a:solidFill>
                <a:effectLst/>
                <a:latin typeface="Montserrat" panose="00000500000000000000" pitchFamily="2" charset="0"/>
              </a:rPr>
              <a:t>Implementing Agentic AI Solutions</a:t>
            </a:r>
          </a:p>
          <a:p>
            <a:pPr algn="ctr">
              <a:spcBef>
                <a:spcPts val="1500"/>
              </a:spcBef>
            </a:pPr>
            <a:r>
              <a:rPr lang="en-GB" sz="3600" i="0" dirty="0">
                <a:solidFill>
                  <a:schemeClr val="bg1"/>
                </a:solidFill>
                <a:effectLst/>
                <a:latin typeface="Montserrat" panose="00000500000000000000" pitchFamily="2" charset="0"/>
              </a:rPr>
              <a:t> in Django from scratch</a:t>
            </a:r>
          </a:p>
        </p:txBody>
      </p:sp>
      <p:sp>
        <p:nvSpPr>
          <p:cNvPr id="7" name="TextBox 6">
            <a:extLst>
              <a:ext uri="{FF2B5EF4-FFF2-40B4-BE49-F238E27FC236}">
                <a16:creationId xmlns:a16="http://schemas.microsoft.com/office/drawing/2014/main" id="{969E6C1A-4405-41E8-0673-9D9EC738F856}"/>
              </a:ext>
            </a:extLst>
          </p:cNvPr>
          <p:cNvSpPr txBox="1"/>
          <p:nvPr/>
        </p:nvSpPr>
        <p:spPr>
          <a:xfrm>
            <a:off x="460293" y="285531"/>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err="1">
                <a:solidFill>
                  <a:schemeClr val="bg1"/>
                </a:solidFill>
                <a:effectLst/>
                <a:latin typeface="Montserrat" panose="00000500000000000000" pitchFamily="2" charset="0"/>
              </a:rPr>
              <a:t>DjangoCON</a:t>
            </a:r>
            <a:r>
              <a:rPr lang="en-GB" sz="4800" b="0" i="0" u="none" strike="noStrike" dirty="0">
                <a:solidFill>
                  <a:schemeClr val="bg1"/>
                </a:solidFill>
                <a:effectLst/>
                <a:latin typeface="Montserrat" panose="00000500000000000000" pitchFamily="2" charset="0"/>
              </a:rPr>
              <a:t> Europe 2025</a:t>
            </a:r>
          </a:p>
        </p:txBody>
      </p:sp>
      <p:pic>
        <p:nvPicPr>
          <p:cNvPr id="9" name="Picture 8" descr="A person in a vest&#10;&#10;Description automatically generated">
            <a:extLst>
              <a:ext uri="{FF2B5EF4-FFF2-40B4-BE49-F238E27FC236}">
                <a16:creationId xmlns:a16="http://schemas.microsoft.com/office/drawing/2014/main" id="{6922B2D7-83F8-E3BB-6FDF-E2F3DEC2E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337F78EA-A58C-4CBC-9F94-F34A3B852D0C}"/>
              </a:ext>
            </a:extLst>
          </p:cNvPr>
          <p:cNvSpPr txBox="1"/>
          <p:nvPr/>
        </p:nvSpPr>
        <p:spPr>
          <a:xfrm>
            <a:off x="2999722" y="2705029"/>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369373CC-FD63-5D6A-0DE5-C910B9C2372A}"/>
              </a:ext>
            </a:extLst>
          </p:cNvPr>
          <p:cNvSpPr txBox="1"/>
          <p:nvPr/>
        </p:nvSpPr>
        <p:spPr>
          <a:xfrm>
            <a:off x="983441" y="4474744"/>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Tree>
    <p:extLst>
      <p:ext uri="{BB962C8B-B14F-4D97-AF65-F5344CB8AC3E}">
        <p14:creationId xmlns:p14="http://schemas.microsoft.com/office/powerpoint/2010/main" val="409489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F1DE77D-A352-5669-61A2-29408C4574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4229D3C-0585-6C01-290D-2ECF669B679E}"/>
              </a:ext>
            </a:extLst>
          </p:cNvPr>
          <p:cNvSpPr/>
          <p:nvPr/>
        </p:nvSpPr>
        <p:spPr>
          <a:xfrm>
            <a:off x="521110" y="748299"/>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QUERY_1+ DATA</a:t>
            </a:r>
          </a:p>
        </p:txBody>
      </p:sp>
      <p:sp>
        <p:nvSpPr>
          <p:cNvPr id="3" name="Arrow: Right 2">
            <a:extLst>
              <a:ext uri="{FF2B5EF4-FFF2-40B4-BE49-F238E27FC236}">
                <a16:creationId xmlns:a16="http://schemas.microsoft.com/office/drawing/2014/main" id="{6726876B-0B25-7EDB-4A9D-77789CFE9A5B}"/>
              </a:ext>
            </a:extLst>
          </p:cNvPr>
          <p:cNvSpPr/>
          <p:nvPr/>
        </p:nvSpPr>
        <p:spPr>
          <a:xfrm>
            <a:off x="5032198" y="774841"/>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5" name="Rectangle: Rounded Corners 4">
            <a:extLst>
              <a:ext uri="{FF2B5EF4-FFF2-40B4-BE49-F238E27FC236}">
                <a16:creationId xmlns:a16="http://schemas.microsoft.com/office/drawing/2014/main" id="{AF93ECB2-C5BA-6BE4-B413-B4301EFB4F38}"/>
              </a:ext>
            </a:extLst>
          </p:cNvPr>
          <p:cNvSpPr/>
          <p:nvPr/>
        </p:nvSpPr>
        <p:spPr>
          <a:xfrm>
            <a:off x="8322926" y="2757755"/>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RESPONSE_2</a:t>
            </a:r>
          </a:p>
        </p:txBody>
      </p:sp>
      <p:sp>
        <p:nvSpPr>
          <p:cNvPr id="29" name="Rectangle: Rounded Corners 28">
            <a:extLst>
              <a:ext uri="{FF2B5EF4-FFF2-40B4-BE49-F238E27FC236}">
                <a16:creationId xmlns:a16="http://schemas.microsoft.com/office/drawing/2014/main" id="{4B990AF5-4A6E-C44C-96A7-54B75F9EC9B5}"/>
              </a:ext>
            </a:extLst>
          </p:cNvPr>
          <p:cNvSpPr/>
          <p:nvPr/>
        </p:nvSpPr>
        <p:spPr>
          <a:xfrm>
            <a:off x="521110" y="2731213"/>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QUERY_2 + RESPONSE_1</a:t>
            </a:r>
          </a:p>
        </p:txBody>
      </p:sp>
      <p:cxnSp>
        <p:nvCxnSpPr>
          <p:cNvPr id="34" name="Straight Arrow Connector 33">
            <a:extLst>
              <a:ext uri="{FF2B5EF4-FFF2-40B4-BE49-F238E27FC236}">
                <a16:creationId xmlns:a16="http://schemas.microsoft.com/office/drawing/2014/main" id="{30EE99A5-B316-169C-7413-8FD41068EA81}"/>
              </a:ext>
            </a:extLst>
          </p:cNvPr>
          <p:cNvCxnSpPr>
            <a:cxnSpLocks/>
          </p:cNvCxnSpPr>
          <p:nvPr/>
        </p:nvCxnSpPr>
        <p:spPr>
          <a:xfrm flipH="1">
            <a:off x="4475254" y="1643434"/>
            <a:ext cx="3847672" cy="893851"/>
          </a:xfrm>
          <a:prstGeom prst="straightConnector1">
            <a:avLst/>
          </a:prstGeom>
          <a:ln w="635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5DD5C95E-EBD4-E455-1B49-8A3AC52C8BD9}"/>
              </a:ext>
            </a:extLst>
          </p:cNvPr>
          <p:cNvSpPr/>
          <p:nvPr/>
        </p:nvSpPr>
        <p:spPr>
          <a:xfrm>
            <a:off x="8322926" y="696929"/>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RESPONSE_1</a:t>
            </a:r>
          </a:p>
        </p:txBody>
      </p:sp>
      <p:sp>
        <p:nvSpPr>
          <p:cNvPr id="37" name="Arrow: Right 36">
            <a:extLst>
              <a:ext uri="{FF2B5EF4-FFF2-40B4-BE49-F238E27FC236}">
                <a16:creationId xmlns:a16="http://schemas.microsoft.com/office/drawing/2014/main" id="{6F579E4F-6FE8-7E2A-1067-0478CABD245F}"/>
              </a:ext>
            </a:extLst>
          </p:cNvPr>
          <p:cNvSpPr/>
          <p:nvPr/>
        </p:nvSpPr>
        <p:spPr>
          <a:xfrm>
            <a:off x="5032198" y="2810839"/>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4" name="TextBox 3">
            <a:extLst>
              <a:ext uri="{FF2B5EF4-FFF2-40B4-BE49-F238E27FC236}">
                <a16:creationId xmlns:a16="http://schemas.microsoft.com/office/drawing/2014/main" id="{F1D8187F-F725-6BB4-5533-D203ED6ABEA9}"/>
              </a:ext>
            </a:extLst>
          </p:cNvPr>
          <p:cNvSpPr txBox="1"/>
          <p:nvPr/>
        </p:nvSpPr>
        <p:spPr>
          <a:xfrm>
            <a:off x="743164" y="3832693"/>
            <a:ext cx="10705671" cy="1077218"/>
          </a:xfrm>
          <a:prstGeom prst="rect">
            <a:avLst/>
          </a:prstGeom>
          <a:noFill/>
        </p:spPr>
        <p:txBody>
          <a:bodyPr wrap="square" rtlCol="0">
            <a:spAutoFit/>
          </a:bodyPr>
          <a:lstStyle/>
          <a:p>
            <a:r>
              <a:rPr lang="en-GB" sz="3200" dirty="0"/>
              <a:t>We change our QUERY_2 to carry out new instructions along with previous RESPONSE_1 to generate RESPONSE_2</a:t>
            </a:r>
          </a:p>
        </p:txBody>
      </p:sp>
      <p:sp>
        <p:nvSpPr>
          <p:cNvPr id="6" name="TextBox 5">
            <a:extLst>
              <a:ext uri="{FF2B5EF4-FFF2-40B4-BE49-F238E27FC236}">
                <a16:creationId xmlns:a16="http://schemas.microsoft.com/office/drawing/2014/main" id="{72824D61-1948-BFFB-13F0-8D7BC9A4EA0F}"/>
              </a:ext>
            </a:extLst>
          </p:cNvPr>
          <p:cNvSpPr txBox="1"/>
          <p:nvPr/>
        </p:nvSpPr>
        <p:spPr>
          <a:xfrm>
            <a:off x="743164" y="5005941"/>
            <a:ext cx="10705671" cy="1077218"/>
          </a:xfrm>
          <a:prstGeom prst="rect">
            <a:avLst/>
          </a:prstGeom>
          <a:noFill/>
        </p:spPr>
        <p:txBody>
          <a:bodyPr wrap="square" rtlCol="0">
            <a:spAutoFit/>
          </a:bodyPr>
          <a:lstStyle/>
          <a:p>
            <a:r>
              <a:rPr lang="en-GB" sz="3200" dirty="0"/>
              <a:t>We can pass RESPONSE_1 to another Agent if we want to separate </a:t>
            </a:r>
            <a:r>
              <a:rPr lang="en-GB" sz="3200"/>
              <a:t>out functionality. </a:t>
            </a:r>
            <a:endParaRPr lang="en-GB" sz="3200" dirty="0"/>
          </a:p>
        </p:txBody>
      </p:sp>
    </p:spTree>
    <p:extLst>
      <p:ext uri="{BB962C8B-B14F-4D97-AF65-F5344CB8AC3E}">
        <p14:creationId xmlns:p14="http://schemas.microsoft.com/office/powerpoint/2010/main" val="3852988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8F116EA-3393-951A-B582-0AAB9C950A7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A1D4DF8-13AB-C128-C5E2-643679B37FED}"/>
              </a:ext>
            </a:extLst>
          </p:cNvPr>
          <p:cNvSpPr/>
          <p:nvPr/>
        </p:nvSpPr>
        <p:spPr>
          <a:xfrm>
            <a:off x="743164" y="4371648"/>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NON-AGENTIC DATA WRANGLING</a:t>
            </a:r>
          </a:p>
        </p:txBody>
      </p:sp>
      <p:sp>
        <p:nvSpPr>
          <p:cNvPr id="29" name="Rectangle: Rounded Corners 28">
            <a:extLst>
              <a:ext uri="{FF2B5EF4-FFF2-40B4-BE49-F238E27FC236}">
                <a16:creationId xmlns:a16="http://schemas.microsoft.com/office/drawing/2014/main" id="{00ECEC13-76F8-E395-4FBD-1CED2E476710}"/>
              </a:ext>
            </a:extLst>
          </p:cNvPr>
          <p:cNvSpPr/>
          <p:nvPr/>
        </p:nvSpPr>
        <p:spPr>
          <a:xfrm>
            <a:off x="7203620" y="903247"/>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Structured Data</a:t>
            </a:r>
          </a:p>
        </p:txBody>
      </p:sp>
      <p:sp>
        <p:nvSpPr>
          <p:cNvPr id="7" name="Rectangle: Rounded Corners 6">
            <a:extLst>
              <a:ext uri="{FF2B5EF4-FFF2-40B4-BE49-F238E27FC236}">
                <a16:creationId xmlns:a16="http://schemas.microsoft.com/office/drawing/2014/main" id="{F867A14B-8EBA-6996-7169-CF92EAE56C10}"/>
              </a:ext>
            </a:extLst>
          </p:cNvPr>
          <p:cNvSpPr/>
          <p:nvPr/>
        </p:nvSpPr>
        <p:spPr>
          <a:xfrm>
            <a:off x="895564" y="1962364"/>
            <a:ext cx="4023493" cy="139045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Use </a:t>
            </a:r>
            <a:r>
              <a:rPr lang="en-GB" sz="2400" b="1" dirty="0" err="1"/>
              <a:t>LLm</a:t>
            </a:r>
            <a:r>
              <a:rPr lang="en-GB" sz="2400" b="1" dirty="0"/>
              <a:t>, VLM or unstructured.io to extract data</a:t>
            </a:r>
          </a:p>
        </p:txBody>
      </p:sp>
      <p:sp>
        <p:nvSpPr>
          <p:cNvPr id="8" name="Rectangle: Rounded Corners 7">
            <a:extLst>
              <a:ext uri="{FF2B5EF4-FFF2-40B4-BE49-F238E27FC236}">
                <a16:creationId xmlns:a16="http://schemas.microsoft.com/office/drawing/2014/main" id="{8E55B553-D43C-1F9F-80DA-AF38DF5CA76C}"/>
              </a:ext>
            </a:extLst>
          </p:cNvPr>
          <p:cNvSpPr/>
          <p:nvPr/>
        </p:nvSpPr>
        <p:spPr>
          <a:xfrm>
            <a:off x="895564" y="903247"/>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Unstructured Data</a:t>
            </a:r>
          </a:p>
        </p:txBody>
      </p:sp>
      <p:sp>
        <p:nvSpPr>
          <p:cNvPr id="9" name="Rectangle: Rounded Corners 8">
            <a:extLst>
              <a:ext uri="{FF2B5EF4-FFF2-40B4-BE49-F238E27FC236}">
                <a16:creationId xmlns:a16="http://schemas.microsoft.com/office/drawing/2014/main" id="{E8E69BD3-D67C-793C-4B6D-8F2B063F5269}"/>
              </a:ext>
            </a:extLst>
          </p:cNvPr>
          <p:cNvSpPr/>
          <p:nvPr/>
        </p:nvSpPr>
        <p:spPr>
          <a:xfrm>
            <a:off x="743164" y="5491552"/>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LOAD INTO DB</a:t>
            </a:r>
          </a:p>
        </p:txBody>
      </p:sp>
      <p:sp>
        <p:nvSpPr>
          <p:cNvPr id="10" name="Arrow: Down 9">
            <a:extLst>
              <a:ext uri="{FF2B5EF4-FFF2-40B4-BE49-F238E27FC236}">
                <a16:creationId xmlns:a16="http://schemas.microsoft.com/office/drawing/2014/main" id="{764CA066-3608-81A0-31BA-6FF3A3324F18}"/>
              </a:ext>
            </a:extLst>
          </p:cNvPr>
          <p:cNvSpPr/>
          <p:nvPr/>
        </p:nvSpPr>
        <p:spPr>
          <a:xfrm>
            <a:off x="2655592" y="3505184"/>
            <a:ext cx="503434" cy="801384"/>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26184E7A-4CDB-BE64-0031-912C23BC655F}"/>
              </a:ext>
            </a:extLst>
          </p:cNvPr>
          <p:cNvSpPr/>
          <p:nvPr/>
        </p:nvSpPr>
        <p:spPr>
          <a:xfrm>
            <a:off x="8711933" y="1890445"/>
            <a:ext cx="503434" cy="2373330"/>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317D2209-A015-3DA1-8BBB-E070B1788780}"/>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ETL</a:t>
            </a:r>
            <a:endParaRPr lang="en-GB" sz="2400" b="1" dirty="0"/>
          </a:p>
        </p:txBody>
      </p:sp>
    </p:spTree>
    <p:extLst>
      <p:ext uri="{BB962C8B-B14F-4D97-AF65-F5344CB8AC3E}">
        <p14:creationId xmlns:p14="http://schemas.microsoft.com/office/powerpoint/2010/main" val="1371006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6C139DA-1BD6-5E56-D33C-BEAED3C4BAFD}"/>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43DDF4C-D9C8-6004-4B24-6B39B9ABC2D8}"/>
              </a:ext>
            </a:extLst>
          </p:cNvPr>
          <p:cNvSpPr/>
          <p:nvPr/>
        </p:nvSpPr>
        <p:spPr>
          <a:xfrm>
            <a:off x="994880" y="895626"/>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We can use Agents to plan the tasks </a:t>
            </a:r>
            <a:r>
              <a:rPr lang="en-GB" sz="2400" b="1" dirty="0" err="1"/>
              <a:t>requireds</a:t>
            </a:r>
            <a:endParaRPr lang="en-GB" sz="2400" b="1" dirty="0"/>
          </a:p>
        </p:txBody>
      </p:sp>
      <p:sp>
        <p:nvSpPr>
          <p:cNvPr id="12" name="Rectangle: Rounded Corners 11">
            <a:extLst>
              <a:ext uri="{FF2B5EF4-FFF2-40B4-BE49-F238E27FC236}">
                <a16:creationId xmlns:a16="http://schemas.microsoft.com/office/drawing/2014/main" id="{833C2C28-1476-F5FB-F138-E2E5EF2F6FD6}"/>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PLANNING</a:t>
            </a:r>
            <a:endParaRPr lang="en-GB" sz="2400" b="1" dirty="0"/>
          </a:p>
        </p:txBody>
      </p:sp>
      <p:pic>
        <p:nvPicPr>
          <p:cNvPr id="6" name="Picture 5" descr="A diagram of a structure&#10;&#10;AI-generated content may be incorrect.">
            <a:extLst>
              <a:ext uri="{FF2B5EF4-FFF2-40B4-BE49-F238E27FC236}">
                <a16:creationId xmlns:a16="http://schemas.microsoft.com/office/drawing/2014/main" id="{1C67138A-B4D7-FBA4-7DF1-04A027A58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6033" y="1841757"/>
            <a:ext cx="8229600" cy="4462837"/>
          </a:xfrm>
          <a:prstGeom prst="rect">
            <a:avLst/>
          </a:prstGeom>
        </p:spPr>
      </p:pic>
      <p:sp>
        <p:nvSpPr>
          <p:cNvPr id="13" name="TextBox 12">
            <a:extLst>
              <a:ext uri="{FF2B5EF4-FFF2-40B4-BE49-F238E27FC236}">
                <a16:creationId xmlns:a16="http://schemas.microsoft.com/office/drawing/2014/main" id="{89FDB69B-81EC-5733-6128-E161A7EBEA07}"/>
              </a:ext>
            </a:extLst>
          </p:cNvPr>
          <p:cNvSpPr txBox="1"/>
          <p:nvPr/>
        </p:nvSpPr>
        <p:spPr>
          <a:xfrm>
            <a:off x="1898011" y="6449341"/>
            <a:ext cx="9205645" cy="369332"/>
          </a:xfrm>
          <a:prstGeom prst="rect">
            <a:avLst/>
          </a:prstGeom>
          <a:noFill/>
        </p:spPr>
        <p:txBody>
          <a:bodyPr wrap="square" rtlCol="0">
            <a:spAutoFit/>
          </a:bodyPr>
          <a:lstStyle/>
          <a:p>
            <a:r>
              <a:rPr lang="en-GB" dirty="0"/>
              <a:t>https://github.com/langchain-ai/open_deep_research/blob/main/README.md</a:t>
            </a:r>
          </a:p>
        </p:txBody>
      </p:sp>
    </p:spTree>
    <p:extLst>
      <p:ext uri="{BB962C8B-B14F-4D97-AF65-F5344CB8AC3E}">
        <p14:creationId xmlns:p14="http://schemas.microsoft.com/office/powerpoint/2010/main" val="1693612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1B3C28E-655E-EA1C-DEFD-F82A057A91B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0E74AD8-D142-0B2B-0920-4D5E67F0901F}"/>
              </a:ext>
            </a:extLst>
          </p:cNvPr>
          <p:cNvSpPr/>
          <p:nvPr/>
        </p:nvSpPr>
        <p:spPr>
          <a:xfrm>
            <a:off x="6295461" y="1974139"/>
            <a:ext cx="5000975" cy="229415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Store tried and tested SQL queries like documents in DB with meta data to enable keyword and semantic search to produce results.</a:t>
            </a:r>
          </a:p>
        </p:txBody>
      </p:sp>
      <p:sp>
        <p:nvSpPr>
          <p:cNvPr id="29" name="Rectangle: Rounded Corners 28">
            <a:extLst>
              <a:ext uri="{FF2B5EF4-FFF2-40B4-BE49-F238E27FC236}">
                <a16:creationId xmlns:a16="http://schemas.microsoft.com/office/drawing/2014/main" id="{F96A7975-2998-C277-EF56-04F994B2CA96}"/>
              </a:ext>
            </a:extLst>
          </p:cNvPr>
          <p:cNvSpPr/>
          <p:nvPr/>
        </p:nvSpPr>
        <p:spPr>
          <a:xfrm>
            <a:off x="6226139" y="903247"/>
            <a:ext cx="5000975"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SQL</a:t>
            </a:r>
          </a:p>
        </p:txBody>
      </p:sp>
      <p:sp>
        <p:nvSpPr>
          <p:cNvPr id="8" name="Rectangle: Rounded Corners 7">
            <a:extLst>
              <a:ext uri="{FF2B5EF4-FFF2-40B4-BE49-F238E27FC236}">
                <a16:creationId xmlns:a16="http://schemas.microsoft.com/office/drawing/2014/main" id="{04C77BA7-521B-2043-46D1-ACB4ED27A494}"/>
              </a:ext>
            </a:extLst>
          </p:cNvPr>
          <p:cNvSpPr/>
          <p:nvPr/>
        </p:nvSpPr>
        <p:spPr>
          <a:xfrm>
            <a:off x="895564" y="903247"/>
            <a:ext cx="48065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a:t>
            </a:r>
          </a:p>
        </p:txBody>
      </p:sp>
      <p:sp>
        <p:nvSpPr>
          <p:cNvPr id="9" name="Rectangle: Rounded Corners 8">
            <a:extLst>
              <a:ext uri="{FF2B5EF4-FFF2-40B4-BE49-F238E27FC236}">
                <a16:creationId xmlns:a16="http://schemas.microsoft.com/office/drawing/2014/main" id="{802B5DFF-2D5D-BA29-1246-ED1CADBEAAF8}"/>
              </a:ext>
            </a:extLst>
          </p:cNvPr>
          <p:cNvSpPr/>
          <p:nvPr/>
        </p:nvSpPr>
        <p:spPr>
          <a:xfrm>
            <a:off x="912688" y="4542952"/>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to generate more verbose report.</a:t>
            </a:r>
          </a:p>
        </p:txBody>
      </p:sp>
      <p:sp>
        <p:nvSpPr>
          <p:cNvPr id="12" name="Rectangle: Rounded Corners 11">
            <a:extLst>
              <a:ext uri="{FF2B5EF4-FFF2-40B4-BE49-F238E27FC236}">
                <a16:creationId xmlns:a16="http://schemas.microsoft.com/office/drawing/2014/main" id="{2B2AE153-3C93-4575-B52C-5F61376190DB}"/>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QUERY</a:t>
            </a:r>
            <a:endParaRPr lang="en-GB" sz="2400" b="1" dirty="0"/>
          </a:p>
        </p:txBody>
      </p:sp>
      <p:sp>
        <p:nvSpPr>
          <p:cNvPr id="3" name="Rectangle: Rounded Corners 2">
            <a:extLst>
              <a:ext uri="{FF2B5EF4-FFF2-40B4-BE49-F238E27FC236}">
                <a16:creationId xmlns:a16="http://schemas.microsoft.com/office/drawing/2014/main" id="{5B59CC91-F9BD-39E4-84A4-9B5ABFB2DC17}"/>
              </a:ext>
            </a:extLst>
          </p:cNvPr>
          <p:cNvSpPr/>
          <p:nvPr/>
        </p:nvSpPr>
        <p:spPr>
          <a:xfrm>
            <a:off x="895564" y="1974139"/>
            <a:ext cx="4806593" cy="229415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Obtain relevant SQL Schema and get Agent to create SQL query that is then run to get result.</a:t>
            </a:r>
          </a:p>
        </p:txBody>
      </p:sp>
      <p:sp>
        <p:nvSpPr>
          <p:cNvPr id="4" name="Rectangle: Rounded Corners 3">
            <a:extLst>
              <a:ext uri="{FF2B5EF4-FFF2-40B4-BE49-F238E27FC236}">
                <a16:creationId xmlns:a16="http://schemas.microsoft.com/office/drawing/2014/main" id="{5E418680-EB9B-C19B-A802-D73409B865FD}"/>
              </a:ext>
            </a:extLst>
          </p:cNvPr>
          <p:cNvSpPr/>
          <p:nvPr/>
        </p:nvSpPr>
        <p:spPr>
          <a:xfrm>
            <a:off x="922960" y="5691945"/>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User rating to provide feedback  and future ML data. </a:t>
            </a:r>
          </a:p>
        </p:txBody>
      </p:sp>
    </p:spTree>
    <p:extLst>
      <p:ext uri="{BB962C8B-B14F-4D97-AF65-F5344CB8AC3E}">
        <p14:creationId xmlns:p14="http://schemas.microsoft.com/office/powerpoint/2010/main" val="200703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5D454ED7-B11A-0398-C86E-9BC2917C21A3}"/>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1D4205C-38A6-6619-D583-BCA2B28B8383}"/>
              </a:ext>
            </a:extLst>
          </p:cNvPr>
          <p:cNvSpPr/>
          <p:nvPr/>
        </p:nvSpPr>
        <p:spPr>
          <a:xfrm>
            <a:off x="922960" y="1173028"/>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to generate more verbose report available in various formats. </a:t>
            </a:r>
          </a:p>
        </p:txBody>
      </p:sp>
      <p:sp>
        <p:nvSpPr>
          <p:cNvPr id="12" name="Rectangle: Rounded Corners 11">
            <a:extLst>
              <a:ext uri="{FF2B5EF4-FFF2-40B4-BE49-F238E27FC236}">
                <a16:creationId xmlns:a16="http://schemas.microsoft.com/office/drawing/2014/main" id="{4010B384-887C-1C5B-E9C8-A3FDD5CCB2E9}"/>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REPORTING</a:t>
            </a:r>
            <a:endParaRPr lang="en-GB" sz="2400" b="1" dirty="0"/>
          </a:p>
        </p:txBody>
      </p:sp>
      <p:sp>
        <p:nvSpPr>
          <p:cNvPr id="4" name="Rectangle: Rounded Corners 3">
            <a:extLst>
              <a:ext uri="{FF2B5EF4-FFF2-40B4-BE49-F238E27FC236}">
                <a16:creationId xmlns:a16="http://schemas.microsoft.com/office/drawing/2014/main" id="{9915FF57-D180-A794-AA35-07AC1728F292}"/>
              </a:ext>
            </a:extLst>
          </p:cNvPr>
          <p:cNvSpPr/>
          <p:nvPr/>
        </p:nvSpPr>
        <p:spPr>
          <a:xfrm>
            <a:off x="922959" y="2396561"/>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Web based dashboard.</a:t>
            </a:r>
          </a:p>
        </p:txBody>
      </p:sp>
    </p:spTree>
    <p:extLst>
      <p:ext uri="{BB962C8B-B14F-4D97-AF65-F5344CB8AC3E}">
        <p14:creationId xmlns:p14="http://schemas.microsoft.com/office/powerpoint/2010/main" val="1517589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AB15ECC-E2CD-8C0B-6CF6-701CA8D8C89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C1CDD24-C966-1086-A46B-43D2B544511C}"/>
              </a:ext>
            </a:extLst>
          </p:cNvPr>
          <p:cNvSpPr/>
          <p:nvPr/>
        </p:nvSpPr>
        <p:spPr>
          <a:xfrm>
            <a:off x="887002" y="840336"/>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PROCESS INPUT</a:t>
            </a:r>
          </a:p>
        </p:txBody>
      </p:sp>
      <p:sp>
        <p:nvSpPr>
          <p:cNvPr id="36" name="Rectangle: Rounded Corners 35">
            <a:extLst>
              <a:ext uri="{FF2B5EF4-FFF2-40B4-BE49-F238E27FC236}">
                <a16:creationId xmlns:a16="http://schemas.microsoft.com/office/drawing/2014/main" id="{D7EEBD4F-BB8A-7367-9558-990348D32E2C}"/>
              </a:ext>
            </a:extLst>
          </p:cNvPr>
          <p:cNvSpPr/>
          <p:nvPr/>
        </p:nvSpPr>
        <p:spPr>
          <a:xfrm>
            <a:off x="5545477" y="340967"/>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ROUTER EXAMPLE</a:t>
            </a:r>
          </a:p>
          <a:p>
            <a:pPr algn="ctr"/>
            <a:r>
              <a:rPr lang="en-GB" sz="2800" b="1" dirty="0"/>
              <a:t>Translate natural language to select appropriate report</a:t>
            </a:r>
          </a:p>
        </p:txBody>
      </p:sp>
      <p:sp>
        <p:nvSpPr>
          <p:cNvPr id="6" name="Rectangle: Rounded Corners 5">
            <a:extLst>
              <a:ext uri="{FF2B5EF4-FFF2-40B4-BE49-F238E27FC236}">
                <a16:creationId xmlns:a16="http://schemas.microsoft.com/office/drawing/2014/main" id="{1E252409-B447-FDC9-632F-07A54B636B55}"/>
              </a:ext>
            </a:extLst>
          </p:cNvPr>
          <p:cNvSpPr/>
          <p:nvPr/>
        </p:nvSpPr>
        <p:spPr>
          <a:xfrm>
            <a:off x="887002" y="302830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GENERATE OUTPUT</a:t>
            </a:r>
          </a:p>
        </p:txBody>
      </p:sp>
      <p:sp>
        <p:nvSpPr>
          <p:cNvPr id="7" name="Rectangle: Rounded Corners 6">
            <a:extLst>
              <a:ext uri="{FF2B5EF4-FFF2-40B4-BE49-F238E27FC236}">
                <a16:creationId xmlns:a16="http://schemas.microsoft.com/office/drawing/2014/main" id="{0F036E6A-5111-AB28-0BE4-DB39BFEA6494}"/>
              </a:ext>
            </a:extLst>
          </p:cNvPr>
          <p:cNvSpPr/>
          <p:nvPr/>
        </p:nvSpPr>
        <p:spPr>
          <a:xfrm>
            <a:off x="5545477" y="481300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EXTRACTION EXAMPLE</a:t>
            </a:r>
          </a:p>
          <a:p>
            <a:pPr algn="ctr"/>
            <a:r>
              <a:rPr lang="en-GB" sz="2800" b="1" dirty="0"/>
              <a:t>Extract data and store it</a:t>
            </a:r>
          </a:p>
        </p:txBody>
      </p:sp>
      <p:sp>
        <p:nvSpPr>
          <p:cNvPr id="8" name="Rectangle: Rounded Corners 7">
            <a:extLst>
              <a:ext uri="{FF2B5EF4-FFF2-40B4-BE49-F238E27FC236}">
                <a16:creationId xmlns:a16="http://schemas.microsoft.com/office/drawing/2014/main" id="{C1FA920B-AE32-0C7C-AC5A-5F0BF8A10FCB}"/>
              </a:ext>
            </a:extLst>
          </p:cNvPr>
          <p:cNvSpPr/>
          <p:nvPr/>
        </p:nvSpPr>
        <p:spPr>
          <a:xfrm>
            <a:off x="887002" y="531237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DO SOMETHING</a:t>
            </a:r>
          </a:p>
        </p:txBody>
      </p:sp>
      <p:sp>
        <p:nvSpPr>
          <p:cNvPr id="9" name="Rectangle: Rounded Corners 8">
            <a:extLst>
              <a:ext uri="{FF2B5EF4-FFF2-40B4-BE49-F238E27FC236}">
                <a16:creationId xmlns:a16="http://schemas.microsoft.com/office/drawing/2014/main" id="{83C84755-DACC-971C-C8ED-166090F3A6A1}"/>
              </a:ext>
            </a:extLst>
          </p:cNvPr>
          <p:cNvSpPr/>
          <p:nvPr/>
        </p:nvSpPr>
        <p:spPr>
          <a:xfrm>
            <a:off x="5545477" y="252893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a:t>FAQ EXAMPLE</a:t>
            </a:r>
            <a:endParaRPr lang="en-GB" sz="2800" b="1" dirty="0"/>
          </a:p>
          <a:p>
            <a:pPr algn="ctr"/>
            <a:r>
              <a:rPr lang="en-GB" sz="2800" b="1" dirty="0"/>
              <a:t>Create a natural language response to a query</a:t>
            </a:r>
          </a:p>
        </p:txBody>
      </p:sp>
    </p:spTree>
    <p:extLst>
      <p:ext uri="{BB962C8B-B14F-4D97-AF65-F5344CB8AC3E}">
        <p14:creationId xmlns:p14="http://schemas.microsoft.com/office/powerpoint/2010/main" val="3219126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1FD3D352-6684-C517-2316-3F81A6F24C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1EC4F2-3D1D-444F-184B-805A7421CA17}"/>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01 KEY TAKEWAYS</a:t>
            </a:r>
          </a:p>
        </p:txBody>
      </p:sp>
      <p:sp>
        <p:nvSpPr>
          <p:cNvPr id="9" name="Rectangle: Rounded Corners 8">
            <a:extLst>
              <a:ext uri="{FF2B5EF4-FFF2-40B4-BE49-F238E27FC236}">
                <a16:creationId xmlns:a16="http://schemas.microsoft.com/office/drawing/2014/main" id="{1289DB92-BA21-7572-0D2A-AF0FC7482A6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There is just one endpoint/route.</a:t>
            </a:r>
          </a:p>
          <a:p>
            <a:endParaRPr lang="en-GB" sz="2800" b="1" dirty="0"/>
          </a:p>
          <a:p>
            <a:r>
              <a:rPr lang="en-GB" sz="2800" b="1" dirty="0"/>
              <a:t>   # 2 It is STATELESS so we must pass all relevant data each time.</a:t>
            </a:r>
          </a:p>
          <a:p>
            <a:endParaRPr lang="en-GB" sz="2800" b="1" dirty="0"/>
          </a:p>
          <a:p>
            <a:r>
              <a:rPr lang="en-GB" sz="2800" b="1" dirty="0"/>
              <a:t>   # 3 We pass messages in the form of SYSTEM messages and USER messages as OpenAI used this in their training set.</a:t>
            </a:r>
          </a:p>
          <a:p>
            <a:endParaRPr lang="en-GB" sz="2800" b="1" dirty="0"/>
          </a:p>
        </p:txBody>
      </p:sp>
    </p:spTree>
    <p:extLst>
      <p:ext uri="{BB962C8B-B14F-4D97-AF65-F5344CB8AC3E}">
        <p14:creationId xmlns:p14="http://schemas.microsoft.com/office/powerpoint/2010/main" val="1264716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TotalTime>
  <Words>721</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47</cp:revision>
  <dcterms:created xsi:type="dcterms:W3CDTF">2024-12-09T15:33:43Z</dcterms:created>
  <dcterms:modified xsi:type="dcterms:W3CDTF">2025-03-07T12:56:58Z</dcterms:modified>
</cp:coreProperties>
</file>