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1" d="100"/>
          <a:sy n="101" d="100"/>
        </p:scale>
        <p:origin x="9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5F5A8-3664-3BE0-BC09-F7824D2302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B5D824B-43BD-6F6B-278B-EDD74899B3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10C5FE2-91DA-8B73-9948-EF5FB9C20CFB}"/>
              </a:ext>
            </a:extLst>
          </p:cNvPr>
          <p:cNvSpPr>
            <a:spLocks noGrp="1"/>
          </p:cNvSpPr>
          <p:nvPr>
            <p:ph type="dt" sz="half" idx="10"/>
          </p:nvPr>
        </p:nvSpPr>
        <p:spPr/>
        <p:txBody>
          <a:bodyPr/>
          <a:lstStyle/>
          <a:p>
            <a:fld id="{08D827C3-7CC9-4DFF-841F-1C6E70298E42}" type="datetimeFigureOut">
              <a:rPr lang="en-GB" smtClean="0"/>
              <a:t>17/12/2024</a:t>
            </a:fld>
            <a:endParaRPr lang="en-GB"/>
          </a:p>
        </p:txBody>
      </p:sp>
      <p:sp>
        <p:nvSpPr>
          <p:cNvPr id="5" name="Footer Placeholder 4">
            <a:extLst>
              <a:ext uri="{FF2B5EF4-FFF2-40B4-BE49-F238E27FC236}">
                <a16:creationId xmlns:a16="http://schemas.microsoft.com/office/drawing/2014/main" id="{3ECEDC15-9F99-C3E4-8370-CE90352420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7B87389-F293-8DDE-3D43-97DD5BC5125D}"/>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2008404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95756-B07D-248F-1FDE-9681523CF15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97461BB-9E75-241E-6234-5A21811A2D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5AA0C80-500E-BD58-8F2E-5A5A77D18D3F}"/>
              </a:ext>
            </a:extLst>
          </p:cNvPr>
          <p:cNvSpPr>
            <a:spLocks noGrp="1"/>
          </p:cNvSpPr>
          <p:nvPr>
            <p:ph type="dt" sz="half" idx="10"/>
          </p:nvPr>
        </p:nvSpPr>
        <p:spPr/>
        <p:txBody>
          <a:bodyPr/>
          <a:lstStyle/>
          <a:p>
            <a:fld id="{08D827C3-7CC9-4DFF-841F-1C6E70298E42}" type="datetimeFigureOut">
              <a:rPr lang="en-GB" smtClean="0"/>
              <a:t>17/12/2024</a:t>
            </a:fld>
            <a:endParaRPr lang="en-GB"/>
          </a:p>
        </p:txBody>
      </p:sp>
      <p:sp>
        <p:nvSpPr>
          <p:cNvPr id="5" name="Footer Placeholder 4">
            <a:extLst>
              <a:ext uri="{FF2B5EF4-FFF2-40B4-BE49-F238E27FC236}">
                <a16:creationId xmlns:a16="http://schemas.microsoft.com/office/drawing/2014/main" id="{D7F29E21-90B8-EF92-90C0-4A05FC12F8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F3E9039-8719-8D86-BFE2-E4BE858246D4}"/>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1613708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1D2990-6B91-08A2-7F28-723BD8D5EF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AED5CFD-64D9-C6B5-1058-B46050A1F0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D1D1177-6BAD-456D-91F1-2DCEF2DC0941}"/>
              </a:ext>
            </a:extLst>
          </p:cNvPr>
          <p:cNvSpPr>
            <a:spLocks noGrp="1"/>
          </p:cNvSpPr>
          <p:nvPr>
            <p:ph type="dt" sz="half" idx="10"/>
          </p:nvPr>
        </p:nvSpPr>
        <p:spPr/>
        <p:txBody>
          <a:bodyPr/>
          <a:lstStyle/>
          <a:p>
            <a:fld id="{08D827C3-7CC9-4DFF-841F-1C6E70298E42}" type="datetimeFigureOut">
              <a:rPr lang="en-GB" smtClean="0"/>
              <a:t>17/12/2024</a:t>
            </a:fld>
            <a:endParaRPr lang="en-GB"/>
          </a:p>
        </p:txBody>
      </p:sp>
      <p:sp>
        <p:nvSpPr>
          <p:cNvPr id="5" name="Footer Placeholder 4">
            <a:extLst>
              <a:ext uri="{FF2B5EF4-FFF2-40B4-BE49-F238E27FC236}">
                <a16:creationId xmlns:a16="http://schemas.microsoft.com/office/drawing/2014/main" id="{C5476C65-9750-1092-73DA-759387DC44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802E8B8-FC20-2CC6-3F2C-A74944269D2F}"/>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3539222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BF318-0155-BEFB-E7FC-B236C0BC085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E5C595E-1E49-5309-30E4-F1EDC0144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F6186F-65A9-A42E-8D32-ED5C66718F1C}"/>
              </a:ext>
            </a:extLst>
          </p:cNvPr>
          <p:cNvSpPr>
            <a:spLocks noGrp="1"/>
          </p:cNvSpPr>
          <p:nvPr>
            <p:ph type="dt" sz="half" idx="10"/>
          </p:nvPr>
        </p:nvSpPr>
        <p:spPr/>
        <p:txBody>
          <a:bodyPr/>
          <a:lstStyle/>
          <a:p>
            <a:fld id="{08D827C3-7CC9-4DFF-841F-1C6E70298E42}" type="datetimeFigureOut">
              <a:rPr lang="en-GB" smtClean="0"/>
              <a:t>17/12/2024</a:t>
            </a:fld>
            <a:endParaRPr lang="en-GB"/>
          </a:p>
        </p:txBody>
      </p:sp>
      <p:sp>
        <p:nvSpPr>
          <p:cNvPr id="5" name="Footer Placeholder 4">
            <a:extLst>
              <a:ext uri="{FF2B5EF4-FFF2-40B4-BE49-F238E27FC236}">
                <a16:creationId xmlns:a16="http://schemas.microsoft.com/office/drawing/2014/main" id="{4A145287-1DD7-E3AE-0057-C603043C8E6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5E6BDFC-35EB-3B23-26B6-1A2F4A48BA10}"/>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268575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E8F83-6863-7D45-A6D4-8AD5F1776D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7CCF29E-5A45-E199-8CDD-7B093EF7D66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28F295-9481-BFCC-F230-A0B0C5CC9280}"/>
              </a:ext>
            </a:extLst>
          </p:cNvPr>
          <p:cNvSpPr>
            <a:spLocks noGrp="1"/>
          </p:cNvSpPr>
          <p:nvPr>
            <p:ph type="dt" sz="half" idx="10"/>
          </p:nvPr>
        </p:nvSpPr>
        <p:spPr/>
        <p:txBody>
          <a:bodyPr/>
          <a:lstStyle/>
          <a:p>
            <a:fld id="{08D827C3-7CC9-4DFF-841F-1C6E70298E42}" type="datetimeFigureOut">
              <a:rPr lang="en-GB" smtClean="0"/>
              <a:t>17/12/2024</a:t>
            </a:fld>
            <a:endParaRPr lang="en-GB"/>
          </a:p>
        </p:txBody>
      </p:sp>
      <p:sp>
        <p:nvSpPr>
          <p:cNvPr id="5" name="Footer Placeholder 4">
            <a:extLst>
              <a:ext uri="{FF2B5EF4-FFF2-40B4-BE49-F238E27FC236}">
                <a16:creationId xmlns:a16="http://schemas.microsoft.com/office/drawing/2014/main" id="{925DB52A-7969-45C9-BB09-E8D62DB43FB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B8830F9-BF17-0066-119F-A44F5FB13FFF}"/>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2736015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C384-1BAF-5E23-4140-4A95C1E4047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CAAD073-B6DE-4FEC-CAF0-68128B9089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8CF30FD-EE18-E84D-28D0-ADF88F16A2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FE548F2-DC7E-66E7-235C-50EBD007B758}"/>
              </a:ext>
            </a:extLst>
          </p:cNvPr>
          <p:cNvSpPr>
            <a:spLocks noGrp="1"/>
          </p:cNvSpPr>
          <p:nvPr>
            <p:ph type="dt" sz="half" idx="10"/>
          </p:nvPr>
        </p:nvSpPr>
        <p:spPr/>
        <p:txBody>
          <a:bodyPr/>
          <a:lstStyle/>
          <a:p>
            <a:fld id="{08D827C3-7CC9-4DFF-841F-1C6E70298E42}" type="datetimeFigureOut">
              <a:rPr lang="en-GB" smtClean="0"/>
              <a:t>17/12/2024</a:t>
            </a:fld>
            <a:endParaRPr lang="en-GB"/>
          </a:p>
        </p:txBody>
      </p:sp>
      <p:sp>
        <p:nvSpPr>
          <p:cNvPr id="6" name="Footer Placeholder 5">
            <a:extLst>
              <a:ext uri="{FF2B5EF4-FFF2-40B4-BE49-F238E27FC236}">
                <a16:creationId xmlns:a16="http://schemas.microsoft.com/office/drawing/2014/main" id="{A67C3179-3AB8-F8E0-CE8B-61418D1CAF7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7525CFC-F26F-9545-1506-FF7604BD3F67}"/>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2632312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1C517-C0DC-6CF8-2DB1-1E4778F3CD7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130E37B-406F-C058-986D-C14AE87BF9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C1E226-4F97-9BF6-DF2C-5E5D71A00D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6073A3F-8A30-9F96-7489-668C7950AA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1D64E1-3B7C-2096-ACFC-07EFBCD638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206A6F1-5967-935A-8D5B-8B558C9C254C}"/>
              </a:ext>
            </a:extLst>
          </p:cNvPr>
          <p:cNvSpPr>
            <a:spLocks noGrp="1"/>
          </p:cNvSpPr>
          <p:nvPr>
            <p:ph type="dt" sz="half" idx="10"/>
          </p:nvPr>
        </p:nvSpPr>
        <p:spPr/>
        <p:txBody>
          <a:bodyPr/>
          <a:lstStyle/>
          <a:p>
            <a:fld id="{08D827C3-7CC9-4DFF-841F-1C6E70298E42}" type="datetimeFigureOut">
              <a:rPr lang="en-GB" smtClean="0"/>
              <a:t>17/12/2024</a:t>
            </a:fld>
            <a:endParaRPr lang="en-GB"/>
          </a:p>
        </p:txBody>
      </p:sp>
      <p:sp>
        <p:nvSpPr>
          <p:cNvPr id="8" name="Footer Placeholder 7">
            <a:extLst>
              <a:ext uri="{FF2B5EF4-FFF2-40B4-BE49-F238E27FC236}">
                <a16:creationId xmlns:a16="http://schemas.microsoft.com/office/drawing/2014/main" id="{FA8C40F8-B04A-FCD9-25D0-1F52BA70D04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8FB72F6-4717-0AF8-863E-64A1FD919BF5}"/>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1827320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06DAA-7FAE-F950-27B9-FD33B884E4A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D58AA59-325E-7211-7B3A-4D79F64FA420}"/>
              </a:ext>
            </a:extLst>
          </p:cNvPr>
          <p:cNvSpPr>
            <a:spLocks noGrp="1"/>
          </p:cNvSpPr>
          <p:nvPr>
            <p:ph type="dt" sz="half" idx="10"/>
          </p:nvPr>
        </p:nvSpPr>
        <p:spPr/>
        <p:txBody>
          <a:bodyPr/>
          <a:lstStyle/>
          <a:p>
            <a:fld id="{08D827C3-7CC9-4DFF-841F-1C6E70298E42}" type="datetimeFigureOut">
              <a:rPr lang="en-GB" smtClean="0"/>
              <a:t>17/12/2024</a:t>
            </a:fld>
            <a:endParaRPr lang="en-GB"/>
          </a:p>
        </p:txBody>
      </p:sp>
      <p:sp>
        <p:nvSpPr>
          <p:cNvPr id="4" name="Footer Placeholder 3">
            <a:extLst>
              <a:ext uri="{FF2B5EF4-FFF2-40B4-BE49-F238E27FC236}">
                <a16:creationId xmlns:a16="http://schemas.microsoft.com/office/drawing/2014/main" id="{31F81A14-CD97-CF0C-0BC3-519BB8EC0B3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2EA8C62-AE23-557A-E26D-3228ED595B81}"/>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2776165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767EC4-9963-F4A8-3397-A5FF377EB519}"/>
              </a:ext>
            </a:extLst>
          </p:cNvPr>
          <p:cNvSpPr>
            <a:spLocks noGrp="1"/>
          </p:cNvSpPr>
          <p:nvPr>
            <p:ph type="dt" sz="half" idx="10"/>
          </p:nvPr>
        </p:nvSpPr>
        <p:spPr/>
        <p:txBody>
          <a:bodyPr/>
          <a:lstStyle/>
          <a:p>
            <a:fld id="{08D827C3-7CC9-4DFF-841F-1C6E70298E42}" type="datetimeFigureOut">
              <a:rPr lang="en-GB" smtClean="0"/>
              <a:t>17/12/2024</a:t>
            </a:fld>
            <a:endParaRPr lang="en-GB"/>
          </a:p>
        </p:txBody>
      </p:sp>
      <p:sp>
        <p:nvSpPr>
          <p:cNvPr id="3" name="Footer Placeholder 2">
            <a:extLst>
              <a:ext uri="{FF2B5EF4-FFF2-40B4-BE49-F238E27FC236}">
                <a16:creationId xmlns:a16="http://schemas.microsoft.com/office/drawing/2014/main" id="{E184318B-3E70-0579-41C6-0FD45A61394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E026DDE-7501-11DB-075C-DB68B3DB7200}"/>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2427546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4CB45-9EAD-60D4-9173-CE496A54A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C22C5F7-9213-54B2-EAF9-DD58E59B3C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900D1B3-518B-5D79-F389-E6D7F557B0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526271-3C82-BF3A-9567-D515F61587F7}"/>
              </a:ext>
            </a:extLst>
          </p:cNvPr>
          <p:cNvSpPr>
            <a:spLocks noGrp="1"/>
          </p:cNvSpPr>
          <p:nvPr>
            <p:ph type="dt" sz="half" idx="10"/>
          </p:nvPr>
        </p:nvSpPr>
        <p:spPr/>
        <p:txBody>
          <a:bodyPr/>
          <a:lstStyle/>
          <a:p>
            <a:fld id="{08D827C3-7CC9-4DFF-841F-1C6E70298E42}" type="datetimeFigureOut">
              <a:rPr lang="en-GB" smtClean="0"/>
              <a:t>17/12/2024</a:t>
            </a:fld>
            <a:endParaRPr lang="en-GB"/>
          </a:p>
        </p:txBody>
      </p:sp>
      <p:sp>
        <p:nvSpPr>
          <p:cNvPr id="6" name="Footer Placeholder 5">
            <a:extLst>
              <a:ext uri="{FF2B5EF4-FFF2-40B4-BE49-F238E27FC236}">
                <a16:creationId xmlns:a16="http://schemas.microsoft.com/office/drawing/2014/main" id="{D21B0C12-B5D7-A27C-4D6C-2A1E84003CF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12F540A-D81B-A23B-7C3B-C515EACA9A23}"/>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116849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37102-C20C-784B-68DF-315C22E4D2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3C29089-0619-D332-963E-057E69C49A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2AB5F75-DD42-51D1-8E9B-C5B90ECA3A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41ADD7-E8E4-70DE-442A-E7311E647890}"/>
              </a:ext>
            </a:extLst>
          </p:cNvPr>
          <p:cNvSpPr>
            <a:spLocks noGrp="1"/>
          </p:cNvSpPr>
          <p:nvPr>
            <p:ph type="dt" sz="half" idx="10"/>
          </p:nvPr>
        </p:nvSpPr>
        <p:spPr/>
        <p:txBody>
          <a:bodyPr/>
          <a:lstStyle/>
          <a:p>
            <a:fld id="{08D827C3-7CC9-4DFF-841F-1C6E70298E42}" type="datetimeFigureOut">
              <a:rPr lang="en-GB" smtClean="0"/>
              <a:t>17/12/2024</a:t>
            </a:fld>
            <a:endParaRPr lang="en-GB"/>
          </a:p>
        </p:txBody>
      </p:sp>
      <p:sp>
        <p:nvSpPr>
          <p:cNvPr id="6" name="Footer Placeholder 5">
            <a:extLst>
              <a:ext uri="{FF2B5EF4-FFF2-40B4-BE49-F238E27FC236}">
                <a16:creationId xmlns:a16="http://schemas.microsoft.com/office/drawing/2014/main" id="{43D0CB8B-3698-DF4E-FE48-2EB76CAB843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C0CB210-E30B-B26D-9C0F-D6ED9EFF5FA8}"/>
              </a:ext>
            </a:extLst>
          </p:cNvPr>
          <p:cNvSpPr>
            <a:spLocks noGrp="1"/>
          </p:cNvSpPr>
          <p:nvPr>
            <p:ph type="sldNum" sz="quarter" idx="12"/>
          </p:nvPr>
        </p:nvSpPr>
        <p:spPr/>
        <p:txBody>
          <a:bodyPr/>
          <a:lstStyle/>
          <a:p>
            <a:fld id="{EB168237-24B0-4E5B-9D29-1B85D82CB7EF}" type="slidenum">
              <a:rPr lang="en-GB" smtClean="0"/>
              <a:t>‹#›</a:t>
            </a:fld>
            <a:endParaRPr lang="en-GB"/>
          </a:p>
        </p:txBody>
      </p:sp>
    </p:spTree>
    <p:extLst>
      <p:ext uri="{BB962C8B-B14F-4D97-AF65-F5344CB8AC3E}">
        <p14:creationId xmlns:p14="http://schemas.microsoft.com/office/powerpoint/2010/main" val="65710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BC9751-EBBC-F327-E5AC-2336F8F014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6948750-D44E-4D51-4ED0-C5FF7C4D8B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1B3042C-D89F-A488-885D-826BE758F9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8D827C3-7CC9-4DFF-841F-1C6E70298E42}" type="datetimeFigureOut">
              <a:rPr lang="en-GB" smtClean="0"/>
              <a:t>17/12/2024</a:t>
            </a:fld>
            <a:endParaRPr lang="en-GB"/>
          </a:p>
        </p:txBody>
      </p:sp>
      <p:sp>
        <p:nvSpPr>
          <p:cNvPr id="5" name="Footer Placeholder 4">
            <a:extLst>
              <a:ext uri="{FF2B5EF4-FFF2-40B4-BE49-F238E27FC236}">
                <a16:creationId xmlns:a16="http://schemas.microsoft.com/office/drawing/2014/main" id="{3A52F3C2-A4DE-BB43-AE82-9C1E2E42ED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CD04BFBD-B6FD-55CA-6DB5-0998FF2545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B168237-24B0-4E5B-9D29-1B85D82CB7EF}" type="slidenum">
              <a:rPr lang="en-GB" smtClean="0"/>
              <a:t>‹#›</a:t>
            </a:fld>
            <a:endParaRPr lang="en-GB"/>
          </a:p>
        </p:txBody>
      </p:sp>
    </p:spTree>
    <p:extLst>
      <p:ext uri="{BB962C8B-B14F-4D97-AF65-F5344CB8AC3E}">
        <p14:creationId xmlns:p14="http://schemas.microsoft.com/office/powerpoint/2010/main" val="6102961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ocess 1">
            <a:extLst>
              <a:ext uri="{FF2B5EF4-FFF2-40B4-BE49-F238E27FC236}">
                <a16:creationId xmlns:a16="http://schemas.microsoft.com/office/drawing/2014/main" id="{960BE24A-4D1D-6D85-954B-CBA6556688B2}"/>
              </a:ext>
            </a:extLst>
          </p:cNvPr>
          <p:cNvSpPr/>
          <p:nvPr/>
        </p:nvSpPr>
        <p:spPr>
          <a:xfrm>
            <a:off x="324612" y="704850"/>
            <a:ext cx="1390650"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QUERY</a:t>
            </a:r>
          </a:p>
        </p:txBody>
      </p:sp>
      <p:sp>
        <p:nvSpPr>
          <p:cNvPr id="3" name="Flowchart: Decision 2">
            <a:extLst>
              <a:ext uri="{FF2B5EF4-FFF2-40B4-BE49-F238E27FC236}">
                <a16:creationId xmlns:a16="http://schemas.microsoft.com/office/drawing/2014/main" id="{2B5C46FB-DE8C-90E1-2229-597E0F7EA918}"/>
              </a:ext>
            </a:extLst>
          </p:cNvPr>
          <p:cNvSpPr/>
          <p:nvPr/>
        </p:nvSpPr>
        <p:spPr>
          <a:xfrm>
            <a:off x="1937098" y="534923"/>
            <a:ext cx="1472184" cy="1042416"/>
          </a:xfrm>
          <a:prstGeom prst="flowChartDecision">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IN</a:t>
            </a:r>
            <a:r>
              <a:rPr lang="en-GB" b="1" dirty="0">
                <a:solidFill>
                  <a:schemeClr val="tx1"/>
                </a:solidFill>
                <a:latin typeface="Avenir Next LT Pro" panose="020B0504020202020204" pitchFamily="34" charset="0"/>
              </a:rPr>
              <a:t> </a:t>
            </a:r>
            <a:r>
              <a:rPr lang="en-GB" dirty="0">
                <a:solidFill>
                  <a:schemeClr val="tx1"/>
                </a:solidFill>
                <a:latin typeface="Avenir Next LT Pro" panose="020B0504020202020204" pitchFamily="34" charset="0"/>
              </a:rPr>
              <a:t>DB</a:t>
            </a:r>
            <a:r>
              <a:rPr lang="en-GB" b="1" dirty="0">
                <a:solidFill>
                  <a:schemeClr val="tx1"/>
                </a:solidFill>
                <a:latin typeface="Avenir Next LT Pro" panose="020B0504020202020204" pitchFamily="34" charset="0"/>
              </a:rPr>
              <a:t>?</a:t>
            </a:r>
          </a:p>
        </p:txBody>
      </p:sp>
      <p:sp>
        <p:nvSpPr>
          <p:cNvPr id="5" name="Flowchart: Process 4">
            <a:extLst>
              <a:ext uri="{FF2B5EF4-FFF2-40B4-BE49-F238E27FC236}">
                <a16:creationId xmlns:a16="http://schemas.microsoft.com/office/drawing/2014/main" id="{1EBB7691-8E6F-6261-5E01-84C955A7A291}"/>
              </a:ext>
            </a:extLst>
          </p:cNvPr>
          <p:cNvSpPr/>
          <p:nvPr/>
        </p:nvSpPr>
        <p:spPr>
          <a:xfrm>
            <a:off x="3839146" y="2394507"/>
            <a:ext cx="2256854"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GRADE, RERANK &amp; FILTER</a:t>
            </a:r>
          </a:p>
        </p:txBody>
      </p:sp>
      <p:sp>
        <p:nvSpPr>
          <p:cNvPr id="6" name="Flowchart: Process 5">
            <a:extLst>
              <a:ext uri="{FF2B5EF4-FFF2-40B4-BE49-F238E27FC236}">
                <a16:creationId xmlns:a16="http://schemas.microsoft.com/office/drawing/2014/main" id="{43FED686-8629-877D-9069-BA61678D2193}"/>
              </a:ext>
            </a:extLst>
          </p:cNvPr>
          <p:cNvSpPr/>
          <p:nvPr/>
        </p:nvSpPr>
        <p:spPr>
          <a:xfrm>
            <a:off x="3839146" y="754683"/>
            <a:ext cx="2248473"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REPROCESS QUERY</a:t>
            </a:r>
          </a:p>
        </p:txBody>
      </p:sp>
      <p:sp>
        <p:nvSpPr>
          <p:cNvPr id="7" name="Flowchart: Process 6">
            <a:extLst>
              <a:ext uri="{FF2B5EF4-FFF2-40B4-BE49-F238E27FC236}">
                <a16:creationId xmlns:a16="http://schemas.microsoft.com/office/drawing/2014/main" id="{508507FA-B189-E34F-6AE2-3D5495E1A730}"/>
              </a:ext>
            </a:extLst>
          </p:cNvPr>
          <p:cNvSpPr/>
          <p:nvPr/>
        </p:nvSpPr>
        <p:spPr>
          <a:xfrm>
            <a:off x="3830763" y="1582977"/>
            <a:ext cx="2256854"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RETREIVE</a:t>
            </a:r>
          </a:p>
        </p:txBody>
      </p:sp>
      <p:sp>
        <p:nvSpPr>
          <p:cNvPr id="8" name="Flowchart: Process 7">
            <a:extLst>
              <a:ext uri="{FF2B5EF4-FFF2-40B4-BE49-F238E27FC236}">
                <a16:creationId xmlns:a16="http://schemas.microsoft.com/office/drawing/2014/main" id="{F954B3FC-4DD4-E629-8B65-D2774B901C12}"/>
              </a:ext>
            </a:extLst>
          </p:cNvPr>
          <p:cNvSpPr/>
          <p:nvPr/>
        </p:nvSpPr>
        <p:spPr>
          <a:xfrm>
            <a:off x="3839145" y="4007839"/>
            <a:ext cx="2248473"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CHECK FOR</a:t>
            </a:r>
          </a:p>
          <a:p>
            <a:pPr algn="ctr"/>
            <a:r>
              <a:rPr lang="en-GB" dirty="0">
                <a:solidFill>
                  <a:schemeClr val="tx1"/>
                </a:solidFill>
                <a:latin typeface="Avenir Next LT Pro" panose="020B0504020202020204" pitchFamily="34" charset="0"/>
              </a:rPr>
              <a:t>HALLUCINATIONS</a:t>
            </a:r>
          </a:p>
        </p:txBody>
      </p:sp>
      <p:sp>
        <p:nvSpPr>
          <p:cNvPr id="9" name="Flowchart: Process 8">
            <a:extLst>
              <a:ext uri="{FF2B5EF4-FFF2-40B4-BE49-F238E27FC236}">
                <a16:creationId xmlns:a16="http://schemas.microsoft.com/office/drawing/2014/main" id="{037DE274-5B0E-6AFD-77DC-CF7C4F71CE36}"/>
              </a:ext>
            </a:extLst>
          </p:cNvPr>
          <p:cNvSpPr/>
          <p:nvPr/>
        </p:nvSpPr>
        <p:spPr>
          <a:xfrm>
            <a:off x="3839146" y="3201173"/>
            <a:ext cx="2265236"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GENERATE RESPONSE</a:t>
            </a:r>
          </a:p>
        </p:txBody>
      </p:sp>
      <p:sp>
        <p:nvSpPr>
          <p:cNvPr id="10" name="Flowchart: Process 9">
            <a:extLst>
              <a:ext uri="{FF2B5EF4-FFF2-40B4-BE49-F238E27FC236}">
                <a16:creationId xmlns:a16="http://schemas.microsoft.com/office/drawing/2014/main" id="{9859579F-9A03-EF28-A3ED-32AB55C08FA4}"/>
              </a:ext>
            </a:extLst>
          </p:cNvPr>
          <p:cNvSpPr/>
          <p:nvPr/>
        </p:nvSpPr>
        <p:spPr>
          <a:xfrm>
            <a:off x="3839145" y="4836133"/>
            <a:ext cx="2248472"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SEND TO USER</a:t>
            </a:r>
          </a:p>
        </p:txBody>
      </p:sp>
      <p:sp>
        <p:nvSpPr>
          <p:cNvPr id="12" name="Flowchart: Magnetic Disk 11">
            <a:extLst>
              <a:ext uri="{FF2B5EF4-FFF2-40B4-BE49-F238E27FC236}">
                <a16:creationId xmlns:a16="http://schemas.microsoft.com/office/drawing/2014/main" id="{764CACB7-69E6-AAB9-9C7B-49AB360E2EC0}"/>
              </a:ext>
            </a:extLst>
          </p:cNvPr>
          <p:cNvSpPr/>
          <p:nvPr/>
        </p:nvSpPr>
        <p:spPr>
          <a:xfrm>
            <a:off x="1850690" y="2185085"/>
            <a:ext cx="1655064" cy="889254"/>
          </a:xfrm>
          <a:prstGeom prst="flowChartMagneticDisk">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DATABASE</a:t>
            </a:r>
          </a:p>
        </p:txBody>
      </p:sp>
      <p:sp>
        <p:nvSpPr>
          <p:cNvPr id="4" name="Flowchart: Decision 3">
            <a:extLst>
              <a:ext uri="{FF2B5EF4-FFF2-40B4-BE49-F238E27FC236}">
                <a16:creationId xmlns:a16="http://schemas.microsoft.com/office/drawing/2014/main" id="{08D71CFF-564B-626E-121F-06AE9156D425}"/>
              </a:ext>
            </a:extLst>
          </p:cNvPr>
          <p:cNvSpPr/>
          <p:nvPr/>
        </p:nvSpPr>
        <p:spPr>
          <a:xfrm>
            <a:off x="6737071" y="346710"/>
            <a:ext cx="1808990" cy="1402842"/>
          </a:xfrm>
          <a:prstGeom prst="flowChartDecision">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dirty="0">
                <a:solidFill>
                  <a:schemeClr val="tx1"/>
                </a:solidFill>
                <a:latin typeface="Avenir Next LT Pro" panose="020B0504020202020204" pitchFamily="34" charset="0"/>
              </a:rPr>
              <a:t>Can you rephrase question</a:t>
            </a:r>
          </a:p>
          <a:p>
            <a:pPr algn="ctr"/>
            <a:r>
              <a:rPr lang="en-GB" sz="1200" b="1" dirty="0">
                <a:solidFill>
                  <a:schemeClr val="tx1"/>
                </a:solidFill>
                <a:latin typeface="Avenir Next LT Pro" panose="020B0504020202020204" pitchFamily="34" charset="0"/>
              </a:rPr>
              <a:t> x 5</a:t>
            </a:r>
          </a:p>
        </p:txBody>
      </p:sp>
      <p:cxnSp>
        <p:nvCxnSpPr>
          <p:cNvPr id="14" name="Straight Arrow Connector 13">
            <a:extLst>
              <a:ext uri="{FF2B5EF4-FFF2-40B4-BE49-F238E27FC236}">
                <a16:creationId xmlns:a16="http://schemas.microsoft.com/office/drawing/2014/main" id="{718ABDF3-16C0-7869-4094-C0F3CAD90339}"/>
              </a:ext>
            </a:extLst>
          </p:cNvPr>
          <p:cNvCxnSpPr>
            <a:cxnSpLocks/>
          </p:cNvCxnSpPr>
          <p:nvPr/>
        </p:nvCxnSpPr>
        <p:spPr>
          <a:xfrm>
            <a:off x="2998793" y="3082339"/>
            <a:ext cx="840352" cy="1753794"/>
          </a:xfrm>
          <a:prstGeom prst="straightConnector1">
            <a:avLst/>
          </a:prstGeom>
          <a:ln w="38100">
            <a:solidFill>
              <a:schemeClr val="accent5">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9" name="Connector: Elbow 18">
            <a:extLst>
              <a:ext uri="{FF2B5EF4-FFF2-40B4-BE49-F238E27FC236}">
                <a16:creationId xmlns:a16="http://schemas.microsoft.com/office/drawing/2014/main" id="{2CF36228-502A-EB9F-43A3-2CFAB0502142}"/>
              </a:ext>
            </a:extLst>
          </p:cNvPr>
          <p:cNvCxnSpPr>
            <a:cxnSpLocks/>
            <a:stCxn id="4" idx="2"/>
            <a:endCxn id="7" idx="3"/>
          </p:cNvCxnSpPr>
          <p:nvPr/>
        </p:nvCxnSpPr>
        <p:spPr>
          <a:xfrm rot="5400000">
            <a:off x="6805005" y="1032165"/>
            <a:ext cx="119175" cy="1553949"/>
          </a:xfrm>
          <a:prstGeom prst="bentConnector2">
            <a:avLst/>
          </a:prstGeom>
          <a:ln w="381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1" name="Rectangle: Rounded Corners 20">
            <a:extLst>
              <a:ext uri="{FF2B5EF4-FFF2-40B4-BE49-F238E27FC236}">
                <a16:creationId xmlns:a16="http://schemas.microsoft.com/office/drawing/2014/main" id="{9A5D94C9-BE23-E0DD-D6AF-740251473E10}"/>
              </a:ext>
            </a:extLst>
          </p:cNvPr>
          <p:cNvSpPr/>
          <p:nvPr/>
        </p:nvSpPr>
        <p:spPr>
          <a:xfrm>
            <a:off x="8746836" y="582459"/>
            <a:ext cx="2964873" cy="947345"/>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Avenir Next LT Pro" panose="020B0504020202020204" pitchFamily="34" charset="0"/>
              </a:rPr>
              <a:t>By getting different question we will match different documents that may be more relevant</a:t>
            </a:r>
          </a:p>
        </p:txBody>
      </p:sp>
      <p:sp>
        <p:nvSpPr>
          <p:cNvPr id="22" name="Rectangle: Rounded Corners 21">
            <a:extLst>
              <a:ext uri="{FF2B5EF4-FFF2-40B4-BE49-F238E27FC236}">
                <a16:creationId xmlns:a16="http://schemas.microsoft.com/office/drawing/2014/main" id="{FEB2FB37-2773-8449-6E4D-AED12A199A18}"/>
              </a:ext>
            </a:extLst>
          </p:cNvPr>
          <p:cNvSpPr/>
          <p:nvPr/>
        </p:nvSpPr>
        <p:spPr>
          <a:xfrm>
            <a:off x="6265571" y="2394507"/>
            <a:ext cx="5446138" cy="571500"/>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venir Next LT Pro" panose="020B0504020202020204" pitchFamily="34" charset="0"/>
              </a:rPr>
              <a:t>We can use an LLM with prompt “You are an expert grader…”</a:t>
            </a:r>
          </a:p>
        </p:txBody>
      </p:sp>
      <p:sp>
        <p:nvSpPr>
          <p:cNvPr id="23" name="Rectangle: Rounded Corners 22">
            <a:extLst>
              <a:ext uri="{FF2B5EF4-FFF2-40B4-BE49-F238E27FC236}">
                <a16:creationId xmlns:a16="http://schemas.microsoft.com/office/drawing/2014/main" id="{360FFC4E-3CA3-791A-CD08-22663F5BE327}"/>
              </a:ext>
            </a:extLst>
          </p:cNvPr>
          <p:cNvSpPr/>
          <p:nvPr/>
        </p:nvSpPr>
        <p:spPr>
          <a:xfrm>
            <a:off x="6295246" y="4007839"/>
            <a:ext cx="5446138" cy="828288"/>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venir Next LT Pro" panose="020B0504020202020204" pitchFamily="34" charset="0"/>
              </a:rPr>
              <a:t>We can use an LLM with prompt “You are very good at checking if the answer is faithful to question and contexts…We check final response and if OK give to user otherwise go though loop again</a:t>
            </a:r>
          </a:p>
        </p:txBody>
      </p:sp>
      <p:sp>
        <p:nvSpPr>
          <p:cNvPr id="27" name="Rectangle: Single Corner Snipped 26">
            <a:extLst>
              <a:ext uri="{FF2B5EF4-FFF2-40B4-BE49-F238E27FC236}">
                <a16:creationId xmlns:a16="http://schemas.microsoft.com/office/drawing/2014/main" id="{BF9AF67C-1136-A263-9A73-AB3C89D563E6}"/>
              </a:ext>
            </a:extLst>
          </p:cNvPr>
          <p:cNvSpPr/>
          <p:nvPr/>
        </p:nvSpPr>
        <p:spPr>
          <a:xfrm>
            <a:off x="1274618" y="4579339"/>
            <a:ext cx="2392472" cy="1154048"/>
          </a:xfrm>
          <a:prstGeom prst="snip1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800" dirty="0">
                <a:solidFill>
                  <a:schemeClr val="tx1"/>
                </a:solidFill>
                <a:latin typeface="Avenir Next LT Pro" panose="020B0504020202020204" pitchFamily="34" charset="0"/>
              </a:rPr>
              <a:t>USER GRADES AND RATES</a:t>
            </a:r>
          </a:p>
          <a:p>
            <a:pPr algn="ctr"/>
            <a:r>
              <a:rPr lang="en-GB" dirty="0">
                <a:solidFill>
                  <a:schemeClr val="tx1"/>
                </a:solidFill>
                <a:latin typeface="Avenir Next LT Pro" panose="020B0504020202020204" pitchFamily="34" charset="0"/>
              </a:rPr>
              <a:t>“Crowd Sourcing”</a:t>
            </a:r>
            <a:endParaRPr lang="en-GB" sz="1800" dirty="0">
              <a:solidFill>
                <a:schemeClr val="tx1"/>
              </a:solidFill>
              <a:latin typeface="Avenir Next LT Pro" panose="020B0504020202020204" pitchFamily="34" charset="0"/>
            </a:endParaRPr>
          </a:p>
          <a:p>
            <a:pPr algn="ctr"/>
            <a:endParaRPr lang="en-GB" dirty="0">
              <a:latin typeface="Avenir Next LT Pro" panose="020B0504020202020204" pitchFamily="34" charset="0"/>
            </a:endParaRPr>
          </a:p>
        </p:txBody>
      </p:sp>
      <p:cxnSp>
        <p:nvCxnSpPr>
          <p:cNvPr id="28" name="Straight Arrow Connector 27">
            <a:extLst>
              <a:ext uri="{FF2B5EF4-FFF2-40B4-BE49-F238E27FC236}">
                <a16:creationId xmlns:a16="http://schemas.microsoft.com/office/drawing/2014/main" id="{67C36A16-B7BF-9407-F864-6BEA95D070C3}"/>
              </a:ext>
            </a:extLst>
          </p:cNvPr>
          <p:cNvCxnSpPr>
            <a:cxnSpLocks/>
          </p:cNvCxnSpPr>
          <p:nvPr/>
        </p:nvCxnSpPr>
        <p:spPr>
          <a:xfrm flipH="1">
            <a:off x="3323472" y="5135221"/>
            <a:ext cx="687236" cy="0"/>
          </a:xfrm>
          <a:prstGeom prst="straightConnector1">
            <a:avLst/>
          </a:prstGeom>
          <a:ln w="381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0" name="Arrow: Up 29">
            <a:extLst>
              <a:ext uri="{FF2B5EF4-FFF2-40B4-BE49-F238E27FC236}">
                <a16:creationId xmlns:a16="http://schemas.microsoft.com/office/drawing/2014/main" id="{B141FCCB-BDE0-8764-EECB-5F5392EF0547}"/>
              </a:ext>
            </a:extLst>
          </p:cNvPr>
          <p:cNvSpPr/>
          <p:nvPr/>
        </p:nvSpPr>
        <p:spPr>
          <a:xfrm>
            <a:off x="2558149" y="3074339"/>
            <a:ext cx="240146" cy="1505000"/>
          </a:xfrm>
          <a:prstGeom prst="upArrow">
            <a:avLst/>
          </a:prstGeom>
          <a:solidFill>
            <a:schemeClr val="tx2">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atin typeface="Avenir Next LT Pro" panose="020B0504020202020204" pitchFamily="34" charset="0"/>
            </a:endParaRPr>
          </a:p>
        </p:txBody>
      </p:sp>
      <p:cxnSp>
        <p:nvCxnSpPr>
          <p:cNvPr id="31" name="Straight Arrow Connector 30">
            <a:extLst>
              <a:ext uri="{FF2B5EF4-FFF2-40B4-BE49-F238E27FC236}">
                <a16:creationId xmlns:a16="http://schemas.microsoft.com/office/drawing/2014/main" id="{2E4ED661-893D-C743-8400-5CB499CB390A}"/>
              </a:ext>
            </a:extLst>
          </p:cNvPr>
          <p:cNvCxnSpPr>
            <a:cxnSpLocks/>
          </p:cNvCxnSpPr>
          <p:nvPr/>
        </p:nvCxnSpPr>
        <p:spPr>
          <a:xfrm>
            <a:off x="6087617" y="1083644"/>
            <a:ext cx="632689" cy="0"/>
          </a:xfrm>
          <a:prstGeom prst="straightConnector1">
            <a:avLst/>
          </a:prstGeom>
          <a:ln w="381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F3531B27-C0F4-5513-CB62-535431BD87BE}"/>
              </a:ext>
            </a:extLst>
          </p:cNvPr>
          <p:cNvCxnSpPr>
            <a:cxnSpLocks/>
          </p:cNvCxnSpPr>
          <p:nvPr/>
        </p:nvCxnSpPr>
        <p:spPr>
          <a:xfrm flipV="1">
            <a:off x="3165612" y="1298690"/>
            <a:ext cx="665150" cy="886395"/>
          </a:xfrm>
          <a:prstGeom prst="straightConnector1">
            <a:avLst/>
          </a:prstGeom>
          <a:ln w="38100">
            <a:solidFill>
              <a:schemeClr val="accent5">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7" name="Rectangle: Rounded Corners 36">
            <a:extLst>
              <a:ext uri="{FF2B5EF4-FFF2-40B4-BE49-F238E27FC236}">
                <a16:creationId xmlns:a16="http://schemas.microsoft.com/office/drawing/2014/main" id="{88710BF1-A34F-EB0E-9B9F-653A9AAE91D6}"/>
              </a:ext>
            </a:extLst>
          </p:cNvPr>
          <p:cNvSpPr/>
          <p:nvPr/>
        </p:nvSpPr>
        <p:spPr>
          <a:xfrm>
            <a:off x="185392" y="1771829"/>
            <a:ext cx="1529870" cy="1675428"/>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venir Next LT Pro" panose="020B0504020202020204" pitchFamily="34" charset="0"/>
              </a:rPr>
              <a:t>The user can opt for </a:t>
            </a:r>
          </a:p>
          <a:p>
            <a:r>
              <a:rPr lang="en-GB" sz="1400" b="1" dirty="0">
                <a:solidFill>
                  <a:schemeClr val="tx1"/>
                </a:solidFill>
                <a:latin typeface="Avenir Next LT Pro" panose="020B0504020202020204" pitchFamily="34" charset="0"/>
              </a:rPr>
              <a:t>cache only</a:t>
            </a:r>
            <a:r>
              <a:rPr lang="en-GB" sz="1400" dirty="0">
                <a:solidFill>
                  <a:schemeClr val="tx1"/>
                </a:solidFill>
                <a:latin typeface="Avenir Next LT Pro" panose="020B0504020202020204" pitchFamily="34" charset="0"/>
              </a:rPr>
              <a:t> </a:t>
            </a:r>
          </a:p>
          <a:p>
            <a:r>
              <a:rPr lang="en-GB" sz="1400" dirty="0">
                <a:solidFill>
                  <a:schemeClr val="tx1"/>
                </a:solidFill>
                <a:latin typeface="Avenir Next LT Pro" panose="020B0504020202020204" pitchFamily="34" charset="0"/>
              </a:rPr>
              <a:t>or </a:t>
            </a:r>
          </a:p>
          <a:p>
            <a:r>
              <a:rPr lang="en-GB" sz="1400" b="1" dirty="0">
                <a:solidFill>
                  <a:schemeClr val="tx1"/>
                </a:solidFill>
                <a:latin typeface="Avenir Next LT Pro" panose="020B0504020202020204" pitchFamily="34" charset="0"/>
              </a:rPr>
              <a:t>cache and new query</a:t>
            </a:r>
            <a:r>
              <a:rPr lang="en-GB" sz="1400" dirty="0">
                <a:solidFill>
                  <a:schemeClr val="tx1"/>
                </a:solidFill>
                <a:latin typeface="Avenir Next LT Pro" panose="020B0504020202020204" pitchFamily="34" charset="0"/>
              </a:rPr>
              <a:t>…</a:t>
            </a:r>
          </a:p>
        </p:txBody>
      </p:sp>
      <p:sp>
        <p:nvSpPr>
          <p:cNvPr id="38" name="Rectangle: Rounded Corners 37">
            <a:extLst>
              <a:ext uri="{FF2B5EF4-FFF2-40B4-BE49-F238E27FC236}">
                <a16:creationId xmlns:a16="http://schemas.microsoft.com/office/drawing/2014/main" id="{1AE4DA8C-C1BE-A23E-EBA6-D80316706246}"/>
              </a:ext>
            </a:extLst>
          </p:cNvPr>
          <p:cNvSpPr/>
          <p:nvPr/>
        </p:nvSpPr>
        <p:spPr>
          <a:xfrm>
            <a:off x="282853" y="5798588"/>
            <a:ext cx="11428855" cy="82828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venir Next LT Pro" panose="020B0504020202020204" pitchFamily="34" charset="0"/>
              </a:rPr>
              <a:t>The pipeline is modular so each we can add/delete/edit modules as we see best. Each ‘strategy’ will have a CODE so that we can record this along with user rating. Other users can also add their rating and notes, giving rise to a collective consensus about the KB. This is a dataset in its own right that we can use for our own fine tuning of the LLM.</a:t>
            </a:r>
          </a:p>
        </p:txBody>
      </p:sp>
      <p:cxnSp>
        <p:nvCxnSpPr>
          <p:cNvPr id="11" name="Straight Arrow Connector 10">
            <a:extLst>
              <a:ext uri="{FF2B5EF4-FFF2-40B4-BE49-F238E27FC236}">
                <a16:creationId xmlns:a16="http://schemas.microsoft.com/office/drawing/2014/main" id="{31099EAE-AC26-03B0-945C-43061703D20A}"/>
              </a:ext>
            </a:extLst>
          </p:cNvPr>
          <p:cNvCxnSpPr>
            <a:cxnSpLocks/>
            <a:stCxn id="3" idx="2"/>
            <a:endCxn id="12" idx="0"/>
          </p:cNvCxnSpPr>
          <p:nvPr/>
        </p:nvCxnSpPr>
        <p:spPr>
          <a:xfrm>
            <a:off x="2673190" y="1577339"/>
            <a:ext cx="5032" cy="904164"/>
          </a:xfrm>
          <a:prstGeom prst="straightConnector1">
            <a:avLst/>
          </a:prstGeom>
          <a:ln w="38100">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6" name="Rectangle: Rounded Corners 25">
            <a:extLst>
              <a:ext uri="{FF2B5EF4-FFF2-40B4-BE49-F238E27FC236}">
                <a16:creationId xmlns:a16="http://schemas.microsoft.com/office/drawing/2014/main" id="{1E4EE883-CD03-66EE-024E-F12F13D7802A}"/>
              </a:ext>
            </a:extLst>
          </p:cNvPr>
          <p:cNvSpPr/>
          <p:nvPr/>
        </p:nvSpPr>
        <p:spPr>
          <a:xfrm>
            <a:off x="6265571" y="3201173"/>
            <a:ext cx="5446138" cy="571500"/>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venir Next LT Pro" panose="020B0504020202020204" pitchFamily="34" charset="0"/>
              </a:rPr>
              <a:t>Use LLM to generate a formal response.</a:t>
            </a:r>
          </a:p>
        </p:txBody>
      </p:sp>
    </p:spTree>
    <p:extLst>
      <p:ext uri="{BB962C8B-B14F-4D97-AF65-F5344CB8AC3E}">
        <p14:creationId xmlns:p14="http://schemas.microsoft.com/office/powerpoint/2010/main" val="1311688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412CA1-5E1F-5995-FBD5-1C2439C7BF71}"/>
              </a:ext>
            </a:extLst>
          </p:cNvPr>
          <p:cNvSpPr txBox="1"/>
          <p:nvPr/>
        </p:nvSpPr>
        <p:spPr>
          <a:xfrm>
            <a:off x="268224" y="586371"/>
            <a:ext cx="11923776" cy="6355586"/>
          </a:xfrm>
          <a:prstGeom prst="rect">
            <a:avLst/>
          </a:prstGeom>
          <a:noFill/>
        </p:spPr>
        <p:txBody>
          <a:bodyPr wrap="square" rtlCol="0">
            <a:spAutoFit/>
          </a:bodyPr>
          <a:lstStyle/>
          <a:p>
            <a:r>
              <a:rPr lang="en-GB" sz="2400" dirty="0">
                <a:latin typeface="Avenir Next LT Pro" panose="020B0504020202020204" pitchFamily="34" charset="0"/>
              </a:rPr>
              <a:t>Traditional keyword search capabilities using BM25, Tokens and NLP.</a:t>
            </a:r>
          </a:p>
          <a:p>
            <a:endParaRPr lang="en-GB" sz="1000" dirty="0">
              <a:latin typeface="Avenir Next LT Pro" panose="020B0504020202020204" pitchFamily="34" charset="0"/>
            </a:endParaRPr>
          </a:p>
          <a:p>
            <a:r>
              <a:rPr lang="en-GB" sz="2400" dirty="0">
                <a:latin typeface="Avenir Next LT Pro" panose="020B0504020202020204" pitchFamily="34" charset="0"/>
              </a:rPr>
              <a:t>Semantic search using Vector Databases for Retrieval Augmented Generation.</a:t>
            </a:r>
          </a:p>
          <a:p>
            <a:endParaRPr lang="en-GB" sz="1000" dirty="0">
              <a:latin typeface="Avenir Next LT Pro" panose="020B0504020202020204" pitchFamily="34" charset="0"/>
            </a:endParaRPr>
          </a:p>
          <a:p>
            <a:r>
              <a:rPr lang="en-GB" sz="2400" dirty="0">
                <a:latin typeface="Avenir Next LT Pro" panose="020B0504020202020204" pitchFamily="34" charset="0"/>
              </a:rPr>
              <a:t>These two creating Hybrid Search.</a:t>
            </a:r>
          </a:p>
          <a:p>
            <a:endParaRPr lang="en-GB" sz="1100" dirty="0">
              <a:latin typeface="Avenir Next LT Pro" panose="020B0504020202020204" pitchFamily="34" charset="0"/>
            </a:endParaRPr>
          </a:p>
          <a:p>
            <a:r>
              <a:rPr lang="en-GB" sz="2400" dirty="0">
                <a:latin typeface="Avenir Next LT Pro" panose="020B0504020202020204" pitchFamily="34" charset="0"/>
              </a:rPr>
              <a:t>Splitting PDFs and other document types not atomic elements – images transformed to text  by LLMs, tabular data extracted and interpreted by LLMs.</a:t>
            </a:r>
          </a:p>
          <a:p>
            <a:endParaRPr lang="en-GB" sz="1000" dirty="0">
              <a:latin typeface="Avenir Next LT Pro" panose="020B0504020202020204" pitchFamily="34" charset="0"/>
            </a:endParaRPr>
          </a:p>
          <a:p>
            <a:r>
              <a:rPr lang="en-GB" sz="2400" dirty="0">
                <a:latin typeface="Avenir Next LT Pro" panose="020B0504020202020204" pitchFamily="34" charset="0"/>
              </a:rPr>
              <a:t>Crowd-sourced feedback from users creates store of FAQs for future use as well as user rating for </a:t>
            </a:r>
            <a:r>
              <a:rPr lang="en-GB" sz="2400" b="1" dirty="0" err="1">
                <a:latin typeface="Avenir Next LT Pro" panose="020B0504020202020204" pitchFamily="34" charset="0"/>
              </a:rPr>
              <a:t>is_accurate</a:t>
            </a:r>
            <a:r>
              <a:rPr lang="en-GB" sz="2400" dirty="0">
                <a:latin typeface="Avenir Next LT Pro" panose="020B0504020202020204" pitchFamily="34" charset="0"/>
              </a:rPr>
              <a:t>, </a:t>
            </a:r>
            <a:r>
              <a:rPr lang="en-GB" sz="2400" b="1" dirty="0" err="1">
                <a:latin typeface="Avenir Next LT Pro" panose="020B0504020202020204" pitchFamily="34" charset="0"/>
              </a:rPr>
              <a:t>is_complete</a:t>
            </a:r>
            <a:r>
              <a:rPr lang="en-GB" sz="2400" b="1" dirty="0">
                <a:latin typeface="Avenir Next LT Pro" panose="020B0504020202020204" pitchFamily="34" charset="0"/>
              </a:rPr>
              <a:t> </a:t>
            </a:r>
            <a:r>
              <a:rPr lang="en-GB" sz="2400" dirty="0">
                <a:latin typeface="Avenir Next LT Pro" panose="020B0504020202020204" pitchFamily="34" charset="0"/>
              </a:rPr>
              <a:t>and </a:t>
            </a:r>
            <a:r>
              <a:rPr lang="en-GB" sz="2400" b="1" dirty="0" err="1">
                <a:latin typeface="Avenir Next LT Pro" panose="020B0504020202020204" pitchFamily="34" charset="0"/>
              </a:rPr>
              <a:t>is_relevant</a:t>
            </a:r>
            <a:r>
              <a:rPr lang="en-GB" sz="2400" dirty="0">
                <a:latin typeface="Avenir Next LT Pro" panose="020B0504020202020204" pitchFamily="34" charset="0"/>
              </a:rPr>
              <a:t>. This will become a dataset for future ML as well as fine tuning of current LLMs and serve as a community ranking system for Q &amp; A.</a:t>
            </a:r>
          </a:p>
          <a:p>
            <a:endParaRPr lang="en-GB" sz="1000" dirty="0">
              <a:latin typeface="Avenir Next LT Pro" panose="020B0504020202020204" pitchFamily="34" charset="0"/>
            </a:endParaRPr>
          </a:p>
          <a:p>
            <a:r>
              <a:rPr lang="en-GB" sz="2400" dirty="0">
                <a:latin typeface="Avenir Next LT Pro" panose="020B0504020202020204" pitchFamily="34" charset="0"/>
              </a:rPr>
              <a:t>Use of AI Agents to enable workflows to create and evaluate reports etc. Use of </a:t>
            </a:r>
            <a:r>
              <a:rPr lang="en-GB" sz="2400" dirty="0" err="1">
                <a:latin typeface="Avenir Next LT Pro" panose="020B0504020202020204" pitchFamily="34" charset="0"/>
              </a:rPr>
              <a:t>Langgraph</a:t>
            </a:r>
            <a:r>
              <a:rPr lang="en-GB" sz="2400" dirty="0">
                <a:latin typeface="Avenir Next LT Pro" panose="020B0504020202020204" pitchFamily="34" charset="0"/>
              </a:rPr>
              <a:t> to convert flowchart processes into programmatic code.</a:t>
            </a:r>
          </a:p>
          <a:p>
            <a:endParaRPr lang="en-GB" sz="1000" dirty="0">
              <a:latin typeface="Avenir Next LT Pro" panose="020B0504020202020204" pitchFamily="34" charset="0"/>
            </a:endParaRPr>
          </a:p>
          <a:p>
            <a:r>
              <a:rPr lang="en-GB" sz="2400" dirty="0">
                <a:latin typeface="Avenir Next LT Pro" panose="020B0504020202020204" pitchFamily="34" charset="0"/>
              </a:rPr>
              <a:t>Use of Graph Databases to explore relationships between entities not just the entities themselves – both within document and between all documents.</a:t>
            </a:r>
          </a:p>
          <a:p>
            <a:endParaRPr lang="en-GB" sz="1000" dirty="0">
              <a:latin typeface="Avenir Next LT Pro" panose="020B0504020202020204" pitchFamily="34" charset="0"/>
            </a:endParaRPr>
          </a:p>
          <a:p>
            <a:endParaRPr lang="en-GB" sz="2400" dirty="0">
              <a:latin typeface="Avenir Next LT Pro" panose="020B0504020202020204" pitchFamily="34" charset="0"/>
            </a:endParaRPr>
          </a:p>
        </p:txBody>
      </p:sp>
    </p:spTree>
    <p:extLst>
      <p:ext uri="{BB962C8B-B14F-4D97-AF65-F5344CB8AC3E}">
        <p14:creationId xmlns:p14="http://schemas.microsoft.com/office/powerpoint/2010/main" val="3192415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7D4F0-59B3-7D59-40CE-3654FBB91CBE}"/>
            </a:ext>
          </a:extLst>
        </p:cNvPr>
        <p:cNvGrpSpPr/>
        <p:nvPr/>
      </p:nvGrpSpPr>
      <p:grpSpPr>
        <a:xfrm>
          <a:off x="0" y="0"/>
          <a:ext cx="0" cy="0"/>
          <a:chOff x="0" y="0"/>
          <a:chExt cx="0" cy="0"/>
        </a:xfrm>
      </p:grpSpPr>
      <p:sp>
        <p:nvSpPr>
          <p:cNvPr id="5" name="Flowchart: Process 4">
            <a:extLst>
              <a:ext uri="{FF2B5EF4-FFF2-40B4-BE49-F238E27FC236}">
                <a16:creationId xmlns:a16="http://schemas.microsoft.com/office/drawing/2014/main" id="{4C1DA31D-B3EB-49EE-4A4F-4D2AAA1F529E}"/>
              </a:ext>
            </a:extLst>
          </p:cNvPr>
          <p:cNvSpPr/>
          <p:nvPr/>
        </p:nvSpPr>
        <p:spPr>
          <a:xfrm>
            <a:off x="3839146" y="2394507"/>
            <a:ext cx="2256854"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Images</a:t>
            </a:r>
          </a:p>
        </p:txBody>
      </p:sp>
      <p:sp>
        <p:nvSpPr>
          <p:cNvPr id="6" name="Flowchart: Process 5">
            <a:extLst>
              <a:ext uri="{FF2B5EF4-FFF2-40B4-BE49-F238E27FC236}">
                <a16:creationId xmlns:a16="http://schemas.microsoft.com/office/drawing/2014/main" id="{14E8C5A6-BF39-6ECD-4C17-07558F63FDC2}"/>
              </a:ext>
            </a:extLst>
          </p:cNvPr>
          <p:cNvSpPr/>
          <p:nvPr/>
        </p:nvSpPr>
        <p:spPr>
          <a:xfrm>
            <a:off x="3839146" y="754683"/>
            <a:ext cx="2248473"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Text</a:t>
            </a:r>
          </a:p>
        </p:txBody>
      </p:sp>
      <p:sp>
        <p:nvSpPr>
          <p:cNvPr id="7" name="Flowchart: Process 6">
            <a:extLst>
              <a:ext uri="{FF2B5EF4-FFF2-40B4-BE49-F238E27FC236}">
                <a16:creationId xmlns:a16="http://schemas.microsoft.com/office/drawing/2014/main" id="{9A3F69A0-9E5E-E614-2C66-91CC2FE756E1}"/>
              </a:ext>
            </a:extLst>
          </p:cNvPr>
          <p:cNvSpPr/>
          <p:nvPr/>
        </p:nvSpPr>
        <p:spPr>
          <a:xfrm>
            <a:off x="3830763" y="1582977"/>
            <a:ext cx="2256854"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Tabular</a:t>
            </a:r>
          </a:p>
        </p:txBody>
      </p:sp>
      <p:sp>
        <p:nvSpPr>
          <p:cNvPr id="21" name="Rectangle: Rounded Corners 20">
            <a:extLst>
              <a:ext uri="{FF2B5EF4-FFF2-40B4-BE49-F238E27FC236}">
                <a16:creationId xmlns:a16="http://schemas.microsoft.com/office/drawing/2014/main" id="{646A764F-E3F5-6364-9427-4AB2E316B84C}"/>
              </a:ext>
            </a:extLst>
          </p:cNvPr>
          <p:cNvSpPr/>
          <p:nvPr/>
        </p:nvSpPr>
        <p:spPr>
          <a:xfrm>
            <a:off x="1233222" y="1276855"/>
            <a:ext cx="1652650" cy="1309317"/>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Avenir Next LT Pro" panose="020B0504020202020204" pitchFamily="34" charset="0"/>
              </a:rPr>
              <a:t>PDFs, Word, Excel, PowerPoint</a:t>
            </a:r>
          </a:p>
        </p:txBody>
      </p:sp>
      <p:sp>
        <p:nvSpPr>
          <p:cNvPr id="23" name="Rectangle: Rounded Corners 22">
            <a:extLst>
              <a:ext uri="{FF2B5EF4-FFF2-40B4-BE49-F238E27FC236}">
                <a16:creationId xmlns:a16="http://schemas.microsoft.com/office/drawing/2014/main" id="{C5FEB731-B272-30B4-BB03-12AB74001A6D}"/>
              </a:ext>
            </a:extLst>
          </p:cNvPr>
          <p:cNvSpPr/>
          <p:nvPr/>
        </p:nvSpPr>
        <p:spPr>
          <a:xfrm>
            <a:off x="8426157" y="878324"/>
            <a:ext cx="3616850" cy="2148153"/>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2000" dirty="0">
                <a:solidFill>
                  <a:schemeClr val="tx1"/>
                </a:solidFill>
                <a:latin typeface="Avenir Next LT Pro" panose="020B0504020202020204" pitchFamily="34" charset="0"/>
              </a:rPr>
              <a:t>Stored in DB and vectorised with Named Entities and Tokens </a:t>
            </a:r>
            <a:r>
              <a:rPr lang="en-GB" sz="2000" dirty="0" err="1">
                <a:solidFill>
                  <a:schemeClr val="tx1"/>
                </a:solidFill>
                <a:latin typeface="Avenir Next LT Pro" panose="020B0504020202020204" pitchFamily="34" charset="0"/>
              </a:rPr>
              <a:t>storesd</a:t>
            </a:r>
            <a:r>
              <a:rPr lang="en-GB" sz="2000" dirty="0">
                <a:solidFill>
                  <a:schemeClr val="tx1"/>
                </a:solidFill>
                <a:latin typeface="Avenir Next LT Pro" panose="020B0504020202020204" pitchFamily="34" charset="0"/>
              </a:rPr>
              <a:t> as tags.</a:t>
            </a:r>
          </a:p>
        </p:txBody>
      </p:sp>
      <p:sp>
        <p:nvSpPr>
          <p:cNvPr id="13" name="Rectangle: Rounded Corners 12">
            <a:extLst>
              <a:ext uri="{FF2B5EF4-FFF2-40B4-BE49-F238E27FC236}">
                <a16:creationId xmlns:a16="http://schemas.microsoft.com/office/drawing/2014/main" id="{F18CA6F4-B8F1-C583-AE55-55C040D8B9EB}"/>
              </a:ext>
            </a:extLst>
          </p:cNvPr>
          <p:cNvSpPr/>
          <p:nvPr/>
        </p:nvSpPr>
        <p:spPr>
          <a:xfrm>
            <a:off x="1233222" y="3087602"/>
            <a:ext cx="1637994" cy="947345"/>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Avenir Next LT Pro" panose="020B0504020202020204" pitchFamily="34" charset="0"/>
              </a:rPr>
              <a:t>Audio and Video</a:t>
            </a:r>
          </a:p>
        </p:txBody>
      </p:sp>
      <p:sp>
        <p:nvSpPr>
          <p:cNvPr id="15" name="Flowchart: Process 14">
            <a:extLst>
              <a:ext uri="{FF2B5EF4-FFF2-40B4-BE49-F238E27FC236}">
                <a16:creationId xmlns:a16="http://schemas.microsoft.com/office/drawing/2014/main" id="{E9322216-ACE2-6202-56CF-D2E7ED4C3B34}"/>
              </a:ext>
            </a:extLst>
          </p:cNvPr>
          <p:cNvSpPr/>
          <p:nvPr/>
        </p:nvSpPr>
        <p:spPr>
          <a:xfrm>
            <a:off x="3847527" y="3275525"/>
            <a:ext cx="2248473"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Text</a:t>
            </a:r>
          </a:p>
        </p:txBody>
      </p:sp>
      <p:sp>
        <p:nvSpPr>
          <p:cNvPr id="17" name="Rectangle: Rounded Corners 16">
            <a:extLst>
              <a:ext uri="{FF2B5EF4-FFF2-40B4-BE49-F238E27FC236}">
                <a16:creationId xmlns:a16="http://schemas.microsoft.com/office/drawing/2014/main" id="{3E5BC5B4-210E-3FEA-EA50-964DA31595D9}"/>
              </a:ext>
            </a:extLst>
          </p:cNvPr>
          <p:cNvSpPr/>
          <p:nvPr/>
        </p:nvSpPr>
        <p:spPr>
          <a:xfrm>
            <a:off x="8429969" y="3503183"/>
            <a:ext cx="3616850" cy="2148153"/>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latin typeface="Avenir Next LT Pro" panose="020B0504020202020204" pitchFamily="34" charset="0"/>
              </a:rPr>
              <a:t>Traditional (keyword) and Semantic search along with Graph analysis</a:t>
            </a:r>
          </a:p>
        </p:txBody>
      </p:sp>
      <p:sp>
        <p:nvSpPr>
          <p:cNvPr id="18" name="Arrow: Right 17">
            <a:extLst>
              <a:ext uri="{FF2B5EF4-FFF2-40B4-BE49-F238E27FC236}">
                <a16:creationId xmlns:a16="http://schemas.microsoft.com/office/drawing/2014/main" id="{A1CB7FF9-B125-3C8D-29C1-3A5E908D8AD2}"/>
              </a:ext>
            </a:extLst>
          </p:cNvPr>
          <p:cNvSpPr/>
          <p:nvPr/>
        </p:nvSpPr>
        <p:spPr>
          <a:xfrm>
            <a:off x="2871216" y="3429000"/>
            <a:ext cx="1298448" cy="26517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Arrow: Right 19">
            <a:extLst>
              <a:ext uri="{FF2B5EF4-FFF2-40B4-BE49-F238E27FC236}">
                <a16:creationId xmlns:a16="http://schemas.microsoft.com/office/drawing/2014/main" id="{69D0E256-D729-AE39-2567-C58070B7A5A9}"/>
              </a:ext>
            </a:extLst>
          </p:cNvPr>
          <p:cNvSpPr/>
          <p:nvPr/>
        </p:nvSpPr>
        <p:spPr>
          <a:xfrm>
            <a:off x="2977896" y="1819813"/>
            <a:ext cx="1298448" cy="26517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lowchart: Process 23">
            <a:extLst>
              <a:ext uri="{FF2B5EF4-FFF2-40B4-BE49-F238E27FC236}">
                <a16:creationId xmlns:a16="http://schemas.microsoft.com/office/drawing/2014/main" id="{667EE7C8-D3D2-4D9C-9520-72BC106D6BCB}"/>
              </a:ext>
            </a:extLst>
          </p:cNvPr>
          <p:cNvSpPr/>
          <p:nvPr/>
        </p:nvSpPr>
        <p:spPr>
          <a:xfrm>
            <a:off x="6965632" y="1582977"/>
            <a:ext cx="1224428" cy="571500"/>
          </a:xfrm>
          <a:prstGeom prst="flowChartProcess">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venir Next LT Pro" panose="020B0504020202020204" pitchFamily="34" charset="0"/>
              </a:rPr>
              <a:t>Text</a:t>
            </a:r>
          </a:p>
        </p:txBody>
      </p:sp>
      <p:sp>
        <p:nvSpPr>
          <p:cNvPr id="25" name="Arrow: Right 24">
            <a:extLst>
              <a:ext uri="{FF2B5EF4-FFF2-40B4-BE49-F238E27FC236}">
                <a16:creationId xmlns:a16="http://schemas.microsoft.com/office/drawing/2014/main" id="{7294C7EA-BAAB-2E3E-D031-4BF91255BF23}"/>
              </a:ext>
            </a:extLst>
          </p:cNvPr>
          <p:cNvSpPr/>
          <p:nvPr/>
        </p:nvSpPr>
        <p:spPr>
          <a:xfrm>
            <a:off x="5540670" y="1763639"/>
            <a:ext cx="1409498" cy="26517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Arrow: Right 28">
            <a:extLst>
              <a:ext uri="{FF2B5EF4-FFF2-40B4-BE49-F238E27FC236}">
                <a16:creationId xmlns:a16="http://schemas.microsoft.com/office/drawing/2014/main" id="{DE584501-07D7-16CD-DEE5-910E47BAE6B9}"/>
              </a:ext>
            </a:extLst>
          </p:cNvPr>
          <p:cNvSpPr/>
          <p:nvPr/>
        </p:nvSpPr>
        <p:spPr>
          <a:xfrm rot="965457">
            <a:off x="2963983" y="2327795"/>
            <a:ext cx="1298448" cy="2646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Arrow: Right 31">
            <a:extLst>
              <a:ext uri="{FF2B5EF4-FFF2-40B4-BE49-F238E27FC236}">
                <a16:creationId xmlns:a16="http://schemas.microsoft.com/office/drawing/2014/main" id="{ACCF9B05-8AF8-36B2-6BAB-025F74E124C7}"/>
              </a:ext>
            </a:extLst>
          </p:cNvPr>
          <p:cNvSpPr/>
          <p:nvPr/>
        </p:nvSpPr>
        <p:spPr>
          <a:xfrm rot="20109658">
            <a:off x="5650931" y="2354029"/>
            <a:ext cx="1298448" cy="26517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Arrow: Right 32">
            <a:extLst>
              <a:ext uri="{FF2B5EF4-FFF2-40B4-BE49-F238E27FC236}">
                <a16:creationId xmlns:a16="http://schemas.microsoft.com/office/drawing/2014/main" id="{3681C80E-FD42-EE60-4019-87D74DD52044}"/>
              </a:ext>
            </a:extLst>
          </p:cNvPr>
          <p:cNvSpPr/>
          <p:nvPr/>
        </p:nvSpPr>
        <p:spPr>
          <a:xfrm rot="20547345">
            <a:off x="2977895" y="1227905"/>
            <a:ext cx="1298448" cy="2646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Arrow: Right 34">
            <a:extLst>
              <a:ext uri="{FF2B5EF4-FFF2-40B4-BE49-F238E27FC236}">
                <a16:creationId xmlns:a16="http://schemas.microsoft.com/office/drawing/2014/main" id="{C758E2E0-4A48-9742-39D4-36122E4A7838}"/>
              </a:ext>
            </a:extLst>
          </p:cNvPr>
          <p:cNvSpPr/>
          <p:nvPr/>
        </p:nvSpPr>
        <p:spPr>
          <a:xfrm rot="848628">
            <a:off x="5628714" y="1169471"/>
            <a:ext cx="1342864" cy="2646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Arrow: Right 35">
            <a:extLst>
              <a:ext uri="{FF2B5EF4-FFF2-40B4-BE49-F238E27FC236}">
                <a16:creationId xmlns:a16="http://schemas.microsoft.com/office/drawing/2014/main" id="{01DAFCD4-ACFF-F451-BCA3-2ADB3F79ABE4}"/>
              </a:ext>
            </a:extLst>
          </p:cNvPr>
          <p:cNvSpPr/>
          <p:nvPr/>
        </p:nvSpPr>
        <p:spPr>
          <a:xfrm rot="19023248">
            <a:off x="5643652" y="2710699"/>
            <a:ext cx="2344524" cy="26517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Rounded Corners 38">
            <a:extLst>
              <a:ext uri="{FF2B5EF4-FFF2-40B4-BE49-F238E27FC236}">
                <a16:creationId xmlns:a16="http://schemas.microsoft.com/office/drawing/2014/main" id="{4681A776-AC61-6B70-0DD7-92EE7744BCE0}"/>
              </a:ext>
            </a:extLst>
          </p:cNvPr>
          <p:cNvSpPr/>
          <p:nvPr/>
        </p:nvSpPr>
        <p:spPr>
          <a:xfrm>
            <a:off x="356616" y="4209989"/>
            <a:ext cx="6943459" cy="2351518"/>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2400" dirty="0">
                <a:solidFill>
                  <a:schemeClr val="tx1"/>
                </a:solidFill>
                <a:latin typeface="Avenir Next LT Pro" panose="020B0504020202020204" pitchFamily="34" charset="0"/>
              </a:rPr>
              <a:t>User rates and provides feedback for future ML datasets and LLM </a:t>
            </a:r>
            <a:r>
              <a:rPr lang="en-GB" sz="2400">
                <a:solidFill>
                  <a:schemeClr val="tx1"/>
                </a:solidFill>
                <a:latin typeface="Avenir Next LT Pro" panose="020B0504020202020204" pitchFamily="34" charset="0"/>
              </a:rPr>
              <a:t>finetuning.</a:t>
            </a:r>
          </a:p>
          <a:p>
            <a:endParaRPr lang="en-GB" sz="2400" dirty="0">
              <a:solidFill>
                <a:schemeClr val="tx1"/>
              </a:solidFill>
              <a:latin typeface="Avenir Next LT Pro" panose="020B0504020202020204" pitchFamily="34" charset="0"/>
            </a:endParaRPr>
          </a:p>
          <a:p>
            <a:r>
              <a:rPr lang="en-GB" sz="2400" dirty="0">
                <a:solidFill>
                  <a:schemeClr val="tx1"/>
                </a:solidFill>
                <a:latin typeface="Avenir Next LT Pro" panose="020B0504020202020204" pitchFamily="34" charset="0"/>
              </a:rPr>
              <a:t>Stored in DB for cached FAQ for next time similar question is asked.</a:t>
            </a:r>
          </a:p>
        </p:txBody>
      </p:sp>
      <p:sp>
        <p:nvSpPr>
          <p:cNvPr id="40" name="Arrow: Right 39">
            <a:extLst>
              <a:ext uri="{FF2B5EF4-FFF2-40B4-BE49-F238E27FC236}">
                <a16:creationId xmlns:a16="http://schemas.microsoft.com/office/drawing/2014/main" id="{D0B05F06-CA12-1855-CCA9-78E04369C03D}"/>
              </a:ext>
            </a:extLst>
          </p:cNvPr>
          <p:cNvSpPr/>
          <p:nvPr/>
        </p:nvSpPr>
        <p:spPr>
          <a:xfrm rot="5400000">
            <a:off x="9607036" y="3218739"/>
            <a:ext cx="1298448" cy="2721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Arrow: Right 40">
            <a:extLst>
              <a:ext uri="{FF2B5EF4-FFF2-40B4-BE49-F238E27FC236}">
                <a16:creationId xmlns:a16="http://schemas.microsoft.com/office/drawing/2014/main" id="{10565730-C380-1F34-E4FF-CEBBCF9F260A}"/>
              </a:ext>
            </a:extLst>
          </p:cNvPr>
          <p:cNvSpPr/>
          <p:nvPr/>
        </p:nvSpPr>
        <p:spPr>
          <a:xfrm rot="9313006">
            <a:off x="7064700" y="4803400"/>
            <a:ext cx="1298448" cy="2721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94508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TotalTime>
  <Words>427</Words>
  <Application>Microsoft Office PowerPoint</Application>
  <PresentationFormat>Widescreen</PresentationFormat>
  <Paragraphs>48</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Aptos</vt:lpstr>
      <vt:lpstr>Aptos Display</vt:lpstr>
      <vt:lpstr>Arial</vt:lpstr>
      <vt:lpstr>Avenir Next LT Pro</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Craig West</dc:creator>
  <cp:lastModifiedBy>Craig West</cp:lastModifiedBy>
  <cp:revision>23</cp:revision>
  <dcterms:created xsi:type="dcterms:W3CDTF">2024-11-17T11:01:54Z</dcterms:created>
  <dcterms:modified xsi:type="dcterms:W3CDTF">2024-12-17T12:03:37Z</dcterms:modified>
</cp:coreProperties>
</file>