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venir Next LT Pro" panose="020B0504020202020204" pitchFamily="34" charset="0"/>
              </a:rPr>
              <a:t>Can you rephrase question</a:t>
            </a:r>
          </a:p>
          <a:p>
            <a:pPr algn="ctr"/>
            <a:r>
              <a:rPr lang="en-GB" sz="1200" b="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268224" y="138696"/>
            <a:ext cx="11923776" cy="7109639"/>
          </a:xfrm>
          <a:prstGeom prst="rect">
            <a:avLst/>
          </a:prstGeom>
          <a:noFill/>
        </p:spPr>
        <p:txBody>
          <a:bodyPr wrap="square" rtlCol="0">
            <a:spAutoFit/>
          </a:bodyPr>
          <a:lstStyle/>
          <a:p>
            <a:r>
              <a:rPr lang="en-GB" sz="2400" dirty="0">
                <a:latin typeface="Avenir Next LT Pro" panose="020B0504020202020204" pitchFamily="34" charset="0"/>
              </a:rPr>
              <a:t>Traditional keyword search capabilities using BM25, Tokens and NLP.</a:t>
            </a:r>
          </a:p>
          <a:p>
            <a:endParaRPr lang="en-GB" sz="2400" dirty="0">
              <a:latin typeface="Avenir Next LT Pro" panose="020B0504020202020204" pitchFamily="34" charset="0"/>
            </a:endParaRPr>
          </a:p>
          <a:p>
            <a:r>
              <a:rPr lang="en-GB" sz="2400" dirty="0">
                <a:latin typeface="Avenir Next LT Pro" panose="020B0504020202020204" pitchFamily="34" charset="0"/>
              </a:rPr>
              <a:t>Semantic search using Vector Databases for Retrieval Augmented Generation.</a:t>
            </a:r>
          </a:p>
          <a:p>
            <a:endParaRPr lang="en-GB" sz="2400" dirty="0">
              <a:latin typeface="Avenir Next LT Pro" panose="020B0504020202020204" pitchFamily="34" charset="0"/>
            </a:endParaRPr>
          </a:p>
          <a:p>
            <a:r>
              <a:rPr lang="en-GB" sz="2400" dirty="0">
                <a:latin typeface="Avenir Next LT Pro" panose="020B0504020202020204" pitchFamily="34" charset="0"/>
              </a:rPr>
              <a:t>These two creating Hybrid Search.</a:t>
            </a:r>
          </a:p>
          <a:p>
            <a:endParaRPr lang="en-GB" sz="2400" dirty="0">
              <a:latin typeface="Avenir Next LT Pro" panose="020B0504020202020204" pitchFamily="34" charset="0"/>
            </a:endParaRPr>
          </a:p>
          <a:p>
            <a:r>
              <a:rPr lang="en-GB" sz="2400" dirty="0">
                <a:latin typeface="Avenir Next LT Pro" panose="020B0504020202020204" pitchFamily="34" charset="0"/>
              </a:rPr>
              <a:t>Splitting PDFs and other document types not atomic elements – images transformed to text  by LLMs, tabular data extracted and interpreted by LLMs.</a:t>
            </a:r>
          </a:p>
          <a:p>
            <a:endParaRPr lang="en-GB" sz="2400" dirty="0">
              <a:latin typeface="Avenir Next LT Pro" panose="020B0504020202020204" pitchFamily="34" charset="0"/>
            </a:endParaRPr>
          </a:p>
          <a:p>
            <a:r>
              <a:rPr lang="en-GB" sz="2400" dirty="0">
                <a:latin typeface="Avenir Next LT Pro" panose="020B0504020202020204" pitchFamily="34" charset="0"/>
              </a:rPr>
              <a:t>Crowd-sourced feedback from users creates store of FAQs for future use as well as user rating for </a:t>
            </a:r>
            <a:r>
              <a:rPr lang="en-GB" sz="2400" b="1" dirty="0" err="1">
                <a:latin typeface="Avenir Next LT Pro" panose="020B0504020202020204" pitchFamily="34" charset="0"/>
              </a:rPr>
              <a:t>is_accurate</a:t>
            </a:r>
            <a:r>
              <a:rPr lang="en-GB" sz="2400" dirty="0">
                <a:latin typeface="Avenir Next LT Pro" panose="020B0504020202020204" pitchFamily="34" charset="0"/>
              </a:rPr>
              <a:t>, </a:t>
            </a:r>
            <a:r>
              <a:rPr lang="en-GB" sz="2400" b="1" dirty="0" err="1">
                <a:latin typeface="Avenir Next LT Pro" panose="020B0504020202020204" pitchFamily="34" charset="0"/>
              </a:rPr>
              <a:t>is_complete</a:t>
            </a:r>
            <a:r>
              <a:rPr lang="en-GB" sz="2400" b="1" dirty="0">
                <a:latin typeface="Avenir Next LT Pro" panose="020B0504020202020204" pitchFamily="34" charset="0"/>
              </a:rPr>
              <a:t> </a:t>
            </a:r>
            <a:r>
              <a:rPr lang="en-GB" sz="2400" dirty="0">
                <a:latin typeface="Avenir Next LT Pro" panose="020B0504020202020204" pitchFamily="34" charset="0"/>
              </a:rPr>
              <a:t>and </a:t>
            </a:r>
            <a:r>
              <a:rPr lang="en-GB" sz="2400" b="1" dirty="0" err="1">
                <a:latin typeface="Avenir Next LT Pro" panose="020B0504020202020204" pitchFamily="34" charset="0"/>
              </a:rPr>
              <a:t>is_relevant</a:t>
            </a:r>
            <a:r>
              <a:rPr lang="en-GB" sz="2400" dirty="0">
                <a:latin typeface="Avenir Next LT Pro" panose="020B0504020202020204" pitchFamily="34" charset="0"/>
              </a:rPr>
              <a:t>. This will become a dataset for future ML as well as fine tuning of current LLMs and serve as a community ranking system for Q &amp; A.</a:t>
            </a:r>
          </a:p>
          <a:p>
            <a:endParaRPr lang="en-GB" sz="2400" dirty="0">
              <a:latin typeface="Avenir Next LT Pro" panose="020B0504020202020204" pitchFamily="34" charset="0"/>
            </a:endParaRPr>
          </a:p>
          <a:p>
            <a:r>
              <a:rPr lang="en-GB" sz="2400" dirty="0">
                <a:latin typeface="Avenir Next LT Pro" panose="020B0504020202020204" pitchFamily="34" charset="0"/>
              </a:rPr>
              <a:t>Use of Graph Databases to explore relationships between entities not just the entities themselves – both within document and between all documents.</a:t>
            </a:r>
          </a:p>
          <a:p>
            <a:endParaRPr lang="en-GB" sz="2400" dirty="0">
              <a:latin typeface="Avenir Next LT Pro" panose="020B0504020202020204" pitchFamily="34" charset="0"/>
            </a:endParaRPr>
          </a:p>
          <a:p>
            <a:r>
              <a:rPr lang="en-GB" sz="2400" dirty="0">
                <a:latin typeface="Avenir Next LT Pro" panose="020B0504020202020204" pitchFamily="34" charset="0"/>
              </a:rPr>
              <a:t>Use of </a:t>
            </a:r>
            <a:r>
              <a:rPr lang="en-GB" sz="2400" dirty="0" err="1">
                <a:latin typeface="Avenir Next LT Pro" panose="020B0504020202020204" pitchFamily="34" charset="0"/>
              </a:rPr>
              <a:t>Langgraph</a:t>
            </a:r>
            <a:r>
              <a:rPr lang="en-GB" sz="2400" dirty="0">
                <a:latin typeface="Avenir Next LT Pro" panose="020B0504020202020204" pitchFamily="34" charset="0"/>
              </a:rPr>
              <a:t> to convert flowchart processes into programmatic code.</a:t>
            </a:r>
          </a:p>
          <a:p>
            <a:endParaRPr lang="en-GB" sz="2400"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D4F0-59B3-7D59-40CE-3654FBB91CBE}"/>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4C1DA31D-B3EB-49EE-4A4F-4D2AAA1F529E}"/>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Images</a:t>
            </a:r>
          </a:p>
        </p:txBody>
      </p:sp>
      <p:sp>
        <p:nvSpPr>
          <p:cNvPr id="6" name="Flowchart: Process 5">
            <a:extLst>
              <a:ext uri="{FF2B5EF4-FFF2-40B4-BE49-F238E27FC236}">
                <a16:creationId xmlns:a16="http://schemas.microsoft.com/office/drawing/2014/main" id="{14E8C5A6-BF39-6ECD-4C17-07558F63FDC2}"/>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7" name="Flowchart: Process 6">
            <a:extLst>
              <a:ext uri="{FF2B5EF4-FFF2-40B4-BE49-F238E27FC236}">
                <a16:creationId xmlns:a16="http://schemas.microsoft.com/office/drawing/2014/main" id="{9A3F69A0-9E5E-E614-2C66-91CC2FE756E1}"/>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Tabular</a:t>
            </a:r>
          </a:p>
        </p:txBody>
      </p:sp>
      <p:sp>
        <p:nvSpPr>
          <p:cNvPr id="21" name="Rectangle: Rounded Corners 20">
            <a:extLst>
              <a:ext uri="{FF2B5EF4-FFF2-40B4-BE49-F238E27FC236}">
                <a16:creationId xmlns:a16="http://schemas.microsoft.com/office/drawing/2014/main" id="{646A764F-E3F5-6364-9427-4AB2E316B84C}"/>
              </a:ext>
            </a:extLst>
          </p:cNvPr>
          <p:cNvSpPr/>
          <p:nvPr/>
        </p:nvSpPr>
        <p:spPr>
          <a:xfrm>
            <a:off x="1233222" y="1276855"/>
            <a:ext cx="1652650" cy="130931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venir Next LT Pro" panose="020B0504020202020204" pitchFamily="34" charset="0"/>
              </a:rPr>
              <a:t>PDFs, Word, Excel, PowerPoint</a:t>
            </a:r>
          </a:p>
        </p:txBody>
      </p:sp>
      <p:sp>
        <p:nvSpPr>
          <p:cNvPr id="23" name="Rectangle: Rounded Corners 22">
            <a:extLst>
              <a:ext uri="{FF2B5EF4-FFF2-40B4-BE49-F238E27FC236}">
                <a16:creationId xmlns:a16="http://schemas.microsoft.com/office/drawing/2014/main" id="{C5FEB731-B272-30B4-BB03-12AB74001A6D}"/>
              </a:ext>
            </a:extLst>
          </p:cNvPr>
          <p:cNvSpPr/>
          <p:nvPr/>
        </p:nvSpPr>
        <p:spPr>
          <a:xfrm>
            <a:off x="8426157" y="878324"/>
            <a:ext cx="3616850" cy="214815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Avenir Next LT Pro" panose="020B0504020202020204" pitchFamily="34" charset="0"/>
              </a:rPr>
              <a:t>Stored in DB and vectorised with Named Entities and Tokens </a:t>
            </a:r>
            <a:r>
              <a:rPr lang="en-GB" sz="2000" dirty="0" err="1">
                <a:solidFill>
                  <a:schemeClr val="tx1"/>
                </a:solidFill>
                <a:latin typeface="Avenir Next LT Pro" panose="020B0504020202020204" pitchFamily="34" charset="0"/>
              </a:rPr>
              <a:t>storesd</a:t>
            </a:r>
            <a:r>
              <a:rPr lang="en-GB" sz="2000" dirty="0">
                <a:solidFill>
                  <a:schemeClr val="tx1"/>
                </a:solidFill>
                <a:latin typeface="Avenir Next LT Pro" panose="020B0504020202020204" pitchFamily="34" charset="0"/>
              </a:rPr>
              <a:t> as tags.</a:t>
            </a:r>
          </a:p>
        </p:txBody>
      </p:sp>
      <p:sp>
        <p:nvSpPr>
          <p:cNvPr id="13" name="Rectangle: Rounded Corners 12">
            <a:extLst>
              <a:ext uri="{FF2B5EF4-FFF2-40B4-BE49-F238E27FC236}">
                <a16:creationId xmlns:a16="http://schemas.microsoft.com/office/drawing/2014/main" id="{F18CA6F4-B8F1-C583-AE55-55C040D8B9EB}"/>
              </a:ext>
            </a:extLst>
          </p:cNvPr>
          <p:cNvSpPr/>
          <p:nvPr/>
        </p:nvSpPr>
        <p:spPr>
          <a:xfrm>
            <a:off x="1233222" y="3087602"/>
            <a:ext cx="1637994"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venir Next LT Pro" panose="020B0504020202020204" pitchFamily="34" charset="0"/>
              </a:rPr>
              <a:t>Audio and Video</a:t>
            </a:r>
          </a:p>
        </p:txBody>
      </p:sp>
      <p:sp>
        <p:nvSpPr>
          <p:cNvPr id="15" name="Flowchart: Process 14">
            <a:extLst>
              <a:ext uri="{FF2B5EF4-FFF2-40B4-BE49-F238E27FC236}">
                <a16:creationId xmlns:a16="http://schemas.microsoft.com/office/drawing/2014/main" id="{E9322216-ACE2-6202-56CF-D2E7ED4C3B34}"/>
              </a:ext>
            </a:extLst>
          </p:cNvPr>
          <p:cNvSpPr/>
          <p:nvPr/>
        </p:nvSpPr>
        <p:spPr>
          <a:xfrm>
            <a:off x="3847527" y="3275525"/>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17" name="Rectangle: Rounded Corners 16">
            <a:extLst>
              <a:ext uri="{FF2B5EF4-FFF2-40B4-BE49-F238E27FC236}">
                <a16:creationId xmlns:a16="http://schemas.microsoft.com/office/drawing/2014/main" id="{3E5BC5B4-210E-3FEA-EA50-964DA31595D9}"/>
              </a:ext>
            </a:extLst>
          </p:cNvPr>
          <p:cNvSpPr/>
          <p:nvPr/>
        </p:nvSpPr>
        <p:spPr>
          <a:xfrm>
            <a:off x="8429969" y="3503183"/>
            <a:ext cx="3616850" cy="214815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Avenir Next LT Pro" panose="020B0504020202020204" pitchFamily="34" charset="0"/>
              </a:rPr>
              <a:t>Traditional (keyword) and Semantic search along with Graph analysis</a:t>
            </a:r>
          </a:p>
        </p:txBody>
      </p:sp>
      <p:sp>
        <p:nvSpPr>
          <p:cNvPr id="18" name="Arrow: Right 17">
            <a:extLst>
              <a:ext uri="{FF2B5EF4-FFF2-40B4-BE49-F238E27FC236}">
                <a16:creationId xmlns:a16="http://schemas.microsoft.com/office/drawing/2014/main" id="{A1CB7FF9-B125-3C8D-29C1-3A5E908D8AD2}"/>
              </a:ext>
            </a:extLst>
          </p:cNvPr>
          <p:cNvSpPr/>
          <p:nvPr/>
        </p:nvSpPr>
        <p:spPr>
          <a:xfrm>
            <a:off x="2871216" y="3429000"/>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69D0E256-D729-AE39-2567-C58070B7A5A9}"/>
              </a:ext>
            </a:extLst>
          </p:cNvPr>
          <p:cNvSpPr/>
          <p:nvPr/>
        </p:nvSpPr>
        <p:spPr>
          <a:xfrm>
            <a:off x="2977896" y="1819813"/>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Process 23">
            <a:extLst>
              <a:ext uri="{FF2B5EF4-FFF2-40B4-BE49-F238E27FC236}">
                <a16:creationId xmlns:a16="http://schemas.microsoft.com/office/drawing/2014/main" id="{667EE7C8-D3D2-4D9C-9520-72BC106D6BCB}"/>
              </a:ext>
            </a:extLst>
          </p:cNvPr>
          <p:cNvSpPr/>
          <p:nvPr/>
        </p:nvSpPr>
        <p:spPr>
          <a:xfrm>
            <a:off x="6965632" y="1582977"/>
            <a:ext cx="1224428"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25" name="Arrow: Right 24">
            <a:extLst>
              <a:ext uri="{FF2B5EF4-FFF2-40B4-BE49-F238E27FC236}">
                <a16:creationId xmlns:a16="http://schemas.microsoft.com/office/drawing/2014/main" id="{7294C7EA-BAAB-2E3E-D031-4BF91255BF23}"/>
              </a:ext>
            </a:extLst>
          </p:cNvPr>
          <p:cNvSpPr/>
          <p:nvPr/>
        </p:nvSpPr>
        <p:spPr>
          <a:xfrm>
            <a:off x="5540670" y="1763639"/>
            <a:ext cx="140949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DE584501-07D7-16CD-DEE5-910E47BAE6B9}"/>
              </a:ext>
            </a:extLst>
          </p:cNvPr>
          <p:cNvSpPr/>
          <p:nvPr/>
        </p:nvSpPr>
        <p:spPr>
          <a:xfrm rot="965457">
            <a:off x="2963983" y="2327795"/>
            <a:ext cx="1298448"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ACCF9B05-8AF8-36B2-6BAB-025F74E124C7}"/>
              </a:ext>
            </a:extLst>
          </p:cNvPr>
          <p:cNvSpPr/>
          <p:nvPr/>
        </p:nvSpPr>
        <p:spPr>
          <a:xfrm rot="20109658">
            <a:off x="5650931" y="2354029"/>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3681C80E-FD42-EE60-4019-87D74DD52044}"/>
              </a:ext>
            </a:extLst>
          </p:cNvPr>
          <p:cNvSpPr/>
          <p:nvPr/>
        </p:nvSpPr>
        <p:spPr>
          <a:xfrm rot="20547345">
            <a:off x="2977895" y="1227905"/>
            <a:ext cx="1298448"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C758E2E0-4A48-9742-39D4-36122E4A7838}"/>
              </a:ext>
            </a:extLst>
          </p:cNvPr>
          <p:cNvSpPr/>
          <p:nvPr/>
        </p:nvSpPr>
        <p:spPr>
          <a:xfrm rot="848628">
            <a:off x="5628714" y="1169471"/>
            <a:ext cx="1342864"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01DAFCD4-ACFF-F451-BCA3-2ADB3F79ABE4}"/>
              </a:ext>
            </a:extLst>
          </p:cNvPr>
          <p:cNvSpPr/>
          <p:nvPr/>
        </p:nvSpPr>
        <p:spPr>
          <a:xfrm rot="19023248">
            <a:off x="5643652" y="2710699"/>
            <a:ext cx="2344524"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4681A776-AC61-6B70-0DD7-92EE7744BCE0}"/>
              </a:ext>
            </a:extLst>
          </p:cNvPr>
          <p:cNvSpPr/>
          <p:nvPr/>
        </p:nvSpPr>
        <p:spPr>
          <a:xfrm>
            <a:off x="356616" y="4209989"/>
            <a:ext cx="6943459" cy="235151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Avenir Next LT Pro" panose="020B0504020202020204" pitchFamily="34" charset="0"/>
              </a:rPr>
              <a:t>User rates and provides feedback for future ML datasets and LLM </a:t>
            </a:r>
            <a:r>
              <a:rPr lang="en-GB" sz="2400">
                <a:solidFill>
                  <a:schemeClr val="tx1"/>
                </a:solidFill>
                <a:latin typeface="Avenir Next LT Pro" panose="020B0504020202020204" pitchFamily="34" charset="0"/>
              </a:rPr>
              <a:t>finetuning.</a:t>
            </a:r>
          </a:p>
          <a:p>
            <a:endParaRPr lang="en-GB" sz="2400" dirty="0">
              <a:solidFill>
                <a:schemeClr val="tx1"/>
              </a:solidFill>
              <a:latin typeface="Avenir Next LT Pro" panose="020B0504020202020204" pitchFamily="34" charset="0"/>
            </a:endParaRPr>
          </a:p>
          <a:p>
            <a:r>
              <a:rPr lang="en-GB" sz="2400" dirty="0">
                <a:solidFill>
                  <a:schemeClr val="tx1"/>
                </a:solidFill>
                <a:latin typeface="Avenir Next LT Pro" panose="020B0504020202020204" pitchFamily="34" charset="0"/>
              </a:rPr>
              <a:t>Stored in DB for cached FAQ for next time similar question is asked.</a:t>
            </a:r>
          </a:p>
        </p:txBody>
      </p:sp>
      <p:sp>
        <p:nvSpPr>
          <p:cNvPr id="40" name="Arrow: Right 39">
            <a:extLst>
              <a:ext uri="{FF2B5EF4-FFF2-40B4-BE49-F238E27FC236}">
                <a16:creationId xmlns:a16="http://schemas.microsoft.com/office/drawing/2014/main" id="{D0B05F06-CA12-1855-CCA9-78E04369C03D}"/>
              </a:ext>
            </a:extLst>
          </p:cNvPr>
          <p:cNvSpPr/>
          <p:nvPr/>
        </p:nvSpPr>
        <p:spPr>
          <a:xfrm rot="5400000">
            <a:off x="9607036" y="3218739"/>
            <a:ext cx="1298448" cy="272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row: Right 40">
            <a:extLst>
              <a:ext uri="{FF2B5EF4-FFF2-40B4-BE49-F238E27FC236}">
                <a16:creationId xmlns:a16="http://schemas.microsoft.com/office/drawing/2014/main" id="{10565730-C380-1F34-E4FF-CEBBCF9F260A}"/>
              </a:ext>
            </a:extLst>
          </p:cNvPr>
          <p:cNvSpPr/>
          <p:nvPr/>
        </p:nvSpPr>
        <p:spPr>
          <a:xfrm rot="9313006">
            <a:off x="7064700" y="4803400"/>
            <a:ext cx="1298448" cy="272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50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413</Words>
  <Application>Microsoft Office PowerPoint</Application>
  <PresentationFormat>Widescreen</PresentationFormat>
  <Paragraphs>48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Avenir Next LT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21</cp:revision>
  <dcterms:created xsi:type="dcterms:W3CDTF">2024-11-17T11:01:54Z</dcterms:created>
  <dcterms:modified xsi:type="dcterms:W3CDTF">2024-12-03T15:10:08Z</dcterms:modified>
</cp:coreProperties>
</file>