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3" r:id="rId7"/>
    <p:sldId id="264" r:id="rId8"/>
    <p:sldId id="275" r:id="rId9"/>
    <p:sldId id="273" r:id="rId10"/>
    <p:sldId id="265" r:id="rId11"/>
    <p:sldId id="276" r:id="rId12"/>
    <p:sldId id="267" r:id="rId13"/>
    <p:sldId id="271" r:id="rId14"/>
    <p:sldId id="272" r:id="rId15"/>
    <p:sldId id="266" r:id="rId16"/>
    <p:sldId id="277" r:id="rId17"/>
    <p:sldId id="268" r:id="rId18"/>
    <p:sldId id="278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676767"/>
    <a:srgbClr val="FAF0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441D-C48A-EAEF-C81C-A8436A666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90243-B3F6-EB2E-31F9-22051F8B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049C5-0E4F-9E60-7B47-BBB40AE7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0D28-C6ED-1568-F8AF-3FFA865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B145-53CC-3B1D-015F-B17A59CC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6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A11-65D8-ADB6-8A49-C20D82A8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8F60C-B9BC-E6AD-B22B-EC6198CD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FCFC-DC56-E823-8D98-00A7E7F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9225-10F7-DE8B-5506-69149BB8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8D5F7-EE72-95F9-E215-2760F715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3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E90A7-10A5-EB91-C4A4-E9710B5B7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F12AB-D2FD-BF8F-78B9-D73C2507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04CE-3906-0838-B1C1-D5D3F5B3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D754-CAB9-A4E0-8283-D0CB956D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CAFC-0AC4-DE2E-2973-FA47D1F8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8941-8402-9FA5-6CAA-6FBDAF79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6C27-4CB8-F13D-040F-A734CF7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461A-FBA5-164D-F4D8-EEFF7665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F070-1C89-053C-F77D-8F749F06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C556-DEDF-1889-A606-5B4AED56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5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82CE-CE86-501D-D574-EAD49A14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2754-4D74-3776-BD68-41D984B3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F6EC-49F9-4525-C22A-15DE545F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6EBF-C6DF-14B3-2F27-56BD51A9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9B6B-1B7E-5C71-AB60-E65FF643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9B18-F254-EE52-9926-04C2F393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B536-B9A1-852F-350E-22A590687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50BC-551E-40EA-83F4-5543F996A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4A376-9215-F411-5C25-7769A986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36E61-1D23-33AD-5399-91F8B16C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90AB-BA98-5EF4-1D6D-0765E4CC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F011-D64D-090C-079F-89425C85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502D-4955-FDA4-3A6D-DF8A7838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7B6FF-3C06-3FE1-A4E2-919C5FD1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83819-8EA2-7FCC-A3B2-6167CC6EE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9F454-E36C-9D63-FF02-109B27525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BB636-3CFC-80A3-B778-D327ECCB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A3C15-8C7D-CDE8-BB53-C18E078A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9C6D5-A43B-3F7D-2C39-5AC7119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83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B1E6-B11B-73B5-44BD-A1B55449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EE820-462E-3882-2FB8-BD8C66B6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1C54-F33D-8002-442C-77B0A82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2F52C-7267-5988-077E-F89EAD29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3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54D5-4248-E9AB-B909-7EE41138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93759-FC42-D9A9-6AEF-E3F23A10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667ED-3667-39A4-5734-9BE60A39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30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3BE0-EA29-5C38-A587-FA74AB2E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BFD-494B-F83B-287A-A94D65E0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EF074-F04E-8282-8AEC-189DF0F5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1BFE1-AE60-6DFC-2433-A8F3D071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DEE8E-8218-6F94-2BF2-7A17766E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D638-11FD-AA1B-1BC4-FE1620DE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8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308D-FDF1-1E2D-63E2-E4E71B11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146BF-5314-23ED-5D37-98EB4F4AF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B35A6-08E9-62E2-FC17-0528F612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ABBC-6369-E192-9B29-CAD2DA93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6A36D-7668-2AA5-EA45-0059BE8E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7D1F9-75B6-4D84-0A59-34F94D74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0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A687E-E14D-5B06-488A-4DAC5404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2B3DC-1FFC-7596-6D00-12C5081D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B98D-A2B3-C56E-D0EB-5EF295B23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02A21-FE86-45F5-9B8B-75D343822DB2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F6E5-AEA1-0818-5E83-CC0E17BBC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8594-1EB3-2176-4D4B-E66BE62E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2188-6D11-9393-FF28-09CC4D2E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AI Agents in the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217B-6C60-689B-D97F-62DAE026B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Craig West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https://craig-west.netlify.app/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https://evaluating-ai-agents.com/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Talk Slides and Repo: 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https://github.com/Python-Test-Engineer/earl2025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This also contains links to a video of the BrighonPy talk/workshop on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‘AI as API’ and the repo for the PyData Southampton Meetup ‘AI Agents in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The Data Pipeline’ as well as additional resources.</a:t>
            </a:r>
          </a:p>
          <a:p>
            <a:endParaRPr lang="en-GB" dirty="0"/>
          </a:p>
        </p:txBody>
      </p:sp>
      <p:pic>
        <p:nvPicPr>
          <p:cNvPr id="5" name="Picture 4" descr="A person in a vest&#10;&#10;AI-generated content may be incorrect.">
            <a:extLst>
              <a:ext uri="{FF2B5EF4-FFF2-40B4-BE49-F238E27FC236}">
                <a16:creationId xmlns:a16="http://schemas.microsoft.com/office/drawing/2014/main" id="{C5699462-BEF0-2C2F-B977-80AD8BED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23" y="1413031"/>
            <a:ext cx="2309351" cy="2007989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3A413D5-91FF-176F-D188-6D08F0B8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496" y="3677264"/>
            <a:ext cx="2642419" cy="2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1A3AD7-012D-83EA-2CB2-072646D14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49D9-BE82-BB4F-0187-B6AD05A1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Tool/Function calling?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1442-8ED6-7227-DC19-D4B84CE7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our INSTRUCTIONS we can add: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Here are some useful tools/functions that may be of help at run time. </a:t>
            </a:r>
          </a:p>
          <a:p>
            <a:r>
              <a:rPr lang="en-GB" dirty="0"/>
              <a:t>Let me know which you want to run and with what arguments.</a:t>
            </a:r>
          </a:p>
          <a:p>
            <a:r>
              <a:rPr lang="en-GB" dirty="0"/>
              <a:t>I will run them on my machine and then send this extra CONTEXT back to you (reflection which we see later)</a:t>
            </a:r>
          </a:p>
          <a:p>
            <a:r>
              <a:rPr lang="en-GB" dirty="0"/>
              <a:t>We will run </a:t>
            </a:r>
            <a:r>
              <a:rPr lang="en-GB" dirty="0">
                <a:highlight>
                  <a:srgbClr val="C0C0C0"/>
                </a:highlight>
              </a:rPr>
              <a:t>03_demo_tools_calulate_gross_price.ipynb</a:t>
            </a:r>
          </a:p>
          <a:p>
            <a:r>
              <a:rPr lang="en-GB" dirty="0"/>
              <a:t>But first next slide has a diagram…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274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372A0-C6B5-A8B9-B155-73E894AB4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7C49-E989-DCE9-C58C-D01FC91F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Tool/Function calling?</a:t>
            </a:r>
          </a:p>
        </p:txBody>
      </p:sp>
      <p:pic>
        <p:nvPicPr>
          <p:cNvPr id="5" name="Content Placeholder 4" descr="A diagram of a tool&#10;&#10;AI-generated content may be incorrect.">
            <a:extLst>
              <a:ext uri="{FF2B5EF4-FFF2-40B4-BE49-F238E27FC236}">
                <a16:creationId xmlns:a16="http://schemas.microsoft.com/office/drawing/2014/main" id="{C4644611-2EC0-EC80-0CD0-9F952C935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02" y="1234853"/>
            <a:ext cx="9420256" cy="5276339"/>
          </a:xfrm>
          <a:solidFill>
            <a:srgbClr val="FAF0E6"/>
          </a:solidFill>
        </p:spPr>
      </p:pic>
    </p:spTree>
    <p:extLst>
      <p:ext uri="{BB962C8B-B14F-4D97-AF65-F5344CB8AC3E}">
        <p14:creationId xmlns:p14="http://schemas.microsoft.com/office/powerpoint/2010/main" val="27751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583BB-A0FB-CF49-992D-EACA12E9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D57F-D071-1261-777E-70463D0A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the Model Context Protocol (MCP)?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599F-F9E0-56D0-48D6-18BF3922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have seen how we can write tools for the Agent to discover and call as needed.</a:t>
            </a:r>
          </a:p>
          <a:p>
            <a:pPr marL="0" indent="0">
              <a:buNone/>
            </a:pPr>
            <a:r>
              <a:rPr lang="en-GB" dirty="0"/>
              <a:t>What about tools others have created?</a:t>
            </a:r>
          </a:p>
          <a:p>
            <a:pPr marL="0" indent="0">
              <a:buNone/>
            </a:pPr>
            <a:r>
              <a:rPr lang="en-GB" dirty="0"/>
              <a:t>How can an Agent discover what tools are available, how to use them with what ever arguments are needed and how to execute them?</a:t>
            </a:r>
          </a:p>
          <a:p>
            <a:pPr marL="0" indent="0">
              <a:buNone/>
            </a:pPr>
            <a:r>
              <a:rPr lang="en-GB" dirty="0"/>
              <a:t>This is Model Context Protocol.</a:t>
            </a:r>
          </a:p>
          <a:p>
            <a:pPr marL="0" indent="0">
              <a:buNone/>
            </a:pPr>
            <a:r>
              <a:rPr lang="en-GB" dirty="0"/>
              <a:t>In essence, an Agent can find a list of tools we have given it, with these tools able to inform Agent how to use them.</a:t>
            </a:r>
          </a:p>
          <a:p>
            <a:pPr marL="0" indent="0">
              <a:buNone/>
            </a:pPr>
            <a:r>
              <a:rPr lang="en-GB" dirty="0"/>
              <a:t>The Agent runs the </a:t>
            </a:r>
            <a:r>
              <a:rPr lang="en-GB" dirty="0" err="1"/>
              <a:t>pipx</a:t>
            </a:r>
            <a:r>
              <a:rPr lang="en-GB" dirty="0"/>
              <a:t> to download and run them in a separate process.</a:t>
            </a:r>
          </a:p>
        </p:txBody>
      </p:sp>
    </p:spTree>
    <p:extLst>
      <p:ext uri="{BB962C8B-B14F-4D97-AF65-F5344CB8AC3E}">
        <p14:creationId xmlns:p14="http://schemas.microsoft.com/office/powerpoint/2010/main" val="235260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A951BD-BBFB-2FFF-6008-EF1837E9C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EBA6-7FBD-0694-7DE0-BE40A1E8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Agentic Patterns (1)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BD89EA-0176-8874-8FF5-C7CBDB54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1527" y="1250636"/>
            <a:ext cx="8326012" cy="4877481"/>
          </a:xfrm>
          <a:solidFill>
            <a:srgbClr val="FAF0E6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1EA613-F32E-2447-75DE-7E12C1A7BC96}"/>
              </a:ext>
            </a:extLst>
          </p:cNvPr>
          <p:cNvSpPr txBox="1"/>
          <p:nvPr/>
        </p:nvSpPr>
        <p:spPr>
          <a:xfrm>
            <a:off x="868048" y="5828517"/>
            <a:ext cx="982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highlight>
                  <a:srgbClr val="C0C0C0"/>
                </a:highlight>
              </a:rPr>
              <a:t>04_demo_reflection.ipynb</a:t>
            </a:r>
          </a:p>
        </p:txBody>
      </p:sp>
    </p:spTree>
    <p:extLst>
      <p:ext uri="{BB962C8B-B14F-4D97-AF65-F5344CB8AC3E}">
        <p14:creationId xmlns:p14="http://schemas.microsoft.com/office/powerpoint/2010/main" val="365831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BC89B4-C6A1-AA4A-4E2A-549D68FAF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0115-D35C-4044-C78F-3FECEDE4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Agentic Patterns (2)</a:t>
            </a:r>
          </a:p>
        </p:txBody>
      </p:sp>
      <p:pic>
        <p:nvPicPr>
          <p:cNvPr id="6" name="Content Placeholder 5" descr="A diagram of a call center&#10;&#10;AI-generated content may be incorrect.">
            <a:extLst>
              <a:ext uri="{FF2B5EF4-FFF2-40B4-BE49-F238E27FC236}">
                <a16:creationId xmlns:a16="http://schemas.microsoft.com/office/drawing/2014/main" id="{40876E72-6B84-D798-A97E-43514414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54" y="2040763"/>
            <a:ext cx="5106033" cy="2573088"/>
          </a:xfrm>
        </p:spPr>
      </p:pic>
      <p:pic>
        <p:nvPicPr>
          <p:cNvPr id="9" name="Picture 8" descr="A diagram of a flowchart&#10;&#10;AI-generated content may be incorrect.">
            <a:extLst>
              <a:ext uri="{FF2B5EF4-FFF2-40B4-BE49-F238E27FC236}">
                <a16:creationId xmlns:a16="http://schemas.microsoft.com/office/drawing/2014/main" id="{5F084771-CD9C-05A7-DA66-86BFA2BF9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" y="2040763"/>
            <a:ext cx="6174769" cy="2571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98EEC-4177-D5BB-1978-219FCEA5B31F}"/>
              </a:ext>
            </a:extLst>
          </p:cNvPr>
          <p:cNvSpPr txBox="1"/>
          <p:nvPr/>
        </p:nvSpPr>
        <p:spPr>
          <a:xfrm>
            <a:off x="3277456" y="4767916"/>
            <a:ext cx="6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https://www.anthropic.com/engineering/building-effective-agents</a:t>
            </a:r>
          </a:p>
        </p:txBody>
      </p:sp>
    </p:spTree>
    <p:extLst>
      <p:ext uri="{BB962C8B-B14F-4D97-AF65-F5344CB8AC3E}">
        <p14:creationId xmlns:p14="http://schemas.microsoft.com/office/powerpoint/2010/main" val="121213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3791B-8DEA-52AA-EE90-B39E7103F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80D4-47D2-5718-8DC0-05BF3D23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Model costs</a:t>
            </a:r>
          </a:p>
        </p:txBody>
      </p:sp>
      <p:pic>
        <p:nvPicPr>
          <p:cNvPr id="4" name="Content Placeholder 3" descr="A graph with colored lines and numbers&#10;&#10;AI-generated content may be incorrect.">
            <a:extLst>
              <a:ext uri="{FF2B5EF4-FFF2-40B4-BE49-F238E27FC236}">
                <a16:creationId xmlns:a16="http://schemas.microsoft.com/office/drawing/2014/main" id="{C05A1683-F503-D79D-B919-D7BBD1D74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80" y="1314038"/>
            <a:ext cx="8717668" cy="51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05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4FBD2-643E-E5A9-8BF2-FB3612599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4512-7B25-E453-E16C-FF65441E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the Agent2Agent Protocol (A2A)?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311C-1016-A0EE-6E12-DD296E24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complimentary protocol to allow one Agent to discover and understand what another Agent does.</a:t>
            </a:r>
          </a:p>
          <a:p>
            <a:pPr marL="0" indent="0">
              <a:buNone/>
            </a:pPr>
            <a:r>
              <a:rPr lang="en-GB" dirty="0"/>
              <a:t>It can then hand off work to the other Agent to get a desired response.</a:t>
            </a:r>
          </a:p>
          <a:p>
            <a:pPr marL="0" indent="0">
              <a:buNone/>
            </a:pPr>
            <a:r>
              <a:rPr lang="en-GB" dirty="0"/>
              <a:t>It might seem that tools, MCP, A2A are all similar!</a:t>
            </a:r>
          </a:p>
          <a:p>
            <a:pPr marL="0" indent="0">
              <a:buNone/>
            </a:pPr>
            <a:r>
              <a:rPr lang="en-GB" dirty="0"/>
              <a:t>At the end of the day Python is variables and code…all objects and essentially variations on functions.</a:t>
            </a:r>
          </a:p>
          <a:p>
            <a:pPr marL="0" indent="0">
              <a:buNone/>
            </a:pPr>
            <a:r>
              <a:rPr lang="en-GB" dirty="0"/>
              <a:t>Protocols, like HTTP for example, are implementations to enable communication between bits of code.</a:t>
            </a:r>
          </a:p>
        </p:txBody>
      </p:sp>
    </p:spTree>
    <p:extLst>
      <p:ext uri="{BB962C8B-B14F-4D97-AF65-F5344CB8AC3E}">
        <p14:creationId xmlns:p14="http://schemas.microsoft.com/office/powerpoint/2010/main" val="2253881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6C0DD9-54D0-8094-782E-FC61A05A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D40-FA5F-10FF-8715-DCEC72D3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 complete demo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B0A6-D1CF-DAFA-F9DD-82A1E099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4" y="2584285"/>
            <a:ext cx="10596715" cy="2316488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Cline to create a complete pipeline…in practice </a:t>
            </a:r>
            <a:r>
              <a:rPr lang="en-GB" dirty="0" err="1"/>
              <a:t>devs</a:t>
            </a:r>
            <a:r>
              <a:rPr lang="en-GB" dirty="0"/>
              <a:t> do it bit by bit.</a:t>
            </a:r>
          </a:p>
          <a:p>
            <a:pPr marL="0" indent="0">
              <a:buNone/>
            </a:pPr>
            <a:r>
              <a:rPr lang="en-GB" dirty="0"/>
              <a:t>Let’s look at an example…</a:t>
            </a:r>
          </a:p>
        </p:txBody>
      </p:sp>
    </p:spTree>
    <p:extLst>
      <p:ext uri="{BB962C8B-B14F-4D97-AF65-F5344CB8AC3E}">
        <p14:creationId xmlns:p14="http://schemas.microsoft.com/office/powerpoint/2010/main" val="390175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79118-841B-F42B-B854-886D9D8F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E5E-7827-40D5-0232-6BCA156E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 complete demo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56F5-9707-600C-AB09-0FA01DFE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07" y="1351387"/>
            <a:ext cx="10596715" cy="2717179"/>
          </a:xfrm>
          <a:solidFill>
            <a:srgbClr val="FAF0E6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11200" b="1" dirty="0"/>
              <a:t>CLAUDE</a:t>
            </a:r>
            <a:r>
              <a:rPr lang="en-GB" sz="9600" b="1" dirty="0"/>
              <a:t>: </a:t>
            </a:r>
          </a:p>
          <a:p>
            <a:pPr marL="0" indent="0">
              <a:buNone/>
            </a:pPr>
            <a:r>
              <a:rPr lang="en-GB" sz="7200" dirty="0"/>
              <a:t>create a simple sales csv with just 5 rows</a:t>
            </a:r>
          </a:p>
          <a:p>
            <a:pPr marL="0" indent="0">
              <a:buNone/>
            </a:pPr>
            <a:r>
              <a:rPr lang="en-GB" sz="7200" dirty="0" err="1"/>
              <a:t>sales_data</a:t>
            </a:r>
            <a:r>
              <a:rPr lang="en-GB" sz="7200" dirty="0"/>
              <a:t> = [</a:t>
            </a:r>
          </a:p>
          <a:p>
            <a:pPr marL="0" indent="0">
              <a:buNone/>
            </a:pPr>
            <a:r>
              <a:rPr lang="en-GB" sz="7200" dirty="0"/>
              <a:t>    ['Date', 'Product', 'Quantity', '</a:t>
            </a:r>
            <a:r>
              <a:rPr lang="en-GB" sz="7200" dirty="0" err="1"/>
              <a:t>Unit_Price</a:t>
            </a:r>
            <a:r>
              <a:rPr lang="en-GB" sz="7200" dirty="0"/>
              <a:t>', 'Total'],</a:t>
            </a:r>
          </a:p>
          <a:p>
            <a:pPr marL="0" indent="0">
              <a:buNone/>
            </a:pPr>
            <a:r>
              <a:rPr lang="en-GB" sz="7200" dirty="0"/>
              <a:t>    ['2024-01-15', 'Laptop', 2, 999.99, 1999.98],</a:t>
            </a:r>
          </a:p>
          <a:p>
            <a:pPr marL="0" indent="0">
              <a:buNone/>
            </a:pPr>
            <a:r>
              <a:rPr lang="en-GB" sz="7200" dirty="0"/>
              <a:t>    ['2024-01-16', 'Mouse', 5, 29.99, 149.95],</a:t>
            </a:r>
          </a:p>
          <a:p>
            <a:pPr marL="0" indent="0">
              <a:buNone/>
            </a:pPr>
            <a:r>
              <a:rPr lang="en-GB" sz="7200" dirty="0"/>
              <a:t>    ['2024-01-17', 'Keyboard', 3, 79.99, 239.97],</a:t>
            </a:r>
          </a:p>
          <a:p>
            <a:pPr marL="0" indent="0">
              <a:buNone/>
            </a:pPr>
            <a:r>
              <a:rPr lang="en-GB" sz="7200" dirty="0"/>
              <a:t>    ['2024-01-18', 'Monitor', 1, 299.99, 299.99],</a:t>
            </a:r>
          </a:p>
          <a:p>
            <a:pPr marL="0" indent="0">
              <a:buNone/>
            </a:pPr>
            <a:r>
              <a:rPr lang="en-GB" sz="7200" dirty="0"/>
              <a:t>    ['2024-01-19', 'Headphones', 4, 149.99, 599.96]</a:t>
            </a:r>
          </a:p>
          <a:p>
            <a:pPr marL="0" indent="0">
              <a:buNone/>
            </a:pPr>
            <a:r>
              <a:rPr lang="en-GB" dirty="0"/>
              <a:t>]</a:t>
            </a:r>
            <a:endParaRPr lang="en-GB" sz="4400" dirty="0"/>
          </a:p>
          <a:p>
            <a:pPr marL="0" indent="0">
              <a:buNone/>
            </a:pPr>
            <a:r>
              <a:rPr lang="en-GB" sz="11200" b="1" dirty="0"/>
              <a:t>CLINE:</a:t>
            </a:r>
          </a:p>
          <a:p>
            <a:pPr marL="0" indent="0">
              <a:buNone/>
            </a:pPr>
            <a:r>
              <a:rPr lang="en-GB" sz="8000" dirty="0"/>
              <a:t>“I have a CSV for some sales data. Make a simple ETL and data analysis programme for it to show plots and graphs.”</a:t>
            </a:r>
          </a:p>
          <a:p>
            <a:pPr marL="0" indent="0">
              <a:buNone/>
            </a:pPr>
            <a:r>
              <a:rPr lang="en-GB" sz="11200" b="1" dirty="0"/>
              <a:t>IN DEMO:  </a:t>
            </a:r>
            <a:r>
              <a:rPr lang="en-GB" sz="8000" dirty="0"/>
              <a:t>I will add…</a:t>
            </a:r>
          </a:p>
          <a:p>
            <a:pPr marL="0" indent="0">
              <a:buNone/>
            </a:pPr>
            <a:r>
              <a:rPr lang="en-GB" sz="8000" dirty="0"/>
              <a:t>[“There is a folder already called `</a:t>
            </a:r>
            <a:r>
              <a:rPr lang="en-GB" sz="8000" dirty="0" err="1"/>
              <a:t>sales_etl_analysis</a:t>
            </a:r>
            <a:r>
              <a:rPr lang="en-GB" sz="8000" dirty="0"/>
              <a:t>` - please ignore and start afresh”]</a:t>
            </a:r>
          </a:p>
        </p:txBody>
      </p:sp>
    </p:spTree>
    <p:extLst>
      <p:ext uri="{BB962C8B-B14F-4D97-AF65-F5344CB8AC3E}">
        <p14:creationId xmlns:p14="http://schemas.microsoft.com/office/powerpoint/2010/main" val="3282389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2C2438-6F39-1E74-B87F-C7E70AB4D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3777-B841-1FE9-B5E3-7E294CD7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B872-4B2A-7D41-78EA-741C2586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r>
              <a:rPr lang="en-GB" dirty="0"/>
              <a:t>It has been 3 years since ChatGPT was released.</a:t>
            </a:r>
          </a:p>
          <a:p>
            <a:r>
              <a:rPr lang="en-GB" dirty="0"/>
              <a:t>The 6 months from arranging this talk to doing it is a very long time in AI with great changes in that time.</a:t>
            </a:r>
          </a:p>
          <a:p>
            <a:r>
              <a:rPr lang="en-GB" dirty="0"/>
              <a:t>The next 6 months/1 year/2 years?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Craig West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https://craig-west.netlify.app/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https://evaluating-ai-agents.com/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https://github.com/Python-Test-Engineer/earl2025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2A3B412-5155-7A47-ABCA-B084173F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93" y="3215147"/>
            <a:ext cx="2642419" cy="2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BE0FD-ADCA-CCF5-0B57-5D8DF5605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156C-A5C9-AA8F-EEF2-77BEE786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Desired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9BD8-BC61-C573-3980-DB156FB9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To better understand the Agent Landscape, its terminology, basis and uses.</a:t>
            </a:r>
          </a:p>
          <a:p>
            <a:pPr marL="0" indent="0">
              <a:buNone/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To see the uses of AI Agents in the Data Pipeline and the likely future of Data Pipeline applications.</a:t>
            </a:r>
          </a:p>
          <a:p>
            <a:pPr marL="0" indent="0">
              <a:buNone/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This is a ‘fly by’ rather than ‘deep dive’. The repo has more detailed examples and links to help you go  further and deeper.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04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D404B2-BE35-5A3B-426A-8BDDD656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5709-02C1-27DD-6DDD-01E0B838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Agenda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258F-F0A1-CB43-82E4-BA6F9A5F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With code examples where appropriate: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AI Agents from scratch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Tool/Function calling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Agentic Patterns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Text2SQL</a:t>
            </a:r>
          </a:p>
          <a:p>
            <a:pPr lvl="1">
              <a:lnSpc>
                <a:spcPts val="4400"/>
              </a:lnSpc>
            </a:pPr>
            <a:endParaRPr lang="en-GB" sz="3200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91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7D35A-679B-5D25-0499-0D916F1FC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9B67-651D-2392-DB3C-75C209C3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Agenda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41A9-B252-F37E-2C82-4F8D8F3C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With code examples where appropriate: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Image Analysis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Agents that write code to carry out ETL, Data Analysis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MCP – Model Context Protocol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A2A – Agent to Agent protocol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Full demo using Cline in VSCode to create full app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20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CAD92-64A2-9E64-259C-D0FEF3A0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9965-CBD5-3274-6734-01C0F3F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D4D5-40EE-1AD6-45EB-5319021B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756" y="1306963"/>
            <a:ext cx="10596715" cy="5013125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codebar.io/brighton – basis </a:t>
            </a:r>
          </a:p>
          <a:p>
            <a:pPr marL="0" indent="0">
              <a:buNone/>
            </a:pPr>
            <a:r>
              <a:rPr lang="en-GB" dirty="0"/>
              <a:t>for some of the examples in </a:t>
            </a:r>
          </a:p>
          <a:p>
            <a:pPr marL="0" indent="0">
              <a:buNone/>
            </a:pPr>
            <a:r>
              <a:rPr lang="en-GB" dirty="0"/>
              <a:t>this talk…</a:t>
            </a:r>
          </a:p>
        </p:txBody>
      </p:sp>
      <p:pic>
        <p:nvPicPr>
          <p:cNvPr id="5" name="Picture 4" descr="A close-up of a machine&#10;&#10;AI-generated content may be incorrect.">
            <a:extLst>
              <a:ext uri="{FF2B5EF4-FFF2-40B4-BE49-F238E27FC236}">
                <a16:creationId xmlns:a16="http://schemas.microsoft.com/office/drawing/2014/main" id="{F3C50833-41C6-6D1F-F30A-524D4893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84" y="1328814"/>
            <a:ext cx="3689634" cy="2767226"/>
          </a:xfrm>
          <a:prstGeom prst="rect">
            <a:avLst/>
          </a:prstGeom>
        </p:spPr>
      </p:pic>
      <p:pic>
        <p:nvPicPr>
          <p:cNvPr id="7" name="Picture 6" descr="A dog sitting on grass&#10;&#10;AI-generated content may be incorrect.">
            <a:extLst>
              <a:ext uri="{FF2B5EF4-FFF2-40B4-BE49-F238E27FC236}">
                <a16:creationId xmlns:a16="http://schemas.microsoft.com/office/drawing/2014/main" id="{C72068A3-9DA4-4572-DE52-739BD2F63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47" y="1328815"/>
            <a:ext cx="1717803" cy="2761035"/>
          </a:xfrm>
          <a:prstGeom prst="rect">
            <a:avLst/>
          </a:prstGeom>
        </p:spPr>
      </p:pic>
      <p:pic>
        <p:nvPicPr>
          <p:cNvPr id="9" name="Picture 8" descr="A dog walking on the street&#10;&#10;AI-generated content may be incorrect.">
            <a:extLst>
              <a:ext uri="{FF2B5EF4-FFF2-40B4-BE49-F238E27FC236}">
                <a16:creationId xmlns:a16="http://schemas.microsoft.com/office/drawing/2014/main" id="{D9040783-80F7-1202-94D3-180CF2729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97856" y="1673943"/>
            <a:ext cx="2761035" cy="2070777"/>
          </a:xfrm>
          <a:prstGeom prst="rect">
            <a:avLst/>
          </a:prstGeom>
        </p:spPr>
      </p:pic>
      <p:pic>
        <p:nvPicPr>
          <p:cNvPr id="11" name="Picture 10" descr="A group of people raising their hands&#10;&#10;AI-generated content may be incorrect.">
            <a:extLst>
              <a:ext uri="{FF2B5EF4-FFF2-40B4-BE49-F238E27FC236}">
                <a16:creationId xmlns:a16="http://schemas.microsoft.com/office/drawing/2014/main" id="{2DCAABF9-7D6A-30DB-DFA8-35DA30991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71" y="4174470"/>
            <a:ext cx="6164494" cy="2455162"/>
          </a:xfrm>
          <a:prstGeom prst="rect">
            <a:avLst/>
          </a:prstGeom>
        </p:spPr>
      </p:pic>
      <p:pic>
        <p:nvPicPr>
          <p:cNvPr id="13" name="Picture 12" descr="A ferris wheel on a beach&#10;&#10;AI-generated content may be incorrect.">
            <a:extLst>
              <a:ext uri="{FF2B5EF4-FFF2-40B4-BE49-F238E27FC236}">
                <a16:creationId xmlns:a16="http://schemas.microsoft.com/office/drawing/2014/main" id="{6AD9A928-8A3F-EBB4-94C3-AF2981838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4" y="1306963"/>
            <a:ext cx="2782886" cy="27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8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47564E-77B5-A1B3-4D8A-5BB5653DB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5CE4-27DE-F4A8-F6E6-AB0BFE9E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an AI Agent?</a:t>
            </a:r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5945021-DA27-E6E7-4078-598B7B83A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" y="3621288"/>
            <a:ext cx="7819867" cy="2002649"/>
          </a:xfrm>
          <a:solidFill>
            <a:srgbClr val="FAF0E6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FE6C9-06DD-BD42-AAA1-C250315A7DD0}"/>
              </a:ext>
            </a:extLst>
          </p:cNvPr>
          <p:cNvSpPr txBox="1"/>
          <p:nvPr/>
        </p:nvSpPr>
        <p:spPr>
          <a:xfrm>
            <a:off x="1006867" y="2853273"/>
            <a:ext cx="618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Anthropic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74A54-4BBE-E586-ECF8-9E088A1BAD42}"/>
              </a:ext>
            </a:extLst>
          </p:cNvPr>
          <p:cNvSpPr txBox="1"/>
          <p:nvPr/>
        </p:nvSpPr>
        <p:spPr>
          <a:xfrm>
            <a:off x="1006866" y="1923040"/>
            <a:ext cx="10428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Many definitions and people opt for ‘Agentic Apps’</a:t>
            </a:r>
          </a:p>
        </p:txBody>
      </p:sp>
    </p:spTree>
    <p:extLst>
      <p:ext uri="{BB962C8B-B14F-4D97-AF65-F5344CB8AC3E}">
        <p14:creationId xmlns:p14="http://schemas.microsoft.com/office/powerpoint/2010/main" val="320218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CA5E2-0CDB-C361-B62D-BAE7C3C3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03C-6A5E-9972-FCE5-6D8AFA78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Prompt/Context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F4FE-0FC2-94FC-9560-4EB76E38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4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>
              <a:lnSpc>
                <a:spcPts val="4500"/>
              </a:lnSpc>
            </a:pPr>
            <a:r>
              <a:rPr lang="en-GB" dirty="0"/>
              <a:t>Prompt Engineering is going out of fashion and people opt for </a:t>
            </a:r>
            <a:r>
              <a:rPr lang="en-GB" i="1" dirty="0"/>
              <a:t>Context Engineering </a:t>
            </a:r>
            <a:r>
              <a:rPr lang="en-GB" dirty="0"/>
              <a:t>and </a:t>
            </a:r>
            <a:r>
              <a:rPr lang="en-GB" i="1" dirty="0"/>
              <a:t>In Context Learning</a:t>
            </a:r>
            <a:r>
              <a:rPr lang="en-GB" dirty="0"/>
              <a:t>.</a:t>
            </a:r>
          </a:p>
          <a:p>
            <a:pPr>
              <a:lnSpc>
                <a:spcPts val="4500"/>
              </a:lnSpc>
            </a:pPr>
            <a:r>
              <a:rPr lang="en-GB" dirty="0"/>
              <a:t>We create a set of instructions and add additional information to a request we send to the LLM.</a:t>
            </a:r>
          </a:p>
          <a:p>
            <a:pPr>
              <a:lnSpc>
                <a:spcPts val="4500"/>
              </a:lnSpc>
            </a:pPr>
            <a:r>
              <a:rPr lang="en-GB" dirty="0"/>
              <a:t>Just one API – our programming code is on our side and in Natural Language.</a:t>
            </a:r>
          </a:p>
        </p:txBody>
      </p:sp>
    </p:spTree>
    <p:extLst>
      <p:ext uri="{BB962C8B-B14F-4D97-AF65-F5344CB8AC3E}">
        <p14:creationId xmlns:p14="http://schemas.microsoft.com/office/powerpoint/2010/main" val="2690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23AA4-507E-D8B3-7DEB-D9083974A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CC66-10D3-E183-1C5E-7DBAE875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Raw code implementation of an Agent</a:t>
            </a:r>
          </a:p>
        </p:txBody>
      </p:sp>
      <p:pic>
        <p:nvPicPr>
          <p:cNvPr id="5" name="Picture 4" descr="A black computer mouse on a white background&#10;&#10;AI-generated content may be incorrect.">
            <a:extLst>
              <a:ext uri="{FF2B5EF4-FFF2-40B4-BE49-F238E27FC236}">
                <a16:creationId xmlns:a16="http://schemas.microsoft.com/office/drawing/2014/main" id="{4C2BFCCB-3F23-3098-3C1E-2D76213C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57775" y="1847529"/>
            <a:ext cx="2466975" cy="1847850"/>
          </a:xfrm>
          <a:prstGeom prst="rect">
            <a:avLst/>
          </a:prstGeom>
        </p:spPr>
      </p:pic>
      <p:pic>
        <p:nvPicPr>
          <p:cNvPr id="7" name="Picture 6" descr="A black computer mouse on a white background&#10;&#10;AI-generated content may be incorrect.">
            <a:extLst>
              <a:ext uri="{FF2B5EF4-FFF2-40B4-BE49-F238E27FC236}">
                <a16:creationId xmlns:a16="http://schemas.microsoft.com/office/drawing/2014/main" id="{BDAFD253-325D-AA4F-E8B1-F2175AD4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32" y="1847530"/>
            <a:ext cx="2466975" cy="184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5A72E3-B4A4-739E-FAF5-D9B5DFCEC120}"/>
              </a:ext>
            </a:extLst>
          </p:cNvPr>
          <p:cNvSpPr txBox="1"/>
          <p:nvPr/>
        </p:nvSpPr>
        <p:spPr>
          <a:xfrm>
            <a:off x="750014" y="4099388"/>
            <a:ext cx="1106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 more difficult than what we do currently – just 180 degrees different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3323BF1-393A-213D-B6C3-D6FAA296990D}"/>
              </a:ext>
            </a:extLst>
          </p:cNvPr>
          <p:cNvSpPr/>
          <p:nvPr/>
        </p:nvSpPr>
        <p:spPr>
          <a:xfrm>
            <a:off x="4224046" y="1899809"/>
            <a:ext cx="3184989" cy="174329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AE486-5F44-81B6-3E5C-D762ABEA4AC2}"/>
              </a:ext>
            </a:extLst>
          </p:cNvPr>
          <p:cNvSpPr txBox="1"/>
          <p:nvPr/>
        </p:nvSpPr>
        <p:spPr>
          <a:xfrm>
            <a:off x="750014" y="5078897"/>
            <a:ext cx="1106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“It doesn’t get any easier – just different” - Anon </a:t>
            </a:r>
          </a:p>
        </p:txBody>
      </p:sp>
    </p:spTree>
    <p:extLst>
      <p:ext uri="{BB962C8B-B14F-4D97-AF65-F5344CB8AC3E}">
        <p14:creationId xmlns:p14="http://schemas.microsoft.com/office/powerpoint/2010/main" val="312244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BF0B7-F482-2446-C127-C90E4C449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DC5-BF67-7FA4-0059-A3065D06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Raw code implementation of an Agent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0FB64-851F-A3BD-15E6-081CA203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4" y="1599593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Post a set of instructions and additional information (context) to an API</a:t>
            </a:r>
          </a:p>
          <a:p>
            <a:r>
              <a:rPr lang="en-GB" dirty="0"/>
              <a:t>Single API</a:t>
            </a:r>
          </a:p>
          <a:p>
            <a:r>
              <a:rPr lang="en-GB" dirty="0"/>
              <a:t>We send instructions in Natural Language</a:t>
            </a:r>
          </a:p>
          <a:p>
            <a:r>
              <a:rPr lang="en-GB" dirty="0"/>
              <a:t>There is not official way to write instructions but clear, complete and with examples are key as we would give to an ‘intern’</a:t>
            </a:r>
          </a:p>
          <a:p>
            <a:r>
              <a:rPr lang="en-GB" dirty="0"/>
              <a:t>Pro-tip: save understanding to offline</a:t>
            </a:r>
          </a:p>
          <a:p>
            <a:r>
              <a:rPr lang="en-GB" sz="3800" dirty="0"/>
              <a:t>Let’s look at </a:t>
            </a:r>
            <a:r>
              <a:rPr lang="en-GB" sz="3800" dirty="0">
                <a:highlight>
                  <a:srgbClr val="C0C0C0"/>
                </a:highlight>
                <a:latin typeface="Consolas" panose="020B0609020204030204" pitchFamily="49" charset="0"/>
              </a:rPr>
              <a:t>01_demo_api.ipynb</a:t>
            </a:r>
            <a:r>
              <a:rPr lang="en-GB" sz="3800" dirty="0"/>
              <a:t> in the repo…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62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986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Office Theme</vt:lpstr>
      <vt:lpstr>AI Agents in the Data Pipeline</vt:lpstr>
      <vt:lpstr>Desired Outcomes</vt:lpstr>
      <vt:lpstr>Agenda (1)</vt:lpstr>
      <vt:lpstr>Agenda (2)</vt:lpstr>
      <vt:lpstr>About me</vt:lpstr>
      <vt:lpstr>What is an AI Agent?</vt:lpstr>
      <vt:lpstr>What is Prompt/Context Engineering?</vt:lpstr>
      <vt:lpstr>Raw code implementation of an Agent</vt:lpstr>
      <vt:lpstr>Raw code implementation of an Agent</vt:lpstr>
      <vt:lpstr>What is Tool/Function calling?</vt:lpstr>
      <vt:lpstr>What is Tool/Function calling?</vt:lpstr>
      <vt:lpstr>What is the Model Context Protocol (MCP)?</vt:lpstr>
      <vt:lpstr>Agentic Patterns (1)</vt:lpstr>
      <vt:lpstr>Agentic Patterns (2)</vt:lpstr>
      <vt:lpstr>Model costs</vt:lpstr>
      <vt:lpstr>What is the Agent2Agent Protocol (A2A)?</vt:lpstr>
      <vt:lpstr>A complete demo (1)</vt:lpstr>
      <vt:lpstr>A complete demo (2)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61</cp:revision>
  <dcterms:created xsi:type="dcterms:W3CDTF">2025-08-05T17:00:53Z</dcterms:created>
  <dcterms:modified xsi:type="dcterms:W3CDTF">2025-08-12T12:50:14Z</dcterms:modified>
</cp:coreProperties>
</file>