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A8-3664-3BE0-BC09-F7824D230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5D824B-43BD-6F6B-278B-EDD74899B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0C5FE2-91DA-8B73-9948-EF5FB9C20CFB}"/>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5" name="Footer Placeholder 4">
            <a:extLst>
              <a:ext uri="{FF2B5EF4-FFF2-40B4-BE49-F238E27FC236}">
                <a16:creationId xmlns:a16="http://schemas.microsoft.com/office/drawing/2014/main" id="{3ECEDC15-9F99-C3E4-8370-CE903524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87389-F293-8DDE-3D43-97DD5BC5125D}"/>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008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756-B07D-248F-1FDE-9681523CF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7461BB-9E75-241E-6234-5A21811A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A0C80-500E-BD58-8F2E-5A5A77D18D3F}"/>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5" name="Footer Placeholder 4">
            <a:extLst>
              <a:ext uri="{FF2B5EF4-FFF2-40B4-BE49-F238E27FC236}">
                <a16:creationId xmlns:a16="http://schemas.microsoft.com/office/drawing/2014/main" id="{D7F29E21-90B8-EF92-90C0-4A05FC12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E9039-8719-8D86-BFE2-E4BE858246D4}"/>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61370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D2990-6B91-08A2-7F28-723BD8D5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5CFD-64D9-C6B5-1058-B46050A1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D1177-6BAD-456D-91F1-2DCEF2DC0941}"/>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5" name="Footer Placeholder 4">
            <a:extLst>
              <a:ext uri="{FF2B5EF4-FFF2-40B4-BE49-F238E27FC236}">
                <a16:creationId xmlns:a16="http://schemas.microsoft.com/office/drawing/2014/main" id="{C5476C65-9750-1092-73DA-759387DC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E8B8-FC20-2CC6-3F2C-A74944269D2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353922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F318-0155-BEFB-E7FC-B236C0BC08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5C595E-1E49-5309-30E4-F1EDC014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6186F-65A9-A42E-8D32-ED5C66718F1C}"/>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5" name="Footer Placeholder 4">
            <a:extLst>
              <a:ext uri="{FF2B5EF4-FFF2-40B4-BE49-F238E27FC236}">
                <a16:creationId xmlns:a16="http://schemas.microsoft.com/office/drawing/2014/main" id="{4A145287-1DD7-E3AE-0057-C603043C8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6BDFC-35EB-3B23-26B6-1A2F4A48BA1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85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8F83-6863-7D45-A6D4-8AD5F1776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CF29E-5A45-E199-8CDD-7B093EF7D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8F295-9481-BFCC-F230-A0B0C5CC9280}"/>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5" name="Footer Placeholder 4">
            <a:extLst>
              <a:ext uri="{FF2B5EF4-FFF2-40B4-BE49-F238E27FC236}">
                <a16:creationId xmlns:a16="http://schemas.microsoft.com/office/drawing/2014/main" id="{925DB52A-7969-45C9-BB09-E8D62DB43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830F9-BF17-0066-119F-A44F5FB13FF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3601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C384-1BAF-5E23-4140-4A95C1E40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AAD073-B6DE-4FEC-CAF0-68128B908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CF30FD-EE18-E84D-28D0-ADF88F16A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E548F2-DC7E-66E7-235C-50EBD007B758}"/>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6" name="Footer Placeholder 5">
            <a:extLst>
              <a:ext uri="{FF2B5EF4-FFF2-40B4-BE49-F238E27FC236}">
                <a16:creationId xmlns:a16="http://schemas.microsoft.com/office/drawing/2014/main" id="{A67C3179-3AB8-F8E0-CE8B-61418D1CA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25CFC-F26F-9545-1506-FF7604BD3F67}"/>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323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C517-C0DC-6CF8-2DB1-1E4778F3CD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30E37B-406F-C058-986D-C14AE87B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1E226-4F97-9BF6-DF2C-5E5D71A00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073A3F-8A30-9F96-7489-668C7950A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D64E1-3B7C-2096-ACFC-07EFBCD6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06A6F1-5967-935A-8D5B-8B558C9C254C}"/>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8" name="Footer Placeholder 7">
            <a:extLst>
              <a:ext uri="{FF2B5EF4-FFF2-40B4-BE49-F238E27FC236}">
                <a16:creationId xmlns:a16="http://schemas.microsoft.com/office/drawing/2014/main" id="{FA8C40F8-B04A-FCD9-25D0-1F52BA70D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FB72F6-4717-0AF8-863E-64A1FD919BF5}"/>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8273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6DAA-7FAE-F950-27B9-FD33B884E4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58AA59-325E-7211-7B3A-4D79F64FA420}"/>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4" name="Footer Placeholder 3">
            <a:extLst>
              <a:ext uri="{FF2B5EF4-FFF2-40B4-BE49-F238E27FC236}">
                <a16:creationId xmlns:a16="http://schemas.microsoft.com/office/drawing/2014/main" id="{31F81A14-CD97-CF0C-0BC3-519BB8EC0B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EA8C62-AE23-557A-E26D-3228ED595B81}"/>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761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67EC4-9963-F4A8-3397-A5FF377EB519}"/>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3" name="Footer Placeholder 2">
            <a:extLst>
              <a:ext uri="{FF2B5EF4-FFF2-40B4-BE49-F238E27FC236}">
                <a16:creationId xmlns:a16="http://schemas.microsoft.com/office/drawing/2014/main" id="{E184318B-3E70-0579-41C6-0FD45A6139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026DDE-7501-11DB-075C-DB68B3DB720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4275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CB45-9EAD-60D4-9173-CE496A54A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22C5F7-9213-54B2-EAF9-DD58E59B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00D1B3-518B-5D79-F389-E6D7F557B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6271-3C82-BF3A-9567-D515F61587F7}"/>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6" name="Footer Placeholder 5">
            <a:extLst>
              <a:ext uri="{FF2B5EF4-FFF2-40B4-BE49-F238E27FC236}">
                <a16:creationId xmlns:a16="http://schemas.microsoft.com/office/drawing/2014/main" id="{D21B0C12-B5D7-A27C-4D6C-2A1E84003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F540A-D81B-A23B-7C3B-C515EACA9A23}"/>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168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102-C20C-784B-68DF-315C22E4D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C29089-0619-D332-963E-057E69C49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AB5F75-DD42-51D1-8E9B-C5B90ECA3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ADD7-E8E4-70DE-442A-E7311E647890}"/>
              </a:ext>
            </a:extLst>
          </p:cNvPr>
          <p:cNvSpPr>
            <a:spLocks noGrp="1"/>
          </p:cNvSpPr>
          <p:nvPr>
            <p:ph type="dt" sz="half" idx="10"/>
          </p:nvPr>
        </p:nvSpPr>
        <p:spPr/>
        <p:txBody>
          <a:bodyPr/>
          <a:lstStyle/>
          <a:p>
            <a:fld id="{08D827C3-7CC9-4DFF-841F-1C6E70298E42}" type="datetimeFigureOut">
              <a:rPr lang="en-GB" smtClean="0"/>
              <a:t>28/12/2024</a:t>
            </a:fld>
            <a:endParaRPr lang="en-GB"/>
          </a:p>
        </p:txBody>
      </p:sp>
      <p:sp>
        <p:nvSpPr>
          <p:cNvPr id="6" name="Footer Placeholder 5">
            <a:extLst>
              <a:ext uri="{FF2B5EF4-FFF2-40B4-BE49-F238E27FC236}">
                <a16:creationId xmlns:a16="http://schemas.microsoft.com/office/drawing/2014/main" id="{43D0CB8B-3698-DF4E-FE48-2EB76CAB84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CB210-E30B-B26D-9C0F-D6ED9EFF5FA8}"/>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65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C9751-EBBC-F327-E5AC-2336F8F0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48750-D44E-4D51-4ED0-C5FF7C4D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3042C-D89F-A488-885D-826BE758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D827C3-7CC9-4DFF-841F-1C6E70298E42}" type="datetimeFigureOut">
              <a:rPr lang="en-GB" smtClean="0"/>
              <a:t>28/12/2024</a:t>
            </a:fld>
            <a:endParaRPr lang="en-GB"/>
          </a:p>
        </p:txBody>
      </p:sp>
      <p:sp>
        <p:nvSpPr>
          <p:cNvPr id="5" name="Footer Placeholder 4">
            <a:extLst>
              <a:ext uri="{FF2B5EF4-FFF2-40B4-BE49-F238E27FC236}">
                <a16:creationId xmlns:a16="http://schemas.microsoft.com/office/drawing/2014/main" id="{3A52F3C2-A4DE-BB43-AE82-9C1E2E42E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04BFBD-B6FD-55CA-6DB5-0998FF25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168237-24B0-4E5B-9D29-1B85D82CB7EF}" type="slidenum">
              <a:rPr lang="en-GB" smtClean="0"/>
              <a:t>‹#›</a:t>
            </a:fld>
            <a:endParaRPr lang="en-GB"/>
          </a:p>
        </p:txBody>
      </p:sp>
    </p:spTree>
    <p:extLst>
      <p:ext uri="{BB962C8B-B14F-4D97-AF65-F5344CB8AC3E}">
        <p14:creationId xmlns:p14="http://schemas.microsoft.com/office/powerpoint/2010/main" val="6102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60BE24A-4D1D-6D85-954B-CBA6556688B2}"/>
              </a:ext>
            </a:extLst>
          </p:cNvPr>
          <p:cNvSpPr/>
          <p:nvPr/>
        </p:nvSpPr>
        <p:spPr>
          <a:xfrm>
            <a:off x="324612" y="704850"/>
            <a:ext cx="1390650"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QUERY</a:t>
            </a:r>
          </a:p>
        </p:txBody>
      </p:sp>
      <p:sp>
        <p:nvSpPr>
          <p:cNvPr id="3" name="Flowchart: Decision 2">
            <a:extLst>
              <a:ext uri="{FF2B5EF4-FFF2-40B4-BE49-F238E27FC236}">
                <a16:creationId xmlns:a16="http://schemas.microsoft.com/office/drawing/2014/main" id="{2B5C46FB-DE8C-90E1-2229-597E0F7EA918}"/>
              </a:ext>
            </a:extLst>
          </p:cNvPr>
          <p:cNvSpPr/>
          <p:nvPr/>
        </p:nvSpPr>
        <p:spPr>
          <a:xfrm>
            <a:off x="1937098" y="534923"/>
            <a:ext cx="1472184" cy="1042416"/>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IN</a:t>
            </a:r>
            <a:r>
              <a:rPr lang="en-GB" b="1" dirty="0">
                <a:solidFill>
                  <a:schemeClr val="tx1"/>
                </a:solidFill>
                <a:latin typeface="Avenir Next LT Pro" panose="020B0504020202020204" pitchFamily="34" charset="0"/>
              </a:rPr>
              <a:t> </a:t>
            </a:r>
            <a:r>
              <a:rPr lang="en-GB" dirty="0">
                <a:solidFill>
                  <a:schemeClr val="tx1"/>
                </a:solidFill>
                <a:latin typeface="Avenir Next LT Pro" panose="020B0504020202020204" pitchFamily="34" charset="0"/>
              </a:rPr>
              <a:t>DB</a:t>
            </a:r>
            <a:r>
              <a:rPr lang="en-GB" b="1" dirty="0">
                <a:solidFill>
                  <a:schemeClr val="tx1"/>
                </a:solidFill>
                <a:latin typeface="Avenir Next LT Pro" panose="020B0504020202020204" pitchFamily="34" charset="0"/>
              </a:rPr>
              <a:t>?</a:t>
            </a:r>
          </a:p>
        </p:txBody>
      </p:sp>
      <p:sp>
        <p:nvSpPr>
          <p:cNvPr id="5" name="Flowchart: Process 4">
            <a:extLst>
              <a:ext uri="{FF2B5EF4-FFF2-40B4-BE49-F238E27FC236}">
                <a16:creationId xmlns:a16="http://schemas.microsoft.com/office/drawing/2014/main" id="{1EBB7691-8E6F-6261-5E01-84C955A7A291}"/>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GRADE, RERANK &amp; FILTER</a:t>
            </a:r>
          </a:p>
        </p:txBody>
      </p:sp>
      <p:sp>
        <p:nvSpPr>
          <p:cNvPr id="6" name="Flowchart: Process 5">
            <a:extLst>
              <a:ext uri="{FF2B5EF4-FFF2-40B4-BE49-F238E27FC236}">
                <a16:creationId xmlns:a16="http://schemas.microsoft.com/office/drawing/2014/main" id="{43FED686-8629-877D-9069-BA61678D2193}"/>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REPROCESS QUERY</a:t>
            </a:r>
          </a:p>
        </p:txBody>
      </p:sp>
      <p:sp>
        <p:nvSpPr>
          <p:cNvPr id="7" name="Flowchart: Process 6">
            <a:extLst>
              <a:ext uri="{FF2B5EF4-FFF2-40B4-BE49-F238E27FC236}">
                <a16:creationId xmlns:a16="http://schemas.microsoft.com/office/drawing/2014/main" id="{508507FA-B189-E34F-6AE2-3D5495E1A730}"/>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RETREIVE</a:t>
            </a:r>
          </a:p>
        </p:txBody>
      </p:sp>
      <p:sp>
        <p:nvSpPr>
          <p:cNvPr id="8" name="Flowchart: Process 7">
            <a:extLst>
              <a:ext uri="{FF2B5EF4-FFF2-40B4-BE49-F238E27FC236}">
                <a16:creationId xmlns:a16="http://schemas.microsoft.com/office/drawing/2014/main" id="{F954B3FC-4DD4-E629-8B65-D2774B901C12}"/>
              </a:ext>
            </a:extLst>
          </p:cNvPr>
          <p:cNvSpPr/>
          <p:nvPr/>
        </p:nvSpPr>
        <p:spPr>
          <a:xfrm>
            <a:off x="3839145" y="4007839"/>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CHECK FOR</a:t>
            </a:r>
          </a:p>
          <a:p>
            <a:pPr algn="ctr"/>
            <a:r>
              <a:rPr lang="en-GB" dirty="0">
                <a:solidFill>
                  <a:schemeClr val="tx1"/>
                </a:solidFill>
                <a:latin typeface="Avenir Next LT Pro" panose="020B0504020202020204" pitchFamily="34" charset="0"/>
              </a:rPr>
              <a:t>HALLUCINATIONS</a:t>
            </a:r>
          </a:p>
        </p:txBody>
      </p:sp>
      <p:sp>
        <p:nvSpPr>
          <p:cNvPr id="9" name="Flowchart: Process 8">
            <a:extLst>
              <a:ext uri="{FF2B5EF4-FFF2-40B4-BE49-F238E27FC236}">
                <a16:creationId xmlns:a16="http://schemas.microsoft.com/office/drawing/2014/main" id="{037DE274-5B0E-6AFD-77DC-CF7C4F71CE36}"/>
              </a:ext>
            </a:extLst>
          </p:cNvPr>
          <p:cNvSpPr/>
          <p:nvPr/>
        </p:nvSpPr>
        <p:spPr>
          <a:xfrm>
            <a:off x="3839146" y="3201173"/>
            <a:ext cx="2265236"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GENERATE RESPONSE</a:t>
            </a:r>
          </a:p>
        </p:txBody>
      </p:sp>
      <p:sp>
        <p:nvSpPr>
          <p:cNvPr id="10" name="Flowchart: Process 9">
            <a:extLst>
              <a:ext uri="{FF2B5EF4-FFF2-40B4-BE49-F238E27FC236}">
                <a16:creationId xmlns:a16="http://schemas.microsoft.com/office/drawing/2014/main" id="{9859579F-9A03-EF28-A3ED-32AB55C08FA4}"/>
              </a:ext>
            </a:extLst>
          </p:cNvPr>
          <p:cNvSpPr/>
          <p:nvPr/>
        </p:nvSpPr>
        <p:spPr>
          <a:xfrm>
            <a:off x="3839145" y="4836133"/>
            <a:ext cx="2248472"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SEND TO USER</a:t>
            </a:r>
          </a:p>
        </p:txBody>
      </p:sp>
      <p:sp>
        <p:nvSpPr>
          <p:cNvPr id="12" name="Flowchart: Magnetic Disk 11">
            <a:extLst>
              <a:ext uri="{FF2B5EF4-FFF2-40B4-BE49-F238E27FC236}">
                <a16:creationId xmlns:a16="http://schemas.microsoft.com/office/drawing/2014/main" id="{764CACB7-69E6-AAB9-9C7B-49AB360E2EC0}"/>
              </a:ext>
            </a:extLst>
          </p:cNvPr>
          <p:cNvSpPr/>
          <p:nvPr/>
        </p:nvSpPr>
        <p:spPr>
          <a:xfrm>
            <a:off x="1850690" y="2185085"/>
            <a:ext cx="1655064" cy="889254"/>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DATABASE</a:t>
            </a:r>
          </a:p>
        </p:txBody>
      </p:sp>
      <p:sp>
        <p:nvSpPr>
          <p:cNvPr id="4" name="Flowchart: Decision 3">
            <a:extLst>
              <a:ext uri="{FF2B5EF4-FFF2-40B4-BE49-F238E27FC236}">
                <a16:creationId xmlns:a16="http://schemas.microsoft.com/office/drawing/2014/main" id="{08D71CFF-564B-626E-121F-06AE9156D425}"/>
              </a:ext>
            </a:extLst>
          </p:cNvPr>
          <p:cNvSpPr/>
          <p:nvPr/>
        </p:nvSpPr>
        <p:spPr>
          <a:xfrm>
            <a:off x="6737071" y="346710"/>
            <a:ext cx="1808990" cy="140284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i="1" dirty="0">
                <a:solidFill>
                  <a:schemeClr val="tx1"/>
                </a:solidFill>
                <a:latin typeface="Avenir Next LT Pro" panose="020B0504020202020204" pitchFamily="34" charset="0"/>
              </a:rPr>
              <a:t>Can you rephrase question</a:t>
            </a:r>
          </a:p>
          <a:p>
            <a:pPr algn="ctr"/>
            <a:r>
              <a:rPr lang="en-GB" sz="1200" i="1" dirty="0">
                <a:solidFill>
                  <a:schemeClr val="tx1"/>
                </a:solidFill>
                <a:latin typeface="Avenir Next LT Pro" panose="020B0504020202020204" pitchFamily="34" charset="0"/>
              </a:rPr>
              <a:t> x 5</a:t>
            </a:r>
          </a:p>
        </p:txBody>
      </p:sp>
      <p:cxnSp>
        <p:nvCxnSpPr>
          <p:cNvPr id="14" name="Straight Arrow Connector 13">
            <a:extLst>
              <a:ext uri="{FF2B5EF4-FFF2-40B4-BE49-F238E27FC236}">
                <a16:creationId xmlns:a16="http://schemas.microsoft.com/office/drawing/2014/main" id="{718ABDF3-16C0-7869-4094-C0F3CAD90339}"/>
              </a:ext>
            </a:extLst>
          </p:cNvPr>
          <p:cNvCxnSpPr>
            <a:cxnSpLocks/>
          </p:cNvCxnSpPr>
          <p:nvPr/>
        </p:nvCxnSpPr>
        <p:spPr>
          <a:xfrm>
            <a:off x="2998793" y="3082339"/>
            <a:ext cx="840352" cy="1753794"/>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2CF36228-502A-EB9F-43A3-2CFAB0502142}"/>
              </a:ext>
            </a:extLst>
          </p:cNvPr>
          <p:cNvCxnSpPr>
            <a:cxnSpLocks/>
            <a:stCxn id="4" idx="2"/>
            <a:endCxn id="7" idx="3"/>
          </p:cNvCxnSpPr>
          <p:nvPr/>
        </p:nvCxnSpPr>
        <p:spPr>
          <a:xfrm rot="5400000">
            <a:off x="6805005" y="1032165"/>
            <a:ext cx="119175" cy="1553949"/>
          </a:xfrm>
          <a:prstGeom prst="bentConnector2">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A5D94C9-BE23-E0DD-D6AF-740251473E10}"/>
              </a:ext>
            </a:extLst>
          </p:cNvPr>
          <p:cNvSpPr/>
          <p:nvPr/>
        </p:nvSpPr>
        <p:spPr>
          <a:xfrm>
            <a:off x="8746836" y="582459"/>
            <a:ext cx="2964873"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Avenir Next LT Pro" panose="020B0504020202020204" pitchFamily="34" charset="0"/>
              </a:rPr>
              <a:t>By getting different question we will match different documents that may be more relevant</a:t>
            </a:r>
          </a:p>
        </p:txBody>
      </p:sp>
      <p:sp>
        <p:nvSpPr>
          <p:cNvPr id="22" name="Rectangle: Rounded Corners 21">
            <a:extLst>
              <a:ext uri="{FF2B5EF4-FFF2-40B4-BE49-F238E27FC236}">
                <a16:creationId xmlns:a16="http://schemas.microsoft.com/office/drawing/2014/main" id="{FEB2FB37-2773-8449-6E4D-AED12A199A18}"/>
              </a:ext>
            </a:extLst>
          </p:cNvPr>
          <p:cNvSpPr/>
          <p:nvPr/>
        </p:nvSpPr>
        <p:spPr>
          <a:xfrm>
            <a:off x="6265571" y="2394507"/>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an expert grader…”</a:t>
            </a:r>
          </a:p>
        </p:txBody>
      </p:sp>
      <p:sp>
        <p:nvSpPr>
          <p:cNvPr id="23" name="Rectangle: Rounded Corners 22">
            <a:extLst>
              <a:ext uri="{FF2B5EF4-FFF2-40B4-BE49-F238E27FC236}">
                <a16:creationId xmlns:a16="http://schemas.microsoft.com/office/drawing/2014/main" id="{360FFC4E-3CA3-791A-CD08-22663F5BE327}"/>
              </a:ext>
            </a:extLst>
          </p:cNvPr>
          <p:cNvSpPr/>
          <p:nvPr/>
        </p:nvSpPr>
        <p:spPr>
          <a:xfrm>
            <a:off x="6295246" y="4007839"/>
            <a:ext cx="5446138" cy="82828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very good at checking if the answer is faithful to question and contexts…We check final response and if OK give to user otherwise go though loop again</a:t>
            </a:r>
          </a:p>
        </p:txBody>
      </p:sp>
      <p:sp>
        <p:nvSpPr>
          <p:cNvPr id="27" name="Rectangle: Single Corner Snipped 26">
            <a:extLst>
              <a:ext uri="{FF2B5EF4-FFF2-40B4-BE49-F238E27FC236}">
                <a16:creationId xmlns:a16="http://schemas.microsoft.com/office/drawing/2014/main" id="{BF9AF67C-1136-A263-9A73-AB3C89D563E6}"/>
              </a:ext>
            </a:extLst>
          </p:cNvPr>
          <p:cNvSpPr/>
          <p:nvPr/>
        </p:nvSpPr>
        <p:spPr>
          <a:xfrm>
            <a:off x="1274618" y="4579339"/>
            <a:ext cx="2392472" cy="1154048"/>
          </a:xfrm>
          <a:prstGeom prst="snip1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venir Next LT Pro" panose="020B0504020202020204" pitchFamily="34" charset="0"/>
              </a:rPr>
              <a:t>USER GRADES AND RATES</a:t>
            </a:r>
          </a:p>
          <a:p>
            <a:pPr algn="ctr"/>
            <a:r>
              <a:rPr lang="en-GB" dirty="0">
                <a:solidFill>
                  <a:schemeClr val="tx1"/>
                </a:solidFill>
                <a:latin typeface="Avenir Next LT Pro" panose="020B0504020202020204" pitchFamily="34" charset="0"/>
              </a:rPr>
              <a:t>“Crowd Sourcing”</a:t>
            </a:r>
            <a:endParaRPr lang="en-GB" sz="1800" dirty="0">
              <a:solidFill>
                <a:schemeClr val="tx1"/>
              </a:solidFill>
              <a:latin typeface="Avenir Next LT Pro" panose="020B0504020202020204" pitchFamily="34" charset="0"/>
            </a:endParaRPr>
          </a:p>
          <a:p>
            <a:pPr algn="ctr"/>
            <a:endParaRPr lang="en-GB" dirty="0">
              <a:latin typeface="Avenir Next LT Pro" panose="020B0504020202020204" pitchFamily="34" charset="0"/>
            </a:endParaRPr>
          </a:p>
        </p:txBody>
      </p:sp>
      <p:cxnSp>
        <p:nvCxnSpPr>
          <p:cNvPr id="28" name="Straight Arrow Connector 27">
            <a:extLst>
              <a:ext uri="{FF2B5EF4-FFF2-40B4-BE49-F238E27FC236}">
                <a16:creationId xmlns:a16="http://schemas.microsoft.com/office/drawing/2014/main" id="{67C36A16-B7BF-9407-F864-6BEA95D070C3}"/>
              </a:ext>
            </a:extLst>
          </p:cNvPr>
          <p:cNvCxnSpPr>
            <a:cxnSpLocks/>
          </p:cNvCxnSpPr>
          <p:nvPr/>
        </p:nvCxnSpPr>
        <p:spPr>
          <a:xfrm flipH="1">
            <a:off x="3323472" y="5135221"/>
            <a:ext cx="687236"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Arrow: Up 29">
            <a:extLst>
              <a:ext uri="{FF2B5EF4-FFF2-40B4-BE49-F238E27FC236}">
                <a16:creationId xmlns:a16="http://schemas.microsoft.com/office/drawing/2014/main" id="{B141FCCB-BDE0-8764-EECB-5F5392EF0547}"/>
              </a:ext>
            </a:extLst>
          </p:cNvPr>
          <p:cNvSpPr/>
          <p:nvPr/>
        </p:nvSpPr>
        <p:spPr>
          <a:xfrm>
            <a:off x="2558149" y="3074339"/>
            <a:ext cx="240146" cy="1505000"/>
          </a:xfrm>
          <a:prstGeom prst="up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venir Next LT Pro" panose="020B0504020202020204" pitchFamily="34" charset="0"/>
            </a:endParaRPr>
          </a:p>
        </p:txBody>
      </p:sp>
      <p:cxnSp>
        <p:nvCxnSpPr>
          <p:cNvPr id="31" name="Straight Arrow Connector 30">
            <a:extLst>
              <a:ext uri="{FF2B5EF4-FFF2-40B4-BE49-F238E27FC236}">
                <a16:creationId xmlns:a16="http://schemas.microsoft.com/office/drawing/2014/main" id="{2E4ED661-893D-C743-8400-5CB499CB390A}"/>
              </a:ext>
            </a:extLst>
          </p:cNvPr>
          <p:cNvCxnSpPr>
            <a:cxnSpLocks/>
          </p:cNvCxnSpPr>
          <p:nvPr/>
        </p:nvCxnSpPr>
        <p:spPr>
          <a:xfrm>
            <a:off x="6087617" y="1083644"/>
            <a:ext cx="63268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3531B27-C0F4-5513-CB62-535431BD87BE}"/>
              </a:ext>
            </a:extLst>
          </p:cNvPr>
          <p:cNvCxnSpPr>
            <a:cxnSpLocks/>
          </p:cNvCxnSpPr>
          <p:nvPr/>
        </p:nvCxnSpPr>
        <p:spPr>
          <a:xfrm flipV="1">
            <a:off x="3165612" y="1298690"/>
            <a:ext cx="665150" cy="886395"/>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88710BF1-A34F-EB0E-9B9F-653A9AAE91D6}"/>
              </a:ext>
            </a:extLst>
          </p:cNvPr>
          <p:cNvSpPr/>
          <p:nvPr/>
        </p:nvSpPr>
        <p:spPr>
          <a:xfrm>
            <a:off x="185392" y="1771829"/>
            <a:ext cx="1529870" cy="1675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user can opt for </a:t>
            </a:r>
          </a:p>
          <a:p>
            <a:r>
              <a:rPr lang="en-GB" sz="1400" b="1" dirty="0">
                <a:solidFill>
                  <a:schemeClr val="tx1"/>
                </a:solidFill>
                <a:latin typeface="Avenir Next LT Pro" panose="020B0504020202020204" pitchFamily="34" charset="0"/>
              </a:rPr>
              <a:t>cache only</a:t>
            </a:r>
            <a:r>
              <a:rPr lang="en-GB" sz="1400" dirty="0">
                <a:solidFill>
                  <a:schemeClr val="tx1"/>
                </a:solidFill>
                <a:latin typeface="Avenir Next LT Pro" panose="020B0504020202020204" pitchFamily="34" charset="0"/>
              </a:rPr>
              <a:t> </a:t>
            </a:r>
          </a:p>
          <a:p>
            <a:r>
              <a:rPr lang="en-GB" sz="1400" dirty="0">
                <a:solidFill>
                  <a:schemeClr val="tx1"/>
                </a:solidFill>
                <a:latin typeface="Avenir Next LT Pro" panose="020B0504020202020204" pitchFamily="34" charset="0"/>
              </a:rPr>
              <a:t>or </a:t>
            </a:r>
          </a:p>
          <a:p>
            <a:r>
              <a:rPr lang="en-GB" sz="1400" b="1" dirty="0">
                <a:solidFill>
                  <a:schemeClr val="tx1"/>
                </a:solidFill>
                <a:latin typeface="Avenir Next LT Pro" panose="020B0504020202020204" pitchFamily="34" charset="0"/>
              </a:rPr>
              <a:t>cache and new query</a:t>
            </a:r>
            <a:r>
              <a:rPr lang="en-GB" sz="1400" dirty="0">
                <a:solidFill>
                  <a:schemeClr val="tx1"/>
                </a:solidFill>
                <a:latin typeface="Avenir Next LT Pro" panose="020B0504020202020204" pitchFamily="34" charset="0"/>
              </a:rPr>
              <a:t>…</a:t>
            </a:r>
          </a:p>
        </p:txBody>
      </p:sp>
      <p:sp>
        <p:nvSpPr>
          <p:cNvPr id="38" name="Rectangle: Rounded Corners 37">
            <a:extLst>
              <a:ext uri="{FF2B5EF4-FFF2-40B4-BE49-F238E27FC236}">
                <a16:creationId xmlns:a16="http://schemas.microsoft.com/office/drawing/2014/main" id="{1AE4DA8C-C1BE-A23E-EBA6-D80316706246}"/>
              </a:ext>
            </a:extLst>
          </p:cNvPr>
          <p:cNvSpPr/>
          <p:nvPr/>
        </p:nvSpPr>
        <p:spPr>
          <a:xfrm>
            <a:off x="282853" y="5798588"/>
            <a:ext cx="11428855" cy="8282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pipeline is modular so each we can add/delete/edit modules as we see best. Each ‘strategy’ will have a CODE so that we can record this along with user rating. Other users can also add their rating and notes, giving rise to a collective consensus about the KB. This is a dataset in its own right that we can use for our own fine tuning of the LLM.</a:t>
            </a:r>
          </a:p>
        </p:txBody>
      </p:sp>
      <p:cxnSp>
        <p:nvCxnSpPr>
          <p:cNvPr id="11" name="Straight Arrow Connector 10">
            <a:extLst>
              <a:ext uri="{FF2B5EF4-FFF2-40B4-BE49-F238E27FC236}">
                <a16:creationId xmlns:a16="http://schemas.microsoft.com/office/drawing/2014/main" id="{31099EAE-AC26-03B0-945C-43061703D20A}"/>
              </a:ext>
            </a:extLst>
          </p:cNvPr>
          <p:cNvCxnSpPr>
            <a:cxnSpLocks/>
            <a:stCxn id="3" idx="2"/>
            <a:endCxn id="12" idx="0"/>
          </p:cNvCxnSpPr>
          <p:nvPr/>
        </p:nvCxnSpPr>
        <p:spPr>
          <a:xfrm>
            <a:off x="2673190" y="1577339"/>
            <a:ext cx="5032" cy="904164"/>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1E4EE883-CD03-66EE-024E-F12F13D7802A}"/>
              </a:ext>
            </a:extLst>
          </p:cNvPr>
          <p:cNvSpPr/>
          <p:nvPr/>
        </p:nvSpPr>
        <p:spPr>
          <a:xfrm>
            <a:off x="6265571" y="3201173"/>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Use LLM to generate a formal response.</a:t>
            </a:r>
          </a:p>
        </p:txBody>
      </p:sp>
      <p:sp>
        <p:nvSpPr>
          <p:cNvPr id="13" name="Flowchart: Process 12">
            <a:extLst>
              <a:ext uri="{FF2B5EF4-FFF2-40B4-BE49-F238E27FC236}">
                <a16:creationId xmlns:a16="http://schemas.microsoft.com/office/drawing/2014/main" id="{B1561EEF-891D-99AF-6D7E-64AA0B421592}"/>
              </a:ext>
            </a:extLst>
          </p:cNvPr>
          <p:cNvSpPr/>
          <p:nvPr/>
        </p:nvSpPr>
        <p:spPr>
          <a:xfrm>
            <a:off x="2998792" y="81229"/>
            <a:ext cx="4154483" cy="571500"/>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5">
                    <a:lumMod val="75000"/>
                  </a:schemeClr>
                </a:solidFill>
                <a:latin typeface="Avenir Next LT Pro" panose="020B0504020202020204" pitchFamily="34" charset="0"/>
              </a:rPr>
              <a:t>One possible workflow</a:t>
            </a:r>
          </a:p>
        </p:txBody>
      </p:sp>
    </p:spTree>
    <p:extLst>
      <p:ext uri="{BB962C8B-B14F-4D97-AF65-F5344CB8AC3E}">
        <p14:creationId xmlns:p14="http://schemas.microsoft.com/office/powerpoint/2010/main" val="13116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2CA1-5E1F-5995-FBD5-1C2439C7BF71}"/>
              </a:ext>
            </a:extLst>
          </p:cNvPr>
          <p:cNvSpPr txBox="1"/>
          <p:nvPr/>
        </p:nvSpPr>
        <p:spPr>
          <a:xfrm>
            <a:off x="268224" y="586371"/>
            <a:ext cx="11923776" cy="6355586"/>
          </a:xfrm>
          <a:prstGeom prst="rect">
            <a:avLst/>
          </a:prstGeom>
          <a:noFill/>
        </p:spPr>
        <p:txBody>
          <a:bodyPr wrap="square" rtlCol="0">
            <a:spAutoFit/>
          </a:bodyPr>
          <a:lstStyle/>
          <a:p>
            <a:r>
              <a:rPr lang="en-GB" sz="2400" dirty="0">
                <a:latin typeface="Avenir Next LT Pro" panose="020B0504020202020204" pitchFamily="34" charset="0"/>
              </a:rPr>
              <a:t>Traditional keyword search capabilities using BM25, Tokens and NLP.</a:t>
            </a:r>
          </a:p>
          <a:p>
            <a:endParaRPr lang="en-GB" sz="1000" dirty="0">
              <a:latin typeface="Avenir Next LT Pro" panose="020B0504020202020204" pitchFamily="34" charset="0"/>
            </a:endParaRPr>
          </a:p>
          <a:p>
            <a:r>
              <a:rPr lang="en-GB" sz="2400" dirty="0">
                <a:latin typeface="Avenir Next LT Pro" panose="020B0504020202020204" pitchFamily="34" charset="0"/>
              </a:rPr>
              <a:t>Semantic search using Vector Databases for Retrieval Augmented Generation.</a:t>
            </a:r>
          </a:p>
          <a:p>
            <a:endParaRPr lang="en-GB" sz="1000" dirty="0">
              <a:latin typeface="Avenir Next LT Pro" panose="020B0504020202020204" pitchFamily="34" charset="0"/>
            </a:endParaRPr>
          </a:p>
          <a:p>
            <a:r>
              <a:rPr lang="en-GB" sz="2400" dirty="0">
                <a:latin typeface="Avenir Next LT Pro" panose="020B0504020202020204" pitchFamily="34" charset="0"/>
              </a:rPr>
              <a:t>These two creating Hybrid Search.</a:t>
            </a:r>
          </a:p>
          <a:p>
            <a:endParaRPr lang="en-GB" sz="1100" dirty="0">
              <a:latin typeface="Avenir Next LT Pro" panose="020B0504020202020204" pitchFamily="34" charset="0"/>
            </a:endParaRPr>
          </a:p>
          <a:p>
            <a:r>
              <a:rPr lang="en-GB" sz="2400" dirty="0">
                <a:latin typeface="Avenir Next LT Pro" panose="020B0504020202020204" pitchFamily="34" charset="0"/>
              </a:rPr>
              <a:t>Splitting PDFs and other document types not atomic elements – images transformed to text  by LLMs, tabular data extracted and interpreted by LLMs.</a:t>
            </a:r>
          </a:p>
          <a:p>
            <a:endParaRPr lang="en-GB" sz="1000" dirty="0">
              <a:latin typeface="Avenir Next LT Pro" panose="020B0504020202020204" pitchFamily="34" charset="0"/>
            </a:endParaRPr>
          </a:p>
          <a:p>
            <a:r>
              <a:rPr lang="en-GB" sz="2400" dirty="0">
                <a:latin typeface="Avenir Next LT Pro" panose="020B0504020202020204" pitchFamily="34" charset="0"/>
              </a:rPr>
              <a:t>Crowd-sourced feedback from users creates store of FAQs for future use as well as user rating for </a:t>
            </a:r>
            <a:r>
              <a:rPr lang="en-GB" sz="2400" b="1" dirty="0" err="1">
                <a:latin typeface="Avenir Next LT Pro" panose="020B0504020202020204" pitchFamily="34" charset="0"/>
              </a:rPr>
              <a:t>is_accurate</a:t>
            </a:r>
            <a:r>
              <a:rPr lang="en-GB" sz="2400" dirty="0">
                <a:latin typeface="Avenir Next LT Pro" panose="020B0504020202020204" pitchFamily="34" charset="0"/>
              </a:rPr>
              <a:t>, </a:t>
            </a:r>
            <a:r>
              <a:rPr lang="en-GB" sz="2400" b="1" dirty="0" err="1">
                <a:latin typeface="Avenir Next LT Pro" panose="020B0504020202020204" pitchFamily="34" charset="0"/>
              </a:rPr>
              <a:t>is_complete</a:t>
            </a:r>
            <a:r>
              <a:rPr lang="en-GB" sz="2400" b="1" dirty="0">
                <a:latin typeface="Avenir Next LT Pro" panose="020B0504020202020204" pitchFamily="34" charset="0"/>
              </a:rPr>
              <a:t> </a:t>
            </a:r>
            <a:r>
              <a:rPr lang="en-GB" sz="2400" dirty="0">
                <a:latin typeface="Avenir Next LT Pro" panose="020B0504020202020204" pitchFamily="34" charset="0"/>
              </a:rPr>
              <a:t>and </a:t>
            </a:r>
            <a:r>
              <a:rPr lang="en-GB" sz="2400" b="1" dirty="0" err="1">
                <a:latin typeface="Avenir Next LT Pro" panose="020B0504020202020204" pitchFamily="34" charset="0"/>
              </a:rPr>
              <a:t>is_relevant</a:t>
            </a:r>
            <a:r>
              <a:rPr lang="en-GB" sz="2400" dirty="0">
                <a:latin typeface="Avenir Next LT Pro" panose="020B0504020202020204" pitchFamily="34" charset="0"/>
              </a:rPr>
              <a:t>. This will become a dataset for future ML as well as fine tuning of current LLMs and serve as a community ranking system for Q &amp; A.</a:t>
            </a:r>
          </a:p>
          <a:p>
            <a:endParaRPr lang="en-GB" sz="1000" dirty="0">
              <a:latin typeface="Avenir Next LT Pro" panose="020B0504020202020204" pitchFamily="34" charset="0"/>
            </a:endParaRPr>
          </a:p>
          <a:p>
            <a:r>
              <a:rPr lang="en-GB" sz="2400" dirty="0">
                <a:latin typeface="Avenir Next LT Pro" panose="020B0504020202020204" pitchFamily="34" charset="0"/>
              </a:rPr>
              <a:t>Use of AI Agents to enable workflows to create and evaluate reports etc. Use of </a:t>
            </a:r>
            <a:r>
              <a:rPr lang="en-GB" sz="2400" dirty="0" err="1">
                <a:latin typeface="Avenir Next LT Pro" panose="020B0504020202020204" pitchFamily="34" charset="0"/>
              </a:rPr>
              <a:t>Langgraph</a:t>
            </a:r>
            <a:r>
              <a:rPr lang="en-GB" sz="2400" dirty="0">
                <a:latin typeface="Avenir Next LT Pro" panose="020B0504020202020204" pitchFamily="34" charset="0"/>
              </a:rPr>
              <a:t> to convert flowchart processes into programmatic code.</a:t>
            </a:r>
          </a:p>
          <a:p>
            <a:endParaRPr lang="en-GB" sz="1000" dirty="0">
              <a:latin typeface="Avenir Next LT Pro" panose="020B0504020202020204" pitchFamily="34" charset="0"/>
            </a:endParaRPr>
          </a:p>
          <a:p>
            <a:r>
              <a:rPr lang="en-GB" sz="2400" dirty="0">
                <a:latin typeface="Avenir Next LT Pro" panose="020B0504020202020204" pitchFamily="34" charset="0"/>
              </a:rPr>
              <a:t>Use of Graph Databases to explore relationships between entities not just the entities themselves – both within document and between all documents.</a:t>
            </a:r>
          </a:p>
          <a:p>
            <a:endParaRPr lang="en-GB" sz="1000" dirty="0">
              <a:latin typeface="Avenir Next LT Pro" panose="020B0504020202020204" pitchFamily="34" charset="0"/>
            </a:endParaRPr>
          </a:p>
          <a:p>
            <a:endParaRPr lang="en-GB" sz="2400" dirty="0">
              <a:latin typeface="Avenir Next LT Pro" panose="020B0504020202020204" pitchFamily="34" charset="0"/>
            </a:endParaRPr>
          </a:p>
        </p:txBody>
      </p:sp>
    </p:spTree>
    <p:extLst>
      <p:ext uri="{BB962C8B-B14F-4D97-AF65-F5344CB8AC3E}">
        <p14:creationId xmlns:p14="http://schemas.microsoft.com/office/powerpoint/2010/main" val="319241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D4F0-59B3-7D59-40CE-3654FBB91CBE}"/>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4C1DA31D-B3EB-49EE-4A4F-4D2AAA1F529E}"/>
              </a:ext>
            </a:extLst>
          </p:cNvPr>
          <p:cNvSpPr/>
          <p:nvPr/>
        </p:nvSpPr>
        <p:spPr>
          <a:xfrm>
            <a:off x="2418191" y="1974281"/>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Images</a:t>
            </a:r>
          </a:p>
        </p:txBody>
      </p:sp>
      <p:sp>
        <p:nvSpPr>
          <p:cNvPr id="6" name="Flowchart: Process 5">
            <a:extLst>
              <a:ext uri="{FF2B5EF4-FFF2-40B4-BE49-F238E27FC236}">
                <a16:creationId xmlns:a16="http://schemas.microsoft.com/office/drawing/2014/main" id="{14E8C5A6-BF39-6ECD-4C17-07558F63FDC2}"/>
              </a:ext>
            </a:extLst>
          </p:cNvPr>
          <p:cNvSpPr/>
          <p:nvPr/>
        </p:nvSpPr>
        <p:spPr>
          <a:xfrm>
            <a:off x="2414420" y="350690"/>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7" name="Flowchart: Process 6">
            <a:extLst>
              <a:ext uri="{FF2B5EF4-FFF2-40B4-BE49-F238E27FC236}">
                <a16:creationId xmlns:a16="http://schemas.microsoft.com/office/drawing/2014/main" id="{9A3F69A0-9E5E-E614-2C66-91CC2FE756E1}"/>
              </a:ext>
            </a:extLst>
          </p:cNvPr>
          <p:cNvSpPr/>
          <p:nvPr/>
        </p:nvSpPr>
        <p:spPr>
          <a:xfrm>
            <a:off x="2418191" y="1114941"/>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Tabular</a:t>
            </a:r>
          </a:p>
        </p:txBody>
      </p:sp>
      <p:sp>
        <p:nvSpPr>
          <p:cNvPr id="21" name="Rectangle: Rounded Corners 20">
            <a:extLst>
              <a:ext uri="{FF2B5EF4-FFF2-40B4-BE49-F238E27FC236}">
                <a16:creationId xmlns:a16="http://schemas.microsoft.com/office/drawing/2014/main" id="{646A764F-E3F5-6364-9427-4AB2E316B84C}"/>
              </a:ext>
            </a:extLst>
          </p:cNvPr>
          <p:cNvSpPr/>
          <p:nvPr/>
        </p:nvSpPr>
        <p:spPr>
          <a:xfrm>
            <a:off x="356616" y="353296"/>
            <a:ext cx="1740660" cy="307570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PDFs, Word, Excel, PowerPoint, Audio and Video</a:t>
            </a:r>
          </a:p>
          <a:p>
            <a:pPr algn="ctr"/>
            <a:r>
              <a:rPr lang="en-GB" sz="1400" b="1" i="1" dirty="0">
                <a:solidFill>
                  <a:schemeClr val="tx1"/>
                </a:solidFill>
                <a:latin typeface="Avenir Next LT Pro" panose="020B0504020202020204" pitchFamily="34" charset="0"/>
              </a:rPr>
              <a:t>Use</a:t>
            </a:r>
          </a:p>
          <a:p>
            <a:pPr algn="ctr"/>
            <a:r>
              <a:rPr lang="en-GB" sz="1400" b="1" i="1" dirty="0">
                <a:solidFill>
                  <a:schemeClr val="tx1"/>
                </a:solidFill>
                <a:latin typeface="Avenir Next LT Pro" panose="020B0504020202020204" pitchFamily="34" charset="0"/>
              </a:rPr>
              <a:t>Unstructured.io for all docs</a:t>
            </a:r>
          </a:p>
        </p:txBody>
      </p:sp>
      <p:sp>
        <p:nvSpPr>
          <p:cNvPr id="23" name="Rectangle: Rounded Corners 22">
            <a:extLst>
              <a:ext uri="{FF2B5EF4-FFF2-40B4-BE49-F238E27FC236}">
                <a16:creationId xmlns:a16="http://schemas.microsoft.com/office/drawing/2014/main" id="{C5FEB731-B272-30B4-BB03-12AB74001A6D}"/>
              </a:ext>
            </a:extLst>
          </p:cNvPr>
          <p:cNvSpPr/>
          <p:nvPr/>
        </p:nvSpPr>
        <p:spPr>
          <a:xfrm>
            <a:off x="9483839" y="516930"/>
            <a:ext cx="2132811" cy="141705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Stored in DB and VECTORIZED along with NAMED ENTITIES as tags.</a:t>
            </a:r>
          </a:p>
        </p:txBody>
      </p:sp>
      <p:sp>
        <p:nvSpPr>
          <p:cNvPr id="17" name="Rectangle: Rounded Corners 16">
            <a:extLst>
              <a:ext uri="{FF2B5EF4-FFF2-40B4-BE49-F238E27FC236}">
                <a16:creationId xmlns:a16="http://schemas.microsoft.com/office/drawing/2014/main" id="{3E5BC5B4-210E-3FEA-EA50-964DA31595D9}"/>
              </a:ext>
            </a:extLst>
          </p:cNvPr>
          <p:cNvSpPr/>
          <p:nvPr/>
        </p:nvSpPr>
        <p:spPr>
          <a:xfrm>
            <a:off x="9394333" y="3026187"/>
            <a:ext cx="2359517" cy="162539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venir Next LT Pro" panose="020B0504020202020204" pitchFamily="34" charset="0"/>
              </a:rPr>
              <a:t>Traditional (keyword) and Semantic search along with Graph analysis (emerging technique</a:t>
            </a:r>
          </a:p>
        </p:txBody>
      </p:sp>
      <p:sp>
        <p:nvSpPr>
          <p:cNvPr id="24" name="Flowchart: Process 23">
            <a:extLst>
              <a:ext uri="{FF2B5EF4-FFF2-40B4-BE49-F238E27FC236}">
                <a16:creationId xmlns:a16="http://schemas.microsoft.com/office/drawing/2014/main" id="{667EE7C8-D3D2-4D9C-9520-72BC106D6BCB}"/>
              </a:ext>
            </a:extLst>
          </p:cNvPr>
          <p:cNvSpPr/>
          <p:nvPr/>
        </p:nvSpPr>
        <p:spPr>
          <a:xfrm>
            <a:off x="6096000" y="2473635"/>
            <a:ext cx="2745835" cy="951746"/>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venir Next LT Pro" panose="020B0504020202020204" pitchFamily="34" charset="0"/>
              </a:rPr>
              <a:t>Run through another specialist LLM to generate final text summarising tables and images. Further operations also possible</a:t>
            </a:r>
          </a:p>
        </p:txBody>
      </p:sp>
      <p:sp>
        <p:nvSpPr>
          <p:cNvPr id="35" name="Arrow: Right 34">
            <a:extLst>
              <a:ext uri="{FF2B5EF4-FFF2-40B4-BE49-F238E27FC236}">
                <a16:creationId xmlns:a16="http://schemas.microsoft.com/office/drawing/2014/main" id="{C758E2E0-4A48-9742-39D4-36122E4A7838}"/>
              </a:ext>
            </a:extLst>
          </p:cNvPr>
          <p:cNvSpPr/>
          <p:nvPr/>
        </p:nvSpPr>
        <p:spPr>
          <a:xfrm>
            <a:off x="4666877" y="516930"/>
            <a:ext cx="4629523" cy="392474"/>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01DAFCD4-ACFF-F451-BCA3-2ADB3F79ABE4}"/>
              </a:ext>
            </a:extLst>
          </p:cNvPr>
          <p:cNvSpPr/>
          <p:nvPr/>
        </p:nvSpPr>
        <p:spPr>
          <a:xfrm>
            <a:off x="4703251" y="2862394"/>
            <a:ext cx="1360773"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4681A776-AC61-6B70-0DD7-92EE7744BCE0}"/>
              </a:ext>
            </a:extLst>
          </p:cNvPr>
          <p:cNvSpPr/>
          <p:nvPr/>
        </p:nvSpPr>
        <p:spPr>
          <a:xfrm>
            <a:off x="356616" y="3989552"/>
            <a:ext cx="8773359" cy="235151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2000" dirty="0">
              <a:solidFill>
                <a:schemeClr val="tx1"/>
              </a:solidFill>
              <a:latin typeface="Avenir Next LT Pro" panose="020B0504020202020204" pitchFamily="34" charset="0"/>
            </a:endParaRPr>
          </a:p>
          <a:p>
            <a:r>
              <a:rPr lang="en-GB" sz="2000" dirty="0">
                <a:solidFill>
                  <a:schemeClr val="tx1"/>
                </a:solidFill>
                <a:latin typeface="Avenir Next LT Pro" panose="020B0504020202020204" pitchFamily="34" charset="0"/>
              </a:rPr>
              <a:t>Unstructured produces HTML, TEXT and IMAGE (base64) version of any tabular data.</a:t>
            </a:r>
          </a:p>
          <a:p>
            <a:endParaRPr lang="en-GB" sz="2000" dirty="0">
              <a:solidFill>
                <a:schemeClr val="tx1"/>
              </a:solidFill>
              <a:latin typeface="Avenir Next LT Pro" panose="020B0504020202020204" pitchFamily="34" charset="0"/>
            </a:endParaRPr>
          </a:p>
          <a:p>
            <a:r>
              <a:rPr lang="en-GB" sz="2000" dirty="0">
                <a:solidFill>
                  <a:schemeClr val="tx1"/>
                </a:solidFill>
                <a:latin typeface="Avenir Next LT Pro" panose="020B0504020202020204" pitchFamily="34" charset="0"/>
              </a:rPr>
              <a:t>The base64 value of any images are also produced so that we can store all these values to reproduce them or we can further analyse these using a range of specialist LLMs a</a:t>
            </a:r>
          </a:p>
          <a:p>
            <a:endParaRPr lang="en-GB" sz="1400" dirty="0">
              <a:solidFill>
                <a:schemeClr val="tx1"/>
              </a:solidFill>
              <a:latin typeface="Avenir Next LT Pro" panose="020B0504020202020204" pitchFamily="34" charset="0"/>
            </a:endParaRPr>
          </a:p>
        </p:txBody>
      </p:sp>
      <p:sp>
        <p:nvSpPr>
          <p:cNvPr id="40" name="Arrow: Right 39">
            <a:extLst>
              <a:ext uri="{FF2B5EF4-FFF2-40B4-BE49-F238E27FC236}">
                <a16:creationId xmlns:a16="http://schemas.microsoft.com/office/drawing/2014/main" id="{D0B05F06-CA12-1855-CCA9-78E04369C03D}"/>
              </a:ext>
            </a:extLst>
          </p:cNvPr>
          <p:cNvSpPr/>
          <p:nvPr/>
        </p:nvSpPr>
        <p:spPr>
          <a:xfrm rot="5400000">
            <a:off x="10034829" y="2337557"/>
            <a:ext cx="951745" cy="272156"/>
          </a:xfrm>
          <a:prstGeom prst="rightArrow">
            <a:avLst>
              <a:gd name="adj1" fmla="val 100000"/>
              <a:gd name="adj2" fmla="val 50000"/>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lowchart: Process 2">
            <a:extLst>
              <a:ext uri="{FF2B5EF4-FFF2-40B4-BE49-F238E27FC236}">
                <a16:creationId xmlns:a16="http://schemas.microsoft.com/office/drawing/2014/main" id="{CF879B09-109B-C059-F85F-964FFE4849A1}"/>
              </a:ext>
            </a:extLst>
          </p:cNvPr>
          <p:cNvSpPr/>
          <p:nvPr/>
        </p:nvSpPr>
        <p:spPr>
          <a:xfrm>
            <a:off x="2414420" y="2805779"/>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Audio and Video</a:t>
            </a:r>
          </a:p>
        </p:txBody>
      </p:sp>
      <p:sp>
        <p:nvSpPr>
          <p:cNvPr id="4" name="Arrow: Right 3">
            <a:extLst>
              <a:ext uri="{FF2B5EF4-FFF2-40B4-BE49-F238E27FC236}">
                <a16:creationId xmlns:a16="http://schemas.microsoft.com/office/drawing/2014/main" id="{9C7BC4FC-A6AB-8ADD-72BE-9A63978EF717}"/>
              </a:ext>
            </a:extLst>
          </p:cNvPr>
          <p:cNvSpPr/>
          <p:nvPr/>
        </p:nvSpPr>
        <p:spPr>
          <a:xfrm rot="19023248">
            <a:off x="8751047" y="2011221"/>
            <a:ext cx="885508"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45451A35-73BA-A205-58D3-2D950D440FA7}"/>
              </a:ext>
            </a:extLst>
          </p:cNvPr>
          <p:cNvSpPr/>
          <p:nvPr/>
        </p:nvSpPr>
        <p:spPr>
          <a:xfrm rot="21141818">
            <a:off x="4676822" y="1877961"/>
            <a:ext cx="4629523" cy="392474"/>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1132C193-DC02-05FD-4D89-4DD2A9D8C64E}"/>
              </a:ext>
            </a:extLst>
          </p:cNvPr>
          <p:cNvSpPr/>
          <p:nvPr/>
        </p:nvSpPr>
        <p:spPr>
          <a:xfrm>
            <a:off x="4699280" y="1168794"/>
            <a:ext cx="4629523" cy="392474"/>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50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480</Words>
  <Application>Microsoft Office PowerPoint</Application>
  <PresentationFormat>Widescreen</PresentationFormat>
  <Paragraphs>51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Avenir Next LT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27</cp:revision>
  <dcterms:created xsi:type="dcterms:W3CDTF">2024-11-17T11:01:54Z</dcterms:created>
  <dcterms:modified xsi:type="dcterms:W3CDTF">2024-12-28T08:12:55Z</dcterms:modified>
</cp:coreProperties>
</file>