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83" r:id="rId3"/>
    <p:sldId id="282" r:id="rId4"/>
    <p:sldId id="284" r:id="rId5"/>
    <p:sldId id="285" r:id="rId6"/>
    <p:sldId id="286" r:id="rId7"/>
    <p:sldId id="266" r:id="rId8"/>
    <p:sldId id="281"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354"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02/07/2025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02/07/2025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02/07/2025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02/07/2025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02/07/2025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02/07/2025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02/07/2025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02/07/2025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02/07/2025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02/07/2025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02/07/2025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02/07/2025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00ECEC13-76F8-E395-4FBD-1CED2E476710}"/>
              </a:ext>
            </a:extLst>
          </p:cNvPr>
          <p:cNvSpPr/>
          <p:nvPr/>
        </p:nvSpPr>
        <p:spPr>
          <a:xfrm>
            <a:off x="8420854" y="3028308"/>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Answer/Output</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655030" y="1069282"/>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Question/Input</a:t>
            </a:r>
          </a:p>
        </p:txBody>
      </p:sp>
      <p:sp>
        <p:nvSpPr>
          <p:cNvPr id="10" name="Arrow: Down 9">
            <a:extLst>
              <a:ext uri="{FF2B5EF4-FFF2-40B4-BE49-F238E27FC236}">
                <a16:creationId xmlns:a16="http://schemas.microsoft.com/office/drawing/2014/main" id="{764CA066-3608-81A0-31BA-6FF3A3324F18}"/>
              </a:ext>
            </a:extLst>
          </p:cNvPr>
          <p:cNvSpPr/>
          <p:nvPr/>
        </p:nvSpPr>
        <p:spPr>
          <a:xfrm>
            <a:off x="9383836" y="2015014"/>
            <a:ext cx="503434" cy="870917"/>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Evals</a:t>
            </a:r>
            <a:endParaRPr lang="en-GB" sz="2400" b="1" dirty="0"/>
          </a:p>
        </p:txBody>
      </p:sp>
      <p:sp>
        <p:nvSpPr>
          <p:cNvPr id="6" name="Speech Bubble: Rectangle with Corners Rounded 5">
            <a:extLst>
              <a:ext uri="{FF2B5EF4-FFF2-40B4-BE49-F238E27FC236}">
                <a16:creationId xmlns:a16="http://schemas.microsoft.com/office/drawing/2014/main" id="{ABAB505E-7EB6-D9F9-6A5B-D0043D62322F}"/>
              </a:ext>
            </a:extLst>
          </p:cNvPr>
          <p:cNvSpPr/>
          <p:nvPr/>
        </p:nvSpPr>
        <p:spPr>
          <a:xfrm>
            <a:off x="682246" y="2175006"/>
            <a:ext cx="2471629" cy="801385"/>
          </a:xfrm>
          <a:prstGeom prst="wedgeRoundRectCallou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We need relevant information</a:t>
            </a:r>
          </a:p>
          <a:p>
            <a:pPr algn="ctr"/>
            <a:endParaRPr lang="en-GB" dirty="0"/>
          </a:p>
        </p:txBody>
      </p:sp>
      <p:sp>
        <p:nvSpPr>
          <p:cNvPr id="14" name="Rectangle: Rounded Corners 13">
            <a:extLst>
              <a:ext uri="{FF2B5EF4-FFF2-40B4-BE49-F238E27FC236}">
                <a16:creationId xmlns:a16="http://schemas.microsoft.com/office/drawing/2014/main" id="{5368AEDD-F670-9426-DB2C-CC4B83A08F61}"/>
              </a:ext>
            </a:extLst>
          </p:cNvPr>
          <p:cNvSpPr/>
          <p:nvPr/>
        </p:nvSpPr>
        <p:spPr>
          <a:xfrm>
            <a:off x="5693649" y="2175007"/>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CONTEXT</a:t>
            </a:r>
          </a:p>
        </p:txBody>
      </p:sp>
      <p:sp>
        <p:nvSpPr>
          <p:cNvPr id="15" name="Rectangle: Top Corners One Rounded and One Snipped 14">
            <a:extLst>
              <a:ext uri="{FF2B5EF4-FFF2-40B4-BE49-F238E27FC236}">
                <a16:creationId xmlns:a16="http://schemas.microsoft.com/office/drawing/2014/main" id="{AA954CFB-CC36-6EE8-63B7-7DDBD1391E2C}"/>
              </a:ext>
            </a:extLst>
          </p:cNvPr>
          <p:cNvSpPr/>
          <p:nvPr/>
        </p:nvSpPr>
        <p:spPr>
          <a:xfrm>
            <a:off x="3456394" y="1069283"/>
            <a:ext cx="1887794" cy="801384"/>
          </a:xfrm>
          <a:prstGeom prst="snip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FN_1</a:t>
            </a:r>
            <a:endParaRPr lang="en-GB" dirty="0"/>
          </a:p>
        </p:txBody>
      </p:sp>
      <p:sp>
        <p:nvSpPr>
          <p:cNvPr id="16" name="Rectangle: Top Corners One Rounded and One Snipped 15">
            <a:extLst>
              <a:ext uri="{FF2B5EF4-FFF2-40B4-BE49-F238E27FC236}">
                <a16:creationId xmlns:a16="http://schemas.microsoft.com/office/drawing/2014/main" id="{59B02F3B-E70D-C30C-2F41-FDA532BBAB1E}"/>
              </a:ext>
            </a:extLst>
          </p:cNvPr>
          <p:cNvSpPr/>
          <p:nvPr/>
        </p:nvSpPr>
        <p:spPr>
          <a:xfrm>
            <a:off x="8469186" y="1069282"/>
            <a:ext cx="2429398" cy="801384"/>
          </a:xfrm>
          <a:prstGeom prst="snip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FN_GEN_OUTPUT</a:t>
            </a:r>
            <a:endParaRPr lang="en-GB" sz="1600" b="1" dirty="0"/>
          </a:p>
        </p:txBody>
      </p:sp>
      <p:sp>
        <p:nvSpPr>
          <p:cNvPr id="18" name="Rectangle: Rounded Corners 17">
            <a:extLst>
              <a:ext uri="{FF2B5EF4-FFF2-40B4-BE49-F238E27FC236}">
                <a16:creationId xmlns:a16="http://schemas.microsoft.com/office/drawing/2014/main" id="{118E05E1-D1BD-9DF3-7360-812979F24FAC}"/>
              </a:ext>
            </a:extLst>
          </p:cNvPr>
          <p:cNvSpPr/>
          <p:nvPr/>
        </p:nvSpPr>
        <p:spPr>
          <a:xfrm>
            <a:off x="8243519" y="5400801"/>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GROUND TRUTH</a:t>
            </a:r>
          </a:p>
        </p:txBody>
      </p:sp>
      <p:sp>
        <p:nvSpPr>
          <p:cNvPr id="19" name="Rectangle: Top Corners One Rounded and One Snipped 18">
            <a:extLst>
              <a:ext uri="{FF2B5EF4-FFF2-40B4-BE49-F238E27FC236}">
                <a16:creationId xmlns:a16="http://schemas.microsoft.com/office/drawing/2014/main" id="{4209876E-257C-0357-44EF-85EA4079217A}"/>
              </a:ext>
            </a:extLst>
          </p:cNvPr>
          <p:cNvSpPr/>
          <p:nvPr/>
        </p:nvSpPr>
        <p:spPr>
          <a:xfrm>
            <a:off x="3456394" y="2185244"/>
            <a:ext cx="1887794" cy="801384"/>
          </a:xfrm>
          <a:prstGeom prst="snip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t>FN_2</a:t>
            </a:r>
            <a:endParaRPr lang="en-GB" dirty="0"/>
          </a:p>
        </p:txBody>
      </p:sp>
      <p:sp>
        <p:nvSpPr>
          <p:cNvPr id="20" name="Rectangle: Rounded Corners 19">
            <a:extLst>
              <a:ext uri="{FF2B5EF4-FFF2-40B4-BE49-F238E27FC236}">
                <a16:creationId xmlns:a16="http://schemas.microsoft.com/office/drawing/2014/main" id="{51ABA085-33E8-ED2A-76D3-3563E34398CB}"/>
              </a:ext>
            </a:extLst>
          </p:cNvPr>
          <p:cNvSpPr/>
          <p:nvPr/>
        </p:nvSpPr>
        <p:spPr>
          <a:xfrm>
            <a:off x="5693649" y="1069282"/>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CONTEXT</a:t>
            </a:r>
          </a:p>
        </p:txBody>
      </p:sp>
      <p:sp>
        <p:nvSpPr>
          <p:cNvPr id="21" name="Speech Bubble: Rectangle with Corners Rounded 20">
            <a:extLst>
              <a:ext uri="{FF2B5EF4-FFF2-40B4-BE49-F238E27FC236}">
                <a16:creationId xmlns:a16="http://schemas.microsoft.com/office/drawing/2014/main" id="{FF70A492-7C31-9737-1598-E1BE7C52E580}"/>
              </a:ext>
            </a:extLst>
          </p:cNvPr>
          <p:cNvSpPr/>
          <p:nvPr/>
        </p:nvSpPr>
        <p:spPr>
          <a:xfrm>
            <a:off x="3456394" y="3280732"/>
            <a:ext cx="2471629" cy="801385"/>
          </a:xfrm>
          <a:prstGeom prst="wedgeRoundRectCallou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a:p>
            <a:pPr algn="ctr"/>
            <a:r>
              <a:rPr lang="en-GB" dirty="0"/>
              <a:t>We need to call a number of tools</a:t>
            </a:r>
          </a:p>
          <a:p>
            <a:pPr algn="ctr"/>
            <a:endParaRPr lang="en-GB" dirty="0"/>
          </a:p>
        </p:txBody>
      </p:sp>
    </p:spTree>
    <p:extLst>
      <p:ext uri="{BB962C8B-B14F-4D97-AF65-F5344CB8AC3E}">
        <p14:creationId xmlns:p14="http://schemas.microsoft.com/office/powerpoint/2010/main" val="1371006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0F1B094C-8B14-BFCE-1CEF-2D031DE486EB}"/>
            </a:ext>
          </a:extLst>
        </p:cNvPr>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00569A4F-2BA7-EF6F-0961-17CA71B717D4}"/>
              </a:ext>
            </a:extLst>
          </p:cNvPr>
          <p:cNvSpPr/>
          <p:nvPr/>
        </p:nvSpPr>
        <p:spPr>
          <a:xfrm>
            <a:off x="655030" y="1069282"/>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INPUT</a:t>
            </a:r>
          </a:p>
        </p:txBody>
      </p:sp>
      <p:sp>
        <p:nvSpPr>
          <p:cNvPr id="12" name="Rectangle: Rounded Corners 11">
            <a:extLst>
              <a:ext uri="{FF2B5EF4-FFF2-40B4-BE49-F238E27FC236}">
                <a16:creationId xmlns:a16="http://schemas.microsoft.com/office/drawing/2014/main" id="{27CDC748-BDB3-4A17-704D-6E406AEBA11F}"/>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AI Evaluations</a:t>
            </a:r>
            <a:endParaRPr lang="en-GB" sz="2400" b="1" dirty="0"/>
          </a:p>
        </p:txBody>
      </p:sp>
      <p:sp>
        <p:nvSpPr>
          <p:cNvPr id="16" name="Rectangle: Top Corners One Rounded and One Snipped 15">
            <a:extLst>
              <a:ext uri="{FF2B5EF4-FFF2-40B4-BE49-F238E27FC236}">
                <a16:creationId xmlns:a16="http://schemas.microsoft.com/office/drawing/2014/main" id="{8D2A7CF5-9D13-FD6E-64E4-92A3109E186B}"/>
              </a:ext>
            </a:extLst>
          </p:cNvPr>
          <p:cNvSpPr/>
          <p:nvPr/>
        </p:nvSpPr>
        <p:spPr>
          <a:xfrm>
            <a:off x="8469186" y="1069282"/>
            <a:ext cx="2429398" cy="801384"/>
          </a:xfrm>
          <a:prstGeom prst="snip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TOOL_1</a:t>
            </a:r>
          </a:p>
          <a:p>
            <a:pPr algn="ctr"/>
            <a:r>
              <a:rPr lang="en-GB" sz="2000" b="1" dirty="0"/>
              <a:t>e.g. get weather</a:t>
            </a:r>
            <a:endParaRPr lang="en-GB" sz="1600" b="1" dirty="0"/>
          </a:p>
        </p:txBody>
      </p:sp>
      <p:sp>
        <p:nvSpPr>
          <p:cNvPr id="20" name="Rectangle: Rounded Corners 19">
            <a:extLst>
              <a:ext uri="{FF2B5EF4-FFF2-40B4-BE49-F238E27FC236}">
                <a16:creationId xmlns:a16="http://schemas.microsoft.com/office/drawing/2014/main" id="{566A37D6-CC55-C275-3C18-B9FA9EFA26C6}"/>
              </a:ext>
            </a:extLst>
          </p:cNvPr>
          <p:cNvSpPr/>
          <p:nvPr/>
        </p:nvSpPr>
        <p:spPr>
          <a:xfrm>
            <a:off x="655030" y="2203689"/>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REFERENCE</a:t>
            </a:r>
          </a:p>
        </p:txBody>
      </p:sp>
      <p:sp>
        <p:nvSpPr>
          <p:cNvPr id="2" name="Rectangle: Top Corners One Rounded and One Snipped 1">
            <a:extLst>
              <a:ext uri="{FF2B5EF4-FFF2-40B4-BE49-F238E27FC236}">
                <a16:creationId xmlns:a16="http://schemas.microsoft.com/office/drawing/2014/main" id="{2B387D38-A2F7-8319-A77B-D32372516828}"/>
              </a:ext>
            </a:extLst>
          </p:cNvPr>
          <p:cNvSpPr/>
          <p:nvPr/>
        </p:nvSpPr>
        <p:spPr>
          <a:xfrm>
            <a:off x="8469186" y="2203689"/>
            <a:ext cx="2429398" cy="801384"/>
          </a:xfrm>
          <a:prstGeom prst="snip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TOOL_2</a:t>
            </a:r>
          </a:p>
          <a:p>
            <a:pPr algn="ctr"/>
            <a:r>
              <a:rPr lang="en-GB" sz="2000" b="1" dirty="0"/>
              <a:t>Get ‘total sales’</a:t>
            </a:r>
            <a:endParaRPr lang="en-GB" sz="1600" b="1" dirty="0"/>
          </a:p>
        </p:txBody>
      </p:sp>
      <p:sp>
        <p:nvSpPr>
          <p:cNvPr id="3" name="Rectangle: Top Corners One Rounded and One Snipped 2">
            <a:extLst>
              <a:ext uri="{FF2B5EF4-FFF2-40B4-BE49-F238E27FC236}">
                <a16:creationId xmlns:a16="http://schemas.microsoft.com/office/drawing/2014/main" id="{A52AE125-7ACD-045B-FE82-B84F5CC852F6}"/>
              </a:ext>
            </a:extLst>
          </p:cNvPr>
          <p:cNvSpPr/>
          <p:nvPr/>
        </p:nvSpPr>
        <p:spPr>
          <a:xfrm>
            <a:off x="8469186" y="3383185"/>
            <a:ext cx="2429398" cy="801384"/>
          </a:xfrm>
          <a:prstGeom prst="snip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b="1" dirty="0"/>
              <a:t>GET RAG CONTEXT</a:t>
            </a:r>
            <a:endParaRPr lang="en-GB" sz="1600" b="1" dirty="0"/>
          </a:p>
        </p:txBody>
      </p:sp>
      <p:sp>
        <p:nvSpPr>
          <p:cNvPr id="9" name="Rectangle: Rounded Corners 8">
            <a:extLst>
              <a:ext uri="{FF2B5EF4-FFF2-40B4-BE49-F238E27FC236}">
                <a16:creationId xmlns:a16="http://schemas.microsoft.com/office/drawing/2014/main" id="{723455C3-0C0C-6E5D-BD1B-169601C8BA0B}"/>
              </a:ext>
            </a:extLst>
          </p:cNvPr>
          <p:cNvSpPr/>
          <p:nvPr/>
        </p:nvSpPr>
        <p:spPr>
          <a:xfrm>
            <a:off x="3722815" y="1096116"/>
            <a:ext cx="2526062" cy="774550"/>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ROUTING</a:t>
            </a:r>
          </a:p>
        </p:txBody>
      </p:sp>
      <p:sp>
        <p:nvSpPr>
          <p:cNvPr id="11" name="Rectangle: Rounded Corners 10">
            <a:extLst>
              <a:ext uri="{FF2B5EF4-FFF2-40B4-BE49-F238E27FC236}">
                <a16:creationId xmlns:a16="http://schemas.microsoft.com/office/drawing/2014/main" id="{7D303001-4FE3-80C7-8E2B-85804D4AB6DB}"/>
              </a:ext>
            </a:extLst>
          </p:cNvPr>
          <p:cNvSpPr/>
          <p:nvPr/>
        </p:nvSpPr>
        <p:spPr>
          <a:xfrm>
            <a:off x="6717012" y="5634134"/>
            <a:ext cx="2526062"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OUTPUT</a:t>
            </a:r>
          </a:p>
        </p:txBody>
      </p:sp>
      <p:sp>
        <p:nvSpPr>
          <p:cNvPr id="13" name="Arrow: Right 12">
            <a:extLst>
              <a:ext uri="{FF2B5EF4-FFF2-40B4-BE49-F238E27FC236}">
                <a16:creationId xmlns:a16="http://schemas.microsoft.com/office/drawing/2014/main" id="{645552AF-26D9-E9D4-5E6D-FA18110AA579}"/>
              </a:ext>
            </a:extLst>
          </p:cNvPr>
          <p:cNvSpPr/>
          <p:nvPr/>
        </p:nvSpPr>
        <p:spPr>
          <a:xfrm rot="5400000">
            <a:off x="7446404" y="4762778"/>
            <a:ext cx="1067278" cy="291392"/>
          </a:xfrm>
          <a:prstGeom prs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3F7C04D6-08D5-23FD-CD47-F7BFDABECCCD}"/>
              </a:ext>
            </a:extLst>
          </p:cNvPr>
          <p:cNvSpPr txBox="1"/>
          <p:nvPr/>
        </p:nvSpPr>
        <p:spPr>
          <a:xfrm>
            <a:off x="607997" y="3148826"/>
            <a:ext cx="5937292" cy="4247317"/>
          </a:xfrm>
          <a:prstGeom prst="rect">
            <a:avLst/>
          </a:prstGeom>
          <a:noFill/>
        </p:spPr>
        <p:txBody>
          <a:bodyPr wrap="square" rtlCol="0">
            <a:spAutoFit/>
          </a:bodyPr>
          <a:lstStyle/>
          <a:p>
            <a:r>
              <a:rPr lang="en-GB" sz="1600" dirty="0">
                <a:solidFill>
                  <a:schemeClr val="bg1"/>
                </a:solidFill>
              </a:rPr>
              <a:t>For a given input, the Unit will determine what tool/function/skill to call and return the context, either alphanumeric or textual.</a:t>
            </a:r>
          </a:p>
          <a:p>
            <a:endParaRPr lang="en-GB" sz="1600" dirty="0">
              <a:solidFill>
                <a:schemeClr val="bg1"/>
              </a:solidFill>
            </a:endParaRPr>
          </a:p>
          <a:p>
            <a:r>
              <a:rPr lang="en-GB" sz="1600" dirty="0">
                <a:solidFill>
                  <a:schemeClr val="bg1"/>
                </a:solidFill>
              </a:rPr>
              <a:t>REFERENCE is the ground truth or what we expect the output to be.</a:t>
            </a:r>
          </a:p>
          <a:p>
            <a:r>
              <a:rPr lang="en-GB" sz="1600" dirty="0">
                <a:solidFill>
                  <a:schemeClr val="bg1"/>
                </a:solidFill>
              </a:rPr>
              <a:t> </a:t>
            </a:r>
          </a:p>
          <a:p>
            <a:r>
              <a:rPr lang="en-GB" sz="1600" dirty="0">
                <a:solidFill>
                  <a:schemeClr val="bg1"/>
                </a:solidFill>
              </a:rPr>
              <a:t>The TOOLs can be  considered to be deterministic for testing, e.g. ‘get total customers’ etc. and we can either assume or test these to pass.</a:t>
            </a:r>
          </a:p>
          <a:p>
            <a:endParaRPr lang="en-GB" sz="1600" dirty="0">
              <a:solidFill>
                <a:schemeClr val="bg1"/>
              </a:solidFill>
            </a:endParaRPr>
          </a:p>
          <a:p>
            <a:r>
              <a:rPr lang="en-GB" sz="1600" dirty="0">
                <a:solidFill>
                  <a:schemeClr val="bg1"/>
                </a:solidFill>
              </a:rPr>
              <a:t>It is the non-deterministic testing that we discuss here.</a:t>
            </a:r>
          </a:p>
          <a:p>
            <a:r>
              <a:rPr lang="en-GB" sz="1600" dirty="0">
                <a:solidFill>
                  <a:schemeClr val="bg1"/>
                </a:solidFill>
              </a:rPr>
              <a:t>GET RAG CONTEXT is not deterministic in that we need to test its relevancy, accuracy, faithfulness against the reference and the input. This is RAG Evaluation which we will cover in more details.</a:t>
            </a:r>
          </a:p>
          <a:p>
            <a:endParaRPr lang="en-GB" sz="1400" dirty="0"/>
          </a:p>
          <a:p>
            <a:endParaRPr lang="en-GB" sz="1400" dirty="0"/>
          </a:p>
          <a:p>
            <a:endParaRPr lang="en-GB" dirty="0"/>
          </a:p>
        </p:txBody>
      </p:sp>
      <p:sp>
        <p:nvSpPr>
          <p:cNvPr id="22" name="Arrow: Left-Right 21">
            <a:extLst>
              <a:ext uri="{FF2B5EF4-FFF2-40B4-BE49-F238E27FC236}">
                <a16:creationId xmlns:a16="http://schemas.microsoft.com/office/drawing/2014/main" id="{CEC31211-3DC9-079D-7AA8-062BF38F66AC}"/>
              </a:ext>
            </a:extLst>
          </p:cNvPr>
          <p:cNvSpPr/>
          <p:nvPr/>
        </p:nvSpPr>
        <p:spPr>
          <a:xfrm>
            <a:off x="6592323" y="1345448"/>
            <a:ext cx="1533417" cy="382943"/>
          </a:xfrm>
          <a:prstGeom prst="lef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Left-Right 22">
            <a:extLst>
              <a:ext uri="{FF2B5EF4-FFF2-40B4-BE49-F238E27FC236}">
                <a16:creationId xmlns:a16="http://schemas.microsoft.com/office/drawing/2014/main" id="{C3D0878A-7C58-EC9E-B343-54C03621344E}"/>
              </a:ext>
            </a:extLst>
          </p:cNvPr>
          <p:cNvSpPr/>
          <p:nvPr/>
        </p:nvSpPr>
        <p:spPr>
          <a:xfrm>
            <a:off x="6592322" y="3578648"/>
            <a:ext cx="1533417" cy="382943"/>
          </a:xfrm>
          <a:prstGeom prst="lef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Left-Right 23">
            <a:extLst>
              <a:ext uri="{FF2B5EF4-FFF2-40B4-BE49-F238E27FC236}">
                <a16:creationId xmlns:a16="http://schemas.microsoft.com/office/drawing/2014/main" id="{E72673FB-81E0-2B5D-2FA8-C3C471B53CAD}"/>
              </a:ext>
            </a:extLst>
          </p:cNvPr>
          <p:cNvSpPr/>
          <p:nvPr/>
        </p:nvSpPr>
        <p:spPr>
          <a:xfrm>
            <a:off x="6592323" y="2457282"/>
            <a:ext cx="1533417" cy="382943"/>
          </a:xfrm>
          <a:prstGeom prst="leftRight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47206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8D02496-A921-CE98-DBCC-F89A7DF6AF57}"/>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2124E555-BE0A-DB42-2CDE-419B077CD2E5}"/>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AI Evaluations</a:t>
            </a:r>
            <a:endParaRPr lang="en-GB" sz="2400" b="1" dirty="0"/>
          </a:p>
        </p:txBody>
      </p:sp>
      <p:sp>
        <p:nvSpPr>
          <p:cNvPr id="17" name="TextBox 16">
            <a:extLst>
              <a:ext uri="{FF2B5EF4-FFF2-40B4-BE49-F238E27FC236}">
                <a16:creationId xmlns:a16="http://schemas.microsoft.com/office/drawing/2014/main" id="{1CE66511-770F-0B9B-404C-038D555FB670}"/>
              </a:ext>
            </a:extLst>
          </p:cNvPr>
          <p:cNvSpPr txBox="1"/>
          <p:nvPr/>
        </p:nvSpPr>
        <p:spPr>
          <a:xfrm>
            <a:off x="930333" y="1044722"/>
            <a:ext cx="10671732" cy="1754326"/>
          </a:xfrm>
          <a:prstGeom prst="rect">
            <a:avLst/>
          </a:prstGeom>
          <a:noFill/>
        </p:spPr>
        <p:txBody>
          <a:bodyPr wrap="square" rtlCol="0">
            <a:spAutoFit/>
          </a:bodyPr>
          <a:lstStyle/>
          <a:p>
            <a:r>
              <a:rPr lang="en-GB" dirty="0">
                <a:solidFill>
                  <a:schemeClr val="bg1"/>
                </a:solidFill>
              </a:rPr>
              <a:t>For a given INPUT, we need to evaluate whether the OUTPUT is ‘equal’ to the REFERENCE, ‘equal’ meaning it is similar but not necessarily exactly equal. If we have asked a question about X then the OUTPUT,</a:t>
            </a:r>
          </a:p>
          <a:p>
            <a:r>
              <a:rPr lang="en-GB" dirty="0">
                <a:solidFill>
                  <a:schemeClr val="bg1"/>
                </a:solidFill>
              </a:rPr>
              <a:t>INPUT, CONTEXT and REFERENCE relate to one another as follows:</a:t>
            </a:r>
          </a:p>
          <a:p>
            <a:endParaRPr lang="en-GB" dirty="0"/>
          </a:p>
          <a:p>
            <a:endParaRPr lang="en-GB" dirty="0"/>
          </a:p>
          <a:p>
            <a:endParaRPr lang="en-GB" dirty="0"/>
          </a:p>
        </p:txBody>
      </p:sp>
      <p:sp>
        <p:nvSpPr>
          <p:cNvPr id="25" name="TextBox 24">
            <a:extLst>
              <a:ext uri="{FF2B5EF4-FFF2-40B4-BE49-F238E27FC236}">
                <a16:creationId xmlns:a16="http://schemas.microsoft.com/office/drawing/2014/main" id="{D1D8E478-3291-E8BF-A585-8F5FD4AEA2FA}"/>
              </a:ext>
            </a:extLst>
          </p:cNvPr>
          <p:cNvSpPr txBox="1"/>
          <p:nvPr/>
        </p:nvSpPr>
        <p:spPr>
          <a:xfrm>
            <a:off x="930333" y="1921885"/>
            <a:ext cx="10671732" cy="1754326"/>
          </a:xfrm>
          <a:prstGeom prst="rect">
            <a:avLst/>
          </a:prstGeom>
          <a:noFill/>
        </p:spPr>
        <p:txBody>
          <a:bodyPr wrap="square" rtlCol="0">
            <a:spAutoFit/>
          </a:bodyPr>
          <a:lstStyle/>
          <a:p>
            <a:r>
              <a:rPr lang="en-GB" b="1" dirty="0">
                <a:solidFill>
                  <a:schemeClr val="bg1"/>
                </a:solidFill>
              </a:rPr>
              <a:t>Recall/Precision for Retrieved Context</a:t>
            </a:r>
            <a:endParaRPr lang="en-GB" dirty="0">
              <a:solidFill>
                <a:schemeClr val="bg1"/>
              </a:solidFill>
            </a:endParaRPr>
          </a:p>
          <a:p>
            <a:r>
              <a:rPr lang="en-GB" i="1" dirty="0">
                <a:solidFill>
                  <a:schemeClr val="bg1"/>
                </a:solidFill>
              </a:rPr>
              <a:t>How useful was the context retrieved in relation to the output answer?</a:t>
            </a:r>
            <a:endParaRPr lang="en-GB" dirty="0">
              <a:solidFill>
                <a:schemeClr val="bg1"/>
              </a:solidFill>
            </a:endParaRPr>
          </a:p>
          <a:p>
            <a:pPr lvl="0"/>
            <a:r>
              <a:rPr lang="en-GB" dirty="0">
                <a:solidFill>
                  <a:schemeClr val="bg1"/>
                </a:solidFill>
              </a:rPr>
              <a:t>output &gt; context </a:t>
            </a:r>
            <a:r>
              <a:rPr lang="en-GB" b="1" dirty="0">
                <a:solidFill>
                  <a:schemeClr val="bg1"/>
                </a:solidFill>
              </a:rPr>
              <a:t>addition/hallucination  </a:t>
            </a:r>
            <a:endParaRPr lang="en-GB" dirty="0">
              <a:solidFill>
                <a:schemeClr val="bg1"/>
              </a:solidFill>
            </a:endParaRPr>
          </a:p>
          <a:p>
            <a:pPr lvl="0"/>
            <a:r>
              <a:rPr lang="en-GB" dirty="0">
                <a:solidFill>
                  <a:schemeClr val="bg1"/>
                </a:solidFill>
              </a:rPr>
              <a:t>output &lt; context </a:t>
            </a:r>
            <a:r>
              <a:rPr lang="en-GB" b="1" dirty="0">
                <a:solidFill>
                  <a:schemeClr val="bg1"/>
                </a:solidFill>
              </a:rPr>
              <a:t>omission</a:t>
            </a:r>
            <a:endParaRPr lang="en-GB" dirty="0">
              <a:solidFill>
                <a:schemeClr val="bg1"/>
              </a:solidFill>
            </a:endParaRPr>
          </a:p>
          <a:p>
            <a:pPr lvl="0"/>
            <a:r>
              <a:rPr lang="en-GB" dirty="0">
                <a:solidFill>
                  <a:schemeClr val="bg1"/>
                </a:solidFill>
              </a:rPr>
              <a:t>output != context </a:t>
            </a:r>
            <a:r>
              <a:rPr lang="en-GB" b="1" dirty="0">
                <a:solidFill>
                  <a:schemeClr val="bg1"/>
                </a:solidFill>
              </a:rPr>
              <a:t>contradiction</a:t>
            </a:r>
            <a:endParaRPr lang="en-GB" dirty="0">
              <a:solidFill>
                <a:schemeClr val="bg1"/>
              </a:solidFill>
            </a:endParaRPr>
          </a:p>
          <a:p>
            <a:pPr lvl="0"/>
            <a:r>
              <a:rPr lang="en-GB" dirty="0">
                <a:solidFill>
                  <a:schemeClr val="bg1"/>
                </a:solidFill>
              </a:rPr>
              <a:t>output == context </a:t>
            </a:r>
            <a:r>
              <a:rPr lang="en-GB" b="1" dirty="0">
                <a:solidFill>
                  <a:schemeClr val="bg1"/>
                </a:solidFill>
              </a:rPr>
              <a:t>accurate</a:t>
            </a:r>
            <a:endParaRPr lang="en-GB" dirty="0">
              <a:solidFill>
                <a:schemeClr val="bg1"/>
              </a:solidFill>
            </a:endParaRPr>
          </a:p>
        </p:txBody>
      </p:sp>
      <p:sp>
        <p:nvSpPr>
          <p:cNvPr id="26" name="TextBox 25">
            <a:extLst>
              <a:ext uri="{FF2B5EF4-FFF2-40B4-BE49-F238E27FC236}">
                <a16:creationId xmlns:a16="http://schemas.microsoft.com/office/drawing/2014/main" id="{F34EF127-A16B-BF15-5243-FBDA460CABCA}"/>
              </a:ext>
            </a:extLst>
          </p:cNvPr>
          <p:cNvSpPr txBox="1"/>
          <p:nvPr/>
        </p:nvSpPr>
        <p:spPr>
          <a:xfrm>
            <a:off x="930333" y="3676211"/>
            <a:ext cx="10671732" cy="1477328"/>
          </a:xfrm>
          <a:prstGeom prst="rect">
            <a:avLst/>
          </a:prstGeom>
          <a:noFill/>
        </p:spPr>
        <p:txBody>
          <a:bodyPr wrap="square" rtlCol="0">
            <a:spAutoFit/>
          </a:bodyPr>
          <a:lstStyle/>
          <a:p>
            <a:r>
              <a:rPr lang="en-GB" i="1" dirty="0">
                <a:solidFill>
                  <a:schemeClr val="bg1"/>
                </a:solidFill>
              </a:rPr>
              <a:t>How relevant to the ground truth was the retrieved context?</a:t>
            </a:r>
            <a:endParaRPr lang="en-GB" dirty="0">
              <a:solidFill>
                <a:schemeClr val="bg1"/>
              </a:solidFill>
            </a:endParaRPr>
          </a:p>
          <a:p>
            <a:pPr lvl="0"/>
            <a:r>
              <a:rPr lang="en-GB" dirty="0">
                <a:solidFill>
                  <a:schemeClr val="bg1"/>
                </a:solidFill>
              </a:rPr>
              <a:t>context == ground_truth </a:t>
            </a:r>
            <a:r>
              <a:rPr lang="en-GB" b="1" dirty="0">
                <a:solidFill>
                  <a:schemeClr val="bg1"/>
                </a:solidFill>
              </a:rPr>
              <a:t>accurate and complete</a:t>
            </a:r>
            <a:endParaRPr lang="en-GB" dirty="0">
              <a:solidFill>
                <a:schemeClr val="bg1"/>
              </a:solidFill>
            </a:endParaRPr>
          </a:p>
          <a:p>
            <a:pPr lvl="0"/>
            <a:r>
              <a:rPr lang="en-GB" dirty="0">
                <a:solidFill>
                  <a:schemeClr val="bg1"/>
                </a:solidFill>
              </a:rPr>
              <a:t>context &lt; ground_truth </a:t>
            </a:r>
            <a:r>
              <a:rPr lang="en-GB" b="1" dirty="0">
                <a:solidFill>
                  <a:schemeClr val="bg1"/>
                </a:solidFill>
              </a:rPr>
              <a:t>poor recall</a:t>
            </a:r>
            <a:endParaRPr lang="en-GB" dirty="0">
              <a:solidFill>
                <a:schemeClr val="bg1"/>
              </a:solidFill>
            </a:endParaRPr>
          </a:p>
          <a:p>
            <a:pPr lvl="0"/>
            <a:r>
              <a:rPr lang="en-GB" dirty="0">
                <a:solidFill>
                  <a:schemeClr val="bg1"/>
                </a:solidFill>
              </a:rPr>
              <a:t>context &gt; ground_truth </a:t>
            </a:r>
            <a:r>
              <a:rPr lang="en-GB" b="1" dirty="0">
                <a:solidFill>
                  <a:schemeClr val="bg1"/>
                </a:solidFill>
              </a:rPr>
              <a:t>hallucination</a:t>
            </a:r>
            <a:endParaRPr lang="en-GB" dirty="0">
              <a:solidFill>
                <a:schemeClr val="bg1"/>
              </a:solidFill>
            </a:endParaRPr>
          </a:p>
          <a:p>
            <a:pPr lvl="0"/>
            <a:r>
              <a:rPr lang="en-GB" dirty="0">
                <a:solidFill>
                  <a:schemeClr val="bg1"/>
                </a:solidFill>
              </a:rPr>
              <a:t>context != ground_truth </a:t>
            </a:r>
            <a:r>
              <a:rPr lang="en-GB" b="1" dirty="0">
                <a:solidFill>
                  <a:schemeClr val="bg1"/>
                </a:solidFill>
              </a:rPr>
              <a:t>inaccurate</a:t>
            </a:r>
            <a:endParaRPr lang="en-GB" dirty="0">
              <a:solidFill>
                <a:schemeClr val="bg1"/>
              </a:solidFill>
            </a:endParaRPr>
          </a:p>
        </p:txBody>
      </p:sp>
      <p:sp>
        <p:nvSpPr>
          <p:cNvPr id="27" name="TextBox 26">
            <a:extLst>
              <a:ext uri="{FF2B5EF4-FFF2-40B4-BE49-F238E27FC236}">
                <a16:creationId xmlns:a16="http://schemas.microsoft.com/office/drawing/2014/main" id="{9BC9CF81-2D44-A698-34B9-107A17DD8D30}"/>
              </a:ext>
            </a:extLst>
          </p:cNvPr>
          <p:cNvSpPr txBox="1"/>
          <p:nvPr/>
        </p:nvSpPr>
        <p:spPr>
          <a:xfrm>
            <a:off x="930333" y="5153539"/>
            <a:ext cx="10671732" cy="1477328"/>
          </a:xfrm>
          <a:prstGeom prst="rect">
            <a:avLst/>
          </a:prstGeom>
          <a:noFill/>
        </p:spPr>
        <p:txBody>
          <a:bodyPr wrap="square" rtlCol="0">
            <a:spAutoFit/>
          </a:bodyPr>
          <a:lstStyle/>
          <a:p>
            <a:r>
              <a:rPr lang="en-GB" i="1" dirty="0">
                <a:solidFill>
                  <a:schemeClr val="bg1"/>
                </a:solidFill>
              </a:rPr>
              <a:t>How useful was the output compared to the ground truth??</a:t>
            </a:r>
            <a:endParaRPr lang="en-GB" dirty="0">
              <a:solidFill>
                <a:schemeClr val="bg1"/>
              </a:solidFill>
            </a:endParaRPr>
          </a:p>
          <a:p>
            <a:pPr lvl="0"/>
            <a:r>
              <a:rPr lang="en-GB" dirty="0">
                <a:solidFill>
                  <a:schemeClr val="bg1"/>
                </a:solidFill>
              </a:rPr>
              <a:t>output &gt; ground_truth </a:t>
            </a:r>
            <a:r>
              <a:rPr lang="en-GB" b="1" dirty="0">
                <a:solidFill>
                  <a:schemeClr val="bg1"/>
                </a:solidFill>
              </a:rPr>
              <a:t>addition/hallucination</a:t>
            </a:r>
            <a:endParaRPr lang="en-GB" dirty="0">
              <a:solidFill>
                <a:schemeClr val="bg1"/>
              </a:solidFill>
            </a:endParaRPr>
          </a:p>
          <a:p>
            <a:pPr lvl="0"/>
            <a:r>
              <a:rPr lang="en-GB" dirty="0">
                <a:solidFill>
                  <a:schemeClr val="bg1"/>
                </a:solidFill>
              </a:rPr>
              <a:t>output &lt; ground_truth </a:t>
            </a:r>
            <a:r>
              <a:rPr lang="en-GB" b="1" dirty="0">
                <a:solidFill>
                  <a:schemeClr val="bg1"/>
                </a:solidFill>
              </a:rPr>
              <a:t>omission</a:t>
            </a:r>
            <a:endParaRPr lang="en-GB" dirty="0">
              <a:solidFill>
                <a:schemeClr val="bg1"/>
              </a:solidFill>
            </a:endParaRPr>
          </a:p>
          <a:p>
            <a:pPr lvl="0"/>
            <a:r>
              <a:rPr lang="en-GB" dirty="0">
                <a:solidFill>
                  <a:schemeClr val="bg1"/>
                </a:solidFill>
              </a:rPr>
              <a:t>output != ground_truth </a:t>
            </a:r>
            <a:r>
              <a:rPr lang="en-GB" b="1" dirty="0">
                <a:solidFill>
                  <a:schemeClr val="bg1"/>
                </a:solidFill>
              </a:rPr>
              <a:t>contradiction</a:t>
            </a:r>
            <a:endParaRPr lang="en-GB" dirty="0">
              <a:solidFill>
                <a:schemeClr val="bg1"/>
              </a:solidFill>
            </a:endParaRPr>
          </a:p>
          <a:p>
            <a:pPr lvl="0"/>
            <a:r>
              <a:rPr lang="en-GB" dirty="0">
                <a:solidFill>
                  <a:schemeClr val="bg1"/>
                </a:solidFill>
              </a:rPr>
              <a:t>output ==  ground_truth </a:t>
            </a:r>
            <a:r>
              <a:rPr lang="en-GB" b="1" dirty="0">
                <a:solidFill>
                  <a:schemeClr val="bg1"/>
                </a:solidFill>
              </a:rPr>
              <a:t>accuracy</a:t>
            </a:r>
            <a:endParaRPr lang="en-GB" dirty="0">
              <a:solidFill>
                <a:schemeClr val="bg1"/>
              </a:solidFill>
            </a:endParaRPr>
          </a:p>
        </p:txBody>
      </p:sp>
    </p:spTree>
    <p:extLst>
      <p:ext uri="{BB962C8B-B14F-4D97-AF65-F5344CB8AC3E}">
        <p14:creationId xmlns:p14="http://schemas.microsoft.com/office/powerpoint/2010/main" val="160539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5575F9-29F4-CD6C-EC0A-4675297007BF}"/>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57AAB79-D4F0-F0A1-2B83-7E62A5521C97}"/>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AI Evaluations</a:t>
            </a:r>
            <a:endParaRPr lang="en-GB" sz="2400" b="1" dirty="0"/>
          </a:p>
        </p:txBody>
      </p:sp>
      <p:sp>
        <p:nvSpPr>
          <p:cNvPr id="25" name="TextBox 24">
            <a:extLst>
              <a:ext uri="{FF2B5EF4-FFF2-40B4-BE49-F238E27FC236}">
                <a16:creationId xmlns:a16="http://schemas.microsoft.com/office/drawing/2014/main" id="{5D732091-BD01-81C6-F476-351754198BC3}"/>
              </a:ext>
            </a:extLst>
          </p:cNvPr>
          <p:cNvSpPr txBox="1"/>
          <p:nvPr/>
        </p:nvSpPr>
        <p:spPr>
          <a:xfrm>
            <a:off x="930333" y="1183221"/>
            <a:ext cx="10671732" cy="1754326"/>
          </a:xfrm>
          <a:prstGeom prst="rect">
            <a:avLst/>
          </a:prstGeom>
          <a:noFill/>
        </p:spPr>
        <p:txBody>
          <a:bodyPr wrap="square" rtlCol="0">
            <a:spAutoFit/>
          </a:bodyPr>
          <a:lstStyle/>
          <a:p>
            <a:r>
              <a:rPr lang="en-GB" b="1" dirty="0">
                <a:solidFill>
                  <a:schemeClr val="bg1"/>
                </a:solidFill>
              </a:rPr>
              <a:t>Recall/Precision for Retrieved Context</a:t>
            </a:r>
            <a:endParaRPr lang="en-GB" dirty="0">
              <a:solidFill>
                <a:schemeClr val="bg1"/>
              </a:solidFill>
            </a:endParaRPr>
          </a:p>
          <a:p>
            <a:r>
              <a:rPr lang="en-GB" i="1" dirty="0">
                <a:solidFill>
                  <a:schemeClr val="bg1"/>
                </a:solidFill>
              </a:rPr>
              <a:t>How useful was the context retrieved in relation to the output answer?</a:t>
            </a:r>
            <a:endParaRPr lang="en-GB" dirty="0">
              <a:solidFill>
                <a:schemeClr val="bg1"/>
              </a:solidFill>
            </a:endParaRPr>
          </a:p>
          <a:p>
            <a:pPr lvl="0"/>
            <a:r>
              <a:rPr lang="en-GB" dirty="0">
                <a:solidFill>
                  <a:schemeClr val="bg1"/>
                </a:solidFill>
              </a:rPr>
              <a:t>output &gt; context </a:t>
            </a:r>
            <a:r>
              <a:rPr lang="en-GB" b="1" dirty="0">
                <a:solidFill>
                  <a:schemeClr val="bg1"/>
                </a:solidFill>
              </a:rPr>
              <a:t>addition/hallucination  </a:t>
            </a:r>
            <a:endParaRPr lang="en-GB" dirty="0">
              <a:solidFill>
                <a:schemeClr val="bg1"/>
              </a:solidFill>
            </a:endParaRPr>
          </a:p>
          <a:p>
            <a:pPr lvl="0"/>
            <a:r>
              <a:rPr lang="en-GB" dirty="0">
                <a:solidFill>
                  <a:schemeClr val="bg1"/>
                </a:solidFill>
              </a:rPr>
              <a:t>output &lt; context </a:t>
            </a:r>
            <a:r>
              <a:rPr lang="en-GB" b="1" dirty="0">
                <a:solidFill>
                  <a:schemeClr val="bg1"/>
                </a:solidFill>
              </a:rPr>
              <a:t>omission</a:t>
            </a:r>
            <a:endParaRPr lang="en-GB" dirty="0">
              <a:solidFill>
                <a:schemeClr val="bg1"/>
              </a:solidFill>
            </a:endParaRPr>
          </a:p>
          <a:p>
            <a:pPr lvl="0"/>
            <a:r>
              <a:rPr lang="en-GB" dirty="0">
                <a:solidFill>
                  <a:schemeClr val="bg1"/>
                </a:solidFill>
              </a:rPr>
              <a:t>output != context </a:t>
            </a:r>
            <a:r>
              <a:rPr lang="en-GB" b="1" dirty="0">
                <a:solidFill>
                  <a:schemeClr val="bg1"/>
                </a:solidFill>
              </a:rPr>
              <a:t>contradiction</a:t>
            </a:r>
            <a:endParaRPr lang="en-GB" dirty="0">
              <a:solidFill>
                <a:schemeClr val="bg1"/>
              </a:solidFill>
            </a:endParaRPr>
          </a:p>
          <a:p>
            <a:pPr lvl="0"/>
            <a:r>
              <a:rPr lang="en-GB" dirty="0">
                <a:solidFill>
                  <a:schemeClr val="bg1"/>
                </a:solidFill>
              </a:rPr>
              <a:t>output == context </a:t>
            </a:r>
            <a:r>
              <a:rPr lang="en-GB" b="1" dirty="0">
                <a:solidFill>
                  <a:schemeClr val="bg1"/>
                </a:solidFill>
              </a:rPr>
              <a:t>accurate</a:t>
            </a:r>
            <a:endParaRPr lang="en-GB" dirty="0">
              <a:solidFill>
                <a:schemeClr val="bg1"/>
              </a:solidFill>
            </a:endParaRPr>
          </a:p>
        </p:txBody>
      </p:sp>
      <p:sp>
        <p:nvSpPr>
          <p:cNvPr id="26" name="TextBox 25">
            <a:extLst>
              <a:ext uri="{FF2B5EF4-FFF2-40B4-BE49-F238E27FC236}">
                <a16:creationId xmlns:a16="http://schemas.microsoft.com/office/drawing/2014/main" id="{92B3866C-0504-4C51-47BD-830EA84FA962}"/>
              </a:ext>
            </a:extLst>
          </p:cNvPr>
          <p:cNvSpPr txBox="1"/>
          <p:nvPr/>
        </p:nvSpPr>
        <p:spPr>
          <a:xfrm>
            <a:off x="930333" y="3086276"/>
            <a:ext cx="10671732" cy="1477328"/>
          </a:xfrm>
          <a:prstGeom prst="rect">
            <a:avLst/>
          </a:prstGeom>
          <a:noFill/>
        </p:spPr>
        <p:txBody>
          <a:bodyPr wrap="square" rtlCol="0">
            <a:spAutoFit/>
          </a:bodyPr>
          <a:lstStyle/>
          <a:p>
            <a:r>
              <a:rPr lang="en-GB" i="1" dirty="0">
                <a:solidFill>
                  <a:schemeClr val="bg1"/>
                </a:solidFill>
              </a:rPr>
              <a:t>How relevant to the ground truth was the retrieved context?</a:t>
            </a:r>
            <a:endParaRPr lang="en-GB" dirty="0">
              <a:solidFill>
                <a:schemeClr val="bg1"/>
              </a:solidFill>
            </a:endParaRPr>
          </a:p>
          <a:p>
            <a:pPr lvl="0"/>
            <a:r>
              <a:rPr lang="en-GB" dirty="0">
                <a:solidFill>
                  <a:schemeClr val="bg1"/>
                </a:solidFill>
              </a:rPr>
              <a:t>context == ground_truth </a:t>
            </a:r>
            <a:r>
              <a:rPr lang="en-GB" b="1" dirty="0">
                <a:solidFill>
                  <a:schemeClr val="bg1"/>
                </a:solidFill>
              </a:rPr>
              <a:t>accurate and complete</a:t>
            </a:r>
            <a:endParaRPr lang="en-GB" dirty="0">
              <a:solidFill>
                <a:schemeClr val="bg1"/>
              </a:solidFill>
            </a:endParaRPr>
          </a:p>
          <a:p>
            <a:pPr lvl="0"/>
            <a:r>
              <a:rPr lang="en-GB" dirty="0">
                <a:solidFill>
                  <a:schemeClr val="bg1"/>
                </a:solidFill>
              </a:rPr>
              <a:t>context &lt; ground_truth </a:t>
            </a:r>
            <a:r>
              <a:rPr lang="en-GB" b="1" dirty="0">
                <a:solidFill>
                  <a:schemeClr val="bg1"/>
                </a:solidFill>
              </a:rPr>
              <a:t>poor recall</a:t>
            </a:r>
            <a:endParaRPr lang="en-GB" dirty="0">
              <a:solidFill>
                <a:schemeClr val="bg1"/>
              </a:solidFill>
            </a:endParaRPr>
          </a:p>
          <a:p>
            <a:pPr lvl="0"/>
            <a:r>
              <a:rPr lang="en-GB" dirty="0">
                <a:solidFill>
                  <a:schemeClr val="bg1"/>
                </a:solidFill>
              </a:rPr>
              <a:t>context &gt; ground_truth </a:t>
            </a:r>
            <a:r>
              <a:rPr lang="en-GB" b="1" dirty="0">
                <a:solidFill>
                  <a:schemeClr val="bg1"/>
                </a:solidFill>
              </a:rPr>
              <a:t>hallucination</a:t>
            </a:r>
            <a:endParaRPr lang="en-GB" dirty="0">
              <a:solidFill>
                <a:schemeClr val="bg1"/>
              </a:solidFill>
            </a:endParaRPr>
          </a:p>
          <a:p>
            <a:pPr lvl="0"/>
            <a:r>
              <a:rPr lang="en-GB" dirty="0">
                <a:solidFill>
                  <a:schemeClr val="bg1"/>
                </a:solidFill>
              </a:rPr>
              <a:t>context != ground_truth </a:t>
            </a:r>
            <a:r>
              <a:rPr lang="en-GB" b="1" dirty="0">
                <a:solidFill>
                  <a:schemeClr val="bg1"/>
                </a:solidFill>
              </a:rPr>
              <a:t>inaccurate</a:t>
            </a:r>
            <a:endParaRPr lang="en-GB" dirty="0">
              <a:solidFill>
                <a:schemeClr val="bg1"/>
              </a:solidFill>
            </a:endParaRPr>
          </a:p>
        </p:txBody>
      </p:sp>
      <p:sp>
        <p:nvSpPr>
          <p:cNvPr id="27" name="TextBox 26">
            <a:extLst>
              <a:ext uri="{FF2B5EF4-FFF2-40B4-BE49-F238E27FC236}">
                <a16:creationId xmlns:a16="http://schemas.microsoft.com/office/drawing/2014/main" id="{34D86103-6CEF-951D-8394-395DFDFED341}"/>
              </a:ext>
            </a:extLst>
          </p:cNvPr>
          <p:cNvSpPr txBox="1"/>
          <p:nvPr/>
        </p:nvSpPr>
        <p:spPr>
          <a:xfrm>
            <a:off x="930333" y="4712333"/>
            <a:ext cx="10671732" cy="1477328"/>
          </a:xfrm>
          <a:prstGeom prst="rect">
            <a:avLst/>
          </a:prstGeom>
          <a:noFill/>
        </p:spPr>
        <p:txBody>
          <a:bodyPr wrap="square" rtlCol="0">
            <a:spAutoFit/>
          </a:bodyPr>
          <a:lstStyle/>
          <a:p>
            <a:r>
              <a:rPr lang="en-GB" i="1" dirty="0">
                <a:solidFill>
                  <a:schemeClr val="bg1"/>
                </a:solidFill>
              </a:rPr>
              <a:t>How useful was the output compared to the ground truth??</a:t>
            </a:r>
            <a:endParaRPr lang="en-GB" dirty="0">
              <a:solidFill>
                <a:schemeClr val="bg1"/>
              </a:solidFill>
            </a:endParaRPr>
          </a:p>
          <a:p>
            <a:pPr lvl="0"/>
            <a:r>
              <a:rPr lang="en-GB" dirty="0">
                <a:solidFill>
                  <a:schemeClr val="bg1"/>
                </a:solidFill>
              </a:rPr>
              <a:t>output &gt; ground_truth </a:t>
            </a:r>
            <a:r>
              <a:rPr lang="en-GB" b="1" dirty="0">
                <a:solidFill>
                  <a:schemeClr val="bg1"/>
                </a:solidFill>
              </a:rPr>
              <a:t>addition/hallucination</a:t>
            </a:r>
            <a:endParaRPr lang="en-GB" dirty="0">
              <a:solidFill>
                <a:schemeClr val="bg1"/>
              </a:solidFill>
            </a:endParaRPr>
          </a:p>
          <a:p>
            <a:pPr lvl="0"/>
            <a:r>
              <a:rPr lang="en-GB" dirty="0">
                <a:solidFill>
                  <a:schemeClr val="bg1"/>
                </a:solidFill>
              </a:rPr>
              <a:t>output &lt; ground_truth </a:t>
            </a:r>
            <a:r>
              <a:rPr lang="en-GB" b="1" dirty="0">
                <a:solidFill>
                  <a:schemeClr val="bg1"/>
                </a:solidFill>
              </a:rPr>
              <a:t>omission</a:t>
            </a:r>
            <a:endParaRPr lang="en-GB" dirty="0">
              <a:solidFill>
                <a:schemeClr val="bg1"/>
              </a:solidFill>
            </a:endParaRPr>
          </a:p>
          <a:p>
            <a:pPr lvl="0"/>
            <a:r>
              <a:rPr lang="en-GB" dirty="0">
                <a:solidFill>
                  <a:schemeClr val="bg1"/>
                </a:solidFill>
              </a:rPr>
              <a:t>output != ground_truth </a:t>
            </a:r>
            <a:r>
              <a:rPr lang="en-GB" b="1" dirty="0">
                <a:solidFill>
                  <a:schemeClr val="bg1"/>
                </a:solidFill>
              </a:rPr>
              <a:t>contradiction</a:t>
            </a:r>
            <a:endParaRPr lang="en-GB" dirty="0">
              <a:solidFill>
                <a:schemeClr val="bg1"/>
              </a:solidFill>
            </a:endParaRPr>
          </a:p>
          <a:p>
            <a:pPr lvl="0"/>
            <a:r>
              <a:rPr lang="en-GB" dirty="0">
                <a:solidFill>
                  <a:schemeClr val="bg1"/>
                </a:solidFill>
              </a:rPr>
              <a:t>output ==  ground_truth </a:t>
            </a:r>
            <a:r>
              <a:rPr lang="en-GB" b="1" dirty="0">
                <a:solidFill>
                  <a:schemeClr val="bg1"/>
                </a:solidFill>
              </a:rPr>
              <a:t>accuracy</a:t>
            </a:r>
            <a:endParaRPr lang="en-GB" dirty="0">
              <a:solidFill>
                <a:schemeClr val="bg1"/>
              </a:solidFill>
            </a:endParaRPr>
          </a:p>
        </p:txBody>
      </p:sp>
    </p:spTree>
    <p:extLst>
      <p:ext uri="{BB962C8B-B14F-4D97-AF65-F5344CB8AC3E}">
        <p14:creationId xmlns:p14="http://schemas.microsoft.com/office/powerpoint/2010/main" val="149414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E714BFC-7FAB-AE75-89C7-6A5CDB5B20D9}"/>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8D3A4EF1-2BF4-D703-9A3E-F826898EFE13}"/>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AI Evaluations</a:t>
            </a:r>
            <a:endParaRPr lang="en-GB" sz="2400" b="1" dirty="0"/>
          </a:p>
        </p:txBody>
      </p:sp>
      <p:sp>
        <p:nvSpPr>
          <p:cNvPr id="25" name="TextBox 24">
            <a:extLst>
              <a:ext uri="{FF2B5EF4-FFF2-40B4-BE49-F238E27FC236}">
                <a16:creationId xmlns:a16="http://schemas.microsoft.com/office/drawing/2014/main" id="{60099C62-06F7-BE48-317D-3826FBD5D382}"/>
              </a:ext>
            </a:extLst>
          </p:cNvPr>
          <p:cNvSpPr txBox="1"/>
          <p:nvPr/>
        </p:nvSpPr>
        <p:spPr>
          <a:xfrm>
            <a:off x="930333" y="1558897"/>
            <a:ext cx="10671732" cy="1200329"/>
          </a:xfrm>
          <a:prstGeom prst="rect">
            <a:avLst/>
          </a:prstGeom>
          <a:noFill/>
        </p:spPr>
        <p:txBody>
          <a:bodyPr wrap="square" rtlCol="0">
            <a:spAutoFit/>
          </a:bodyPr>
          <a:lstStyle/>
          <a:p>
            <a:r>
              <a:rPr lang="en-GB" b="1" dirty="0">
                <a:solidFill>
                  <a:schemeClr val="bg1"/>
                </a:solidFill>
              </a:rPr>
              <a:t>TOOL CALLS</a:t>
            </a:r>
            <a:endParaRPr lang="en-GB" dirty="0">
              <a:solidFill>
                <a:schemeClr val="bg1"/>
              </a:solidFill>
            </a:endParaRPr>
          </a:p>
          <a:p>
            <a:r>
              <a:rPr lang="en-GB" i="1" dirty="0">
                <a:solidFill>
                  <a:schemeClr val="bg1"/>
                </a:solidFill>
              </a:rPr>
              <a:t>How many of the expected tools were called and were any tools called that were not expected?</a:t>
            </a:r>
            <a:endParaRPr lang="en-GB" dirty="0">
              <a:solidFill>
                <a:schemeClr val="bg1"/>
              </a:solidFill>
            </a:endParaRPr>
          </a:p>
          <a:p>
            <a:pPr lvl="0"/>
            <a:r>
              <a:rPr lang="en-GB" b="1" dirty="0">
                <a:solidFill>
                  <a:schemeClr val="bg1"/>
                </a:solidFill>
              </a:rPr>
              <a:t>actual_tools_called</a:t>
            </a:r>
            <a:r>
              <a:rPr lang="en-GB" dirty="0">
                <a:solidFill>
                  <a:schemeClr val="bg1"/>
                </a:solidFill>
              </a:rPr>
              <a:t> compared to </a:t>
            </a:r>
            <a:r>
              <a:rPr lang="en-GB" b="1" dirty="0">
                <a:solidFill>
                  <a:schemeClr val="bg1"/>
                </a:solidFill>
              </a:rPr>
              <a:t>expected_tools_called</a:t>
            </a:r>
            <a:r>
              <a:rPr lang="en-GB" dirty="0">
                <a:solidFill>
                  <a:schemeClr val="bg1"/>
                </a:solidFill>
              </a:rPr>
              <a:t> PRECISION/RECALL</a:t>
            </a:r>
          </a:p>
          <a:p>
            <a:pPr lvl="0"/>
            <a:r>
              <a:rPr lang="en-GB" dirty="0">
                <a:solidFill>
                  <a:schemeClr val="bg1"/>
                </a:solidFill>
              </a:rPr>
              <a:t>We can apply UNIT TESTS to each tool_call.</a:t>
            </a:r>
          </a:p>
        </p:txBody>
      </p:sp>
      <p:sp>
        <p:nvSpPr>
          <p:cNvPr id="26" name="TextBox 25">
            <a:extLst>
              <a:ext uri="{FF2B5EF4-FFF2-40B4-BE49-F238E27FC236}">
                <a16:creationId xmlns:a16="http://schemas.microsoft.com/office/drawing/2014/main" id="{77399AFD-998C-7356-29C2-1F1C3516659C}"/>
              </a:ext>
            </a:extLst>
          </p:cNvPr>
          <p:cNvSpPr txBox="1"/>
          <p:nvPr/>
        </p:nvSpPr>
        <p:spPr>
          <a:xfrm>
            <a:off x="930333" y="3086276"/>
            <a:ext cx="10671732" cy="1754326"/>
          </a:xfrm>
          <a:prstGeom prst="rect">
            <a:avLst/>
          </a:prstGeom>
          <a:noFill/>
        </p:spPr>
        <p:txBody>
          <a:bodyPr wrap="square" rtlCol="0">
            <a:spAutoFit/>
          </a:bodyPr>
          <a:lstStyle/>
          <a:p>
            <a:r>
              <a:rPr lang="en-GB" b="1" dirty="0">
                <a:solidFill>
                  <a:schemeClr val="bg1"/>
                </a:solidFill>
              </a:rPr>
              <a:t>NEXT_ACTION</a:t>
            </a:r>
          </a:p>
          <a:p>
            <a:r>
              <a:rPr lang="en-GB" i="1" dirty="0">
                <a:solidFill>
                  <a:schemeClr val="bg1"/>
                </a:solidFill>
              </a:rPr>
              <a:t>Did the Agent route correctly?</a:t>
            </a:r>
          </a:p>
          <a:p>
            <a:r>
              <a:rPr lang="en-GB" dirty="0">
                <a:solidFill>
                  <a:schemeClr val="bg1"/>
                </a:solidFill>
              </a:rPr>
              <a:t>Used where workflow path accuracy needs to be determined. </a:t>
            </a:r>
            <a:r>
              <a:rPr lang="en-GB" i="1" dirty="0">
                <a:solidFill>
                  <a:schemeClr val="bg1"/>
                </a:solidFill>
              </a:rPr>
              <a:t>Did we go off course?</a:t>
            </a:r>
            <a:endParaRPr lang="en-GB" dirty="0">
              <a:solidFill>
                <a:schemeClr val="bg1"/>
              </a:solidFill>
            </a:endParaRPr>
          </a:p>
          <a:p>
            <a:pPr lvl="0"/>
            <a:r>
              <a:rPr lang="en-GB" dirty="0">
                <a:solidFill>
                  <a:schemeClr val="bg1"/>
                </a:solidFill>
              </a:rPr>
              <a:t>actual_next == expected_next </a:t>
            </a:r>
            <a:r>
              <a:rPr lang="en-GB" b="1" dirty="0">
                <a:solidFill>
                  <a:schemeClr val="bg1"/>
                </a:solidFill>
              </a:rPr>
              <a:t>accurate</a:t>
            </a:r>
            <a:endParaRPr lang="en-GB" dirty="0">
              <a:solidFill>
                <a:schemeClr val="bg1"/>
              </a:solidFill>
            </a:endParaRPr>
          </a:p>
          <a:p>
            <a:pPr lvl="0"/>
            <a:r>
              <a:rPr lang="en-GB" dirty="0">
                <a:solidFill>
                  <a:schemeClr val="bg1"/>
                </a:solidFill>
              </a:rPr>
              <a:t>!actual_next </a:t>
            </a:r>
            <a:r>
              <a:rPr lang="en-GB" b="1" dirty="0">
                <a:solidFill>
                  <a:schemeClr val="bg1"/>
                </a:solidFill>
              </a:rPr>
              <a:t>incomplete</a:t>
            </a:r>
            <a:r>
              <a:rPr lang="en-GB" dirty="0">
                <a:solidFill>
                  <a:schemeClr val="bg1"/>
                </a:solidFill>
              </a:rPr>
              <a:t> </a:t>
            </a:r>
          </a:p>
          <a:p>
            <a:r>
              <a:rPr lang="en-GB" dirty="0">
                <a:solidFill>
                  <a:schemeClr val="bg1"/>
                </a:solidFill>
              </a:rPr>
              <a:t>acutal_next != expected_next </a:t>
            </a:r>
            <a:r>
              <a:rPr lang="en-GB" b="1" dirty="0">
                <a:solidFill>
                  <a:schemeClr val="bg1"/>
                </a:solidFill>
              </a:rPr>
              <a:t>inaccurate</a:t>
            </a:r>
            <a:endParaRPr lang="en-GB" dirty="0">
              <a:solidFill>
                <a:schemeClr val="bg1"/>
              </a:solidFill>
            </a:endParaRPr>
          </a:p>
        </p:txBody>
      </p:sp>
    </p:spTree>
    <p:extLst>
      <p:ext uri="{BB962C8B-B14F-4D97-AF65-F5344CB8AC3E}">
        <p14:creationId xmlns:p14="http://schemas.microsoft.com/office/powerpoint/2010/main" val="187608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787E6B4-A953-D73E-ABE7-9B5A2AE40C89}"/>
            </a:ext>
          </a:extLst>
        </p:cNvPr>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438ABF97-5DF7-0E92-9CCB-076BC1D46EB0}"/>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AI Evaluations</a:t>
            </a:r>
            <a:endParaRPr lang="en-GB" sz="2400" b="1" dirty="0"/>
          </a:p>
        </p:txBody>
      </p:sp>
      <p:sp>
        <p:nvSpPr>
          <p:cNvPr id="25" name="TextBox 24">
            <a:extLst>
              <a:ext uri="{FF2B5EF4-FFF2-40B4-BE49-F238E27FC236}">
                <a16:creationId xmlns:a16="http://schemas.microsoft.com/office/drawing/2014/main" id="{8665A9C6-8B8A-7802-2016-42A529E9638D}"/>
              </a:ext>
            </a:extLst>
          </p:cNvPr>
          <p:cNvSpPr txBox="1"/>
          <p:nvPr/>
        </p:nvSpPr>
        <p:spPr>
          <a:xfrm>
            <a:off x="1013907" y="998459"/>
            <a:ext cx="10671732" cy="3139321"/>
          </a:xfrm>
          <a:prstGeom prst="rect">
            <a:avLst/>
          </a:prstGeom>
          <a:noFill/>
        </p:spPr>
        <p:txBody>
          <a:bodyPr wrap="square" rtlCol="0">
            <a:spAutoFit/>
          </a:bodyPr>
          <a:lstStyle/>
          <a:p>
            <a:r>
              <a:rPr lang="en-GB" b="1" dirty="0">
                <a:solidFill>
                  <a:schemeClr val="bg1"/>
                </a:solidFill>
              </a:rPr>
              <a:t>DATASET</a:t>
            </a:r>
          </a:p>
          <a:p>
            <a:endParaRPr lang="en-GB" b="1" dirty="0">
              <a:solidFill>
                <a:schemeClr val="bg1"/>
              </a:solidFill>
            </a:endParaRPr>
          </a:p>
          <a:p>
            <a:r>
              <a:rPr lang="en-GB" b="1" dirty="0">
                <a:solidFill>
                  <a:schemeClr val="bg1"/>
                </a:solidFill>
              </a:rPr>
              <a:t>INPUT - OUTPUT - CONTEXT – REFERENCE</a:t>
            </a:r>
          </a:p>
          <a:p>
            <a:endParaRPr lang="en-GB" b="1" dirty="0">
              <a:solidFill>
                <a:schemeClr val="bg1"/>
              </a:solidFill>
            </a:endParaRPr>
          </a:p>
          <a:p>
            <a:r>
              <a:rPr lang="en-GB" b="1" dirty="0">
                <a:solidFill>
                  <a:schemeClr val="bg1"/>
                </a:solidFill>
              </a:rPr>
              <a:t>Our Golden Dataset will have the above as a minimum. We can then apply various tests with a range of metric types – classifications for say HAS_CORRECT_TONE, IS_ACCURATE, HAS_HALLUCINATIONS, HAS_OMISSIONS, HAS_PII etc.</a:t>
            </a:r>
          </a:p>
          <a:p>
            <a:endParaRPr lang="en-GB" b="1" dirty="0">
              <a:solidFill>
                <a:schemeClr val="bg1"/>
              </a:solidFill>
            </a:endParaRPr>
          </a:p>
          <a:p>
            <a:r>
              <a:rPr lang="en-GB" b="1" dirty="0">
                <a:solidFill>
                  <a:schemeClr val="bg1"/>
                </a:solidFill>
              </a:rPr>
              <a:t>This is the crucial part of evaluations – what we evaluate and how we evaluate.</a:t>
            </a:r>
          </a:p>
          <a:p>
            <a:endParaRPr lang="en-GB" b="1" dirty="0">
              <a:solidFill>
                <a:schemeClr val="bg1"/>
              </a:solidFill>
            </a:endParaRPr>
          </a:p>
          <a:p>
            <a:r>
              <a:rPr lang="en-GB" b="1" dirty="0">
                <a:solidFill>
                  <a:schemeClr val="bg1"/>
                </a:solidFill>
              </a:rPr>
              <a:t>We need Human evals which then use automation and LLM as a Judge to scale.</a:t>
            </a:r>
            <a:endParaRPr lang="en-GB" dirty="0">
              <a:solidFill>
                <a:schemeClr val="bg1"/>
              </a:solidFill>
            </a:endParaRPr>
          </a:p>
        </p:txBody>
      </p:sp>
      <p:sp>
        <p:nvSpPr>
          <p:cNvPr id="3" name="TextBox 2">
            <a:extLst>
              <a:ext uri="{FF2B5EF4-FFF2-40B4-BE49-F238E27FC236}">
                <a16:creationId xmlns:a16="http://schemas.microsoft.com/office/drawing/2014/main" id="{CB70E996-935A-575D-02F1-FBF41BB87574}"/>
              </a:ext>
            </a:extLst>
          </p:cNvPr>
          <p:cNvSpPr txBox="1"/>
          <p:nvPr/>
        </p:nvSpPr>
        <p:spPr>
          <a:xfrm>
            <a:off x="1013907" y="4267685"/>
            <a:ext cx="10671732" cy="2308324"/>
          </a:xfrm>
          <a:prstGeom prst="rect">
            <a:avLst/>
          </a:prstGeom>
          <a:noFill/>
        </p:spPr>
        <p:txBody>
          <a:bodyPr wrap="square" rtlCol="0">
            <a:spAutoFit/>
          </a:bodyPr>
          <a:lstStyle/>
          <a:p>
            <a:r>
              <a:rPr lang="en-GB" b="1" dirty="0">
                <a:solidFill>
                  <a:schemeClr val="bg1"/>
                </a:solidFill>
              </a:rPr>
              <a:t>What is LLM as a Judge?</a:t>
            </a:r>
          </a:p>
          <a:p>
            <a:endParaRPr lang="en-GB" b="1" dirty="0">
              <a:solidFill>
                <a:schemeClr val="bg1"/>
              </a:solidFill>
            </a:endParaRPr>
          </a:p>
          <a:p>
            <a:r>
              <a:rPr lang="en-GB" b="1" dirty="0">
                <a:solidFill>
                  <a:schemeClr val="bg1"/>
                </a:solidFill>
              </a:rPr>
              <a:t>We can use LLMs to evaluate two pieces of text for the metrics above. It is surprisingly accurate, although we must test the LLM Judge at the beginning and monitor it.</a:t>
            </a:r>
          </a:p>
          <a:p>
            <a:endParaRPr lang="en-GB" b="1" dirty="0">
              <a:solidFill>
                <a:schemeClr val="bg1"/>
              </a:solidFill>
            </a:endParaRPr>
          </a:p>
          <a:p>
            <a:r>
              <a:rPr lang="en-GB" b="1" dirty="0">
                <a:solidFill>
                  <a:schemeClr val="bg1"/>
                </a:solidFill>
              </a:rPr>
              <a:t>An example would be asking the LLM Judge if the OUTPUT answer the INPUT, whether it has a polite tone, does it contain any PII. We may have specialist models for these or use </a:t>
            </a:r>
            <a:r>
              <a:rPr lang="en-GB" b="1">
                <a:solidFill>
                  <a:schemeClr val="bg1"/>
                </a:solidFill>
              </a:rPr>
              <a:t>one main model.</a:t>
            </a:r>
            <a:endParaRPr lang="en-GB" b="1" dirty="0">
              <a:solidFill>
                <a:schemeClr val="bg1"/>
              </a:solidFill>
            </a:endParaRPr>
          </a:p>
          <a:p>
            <a:endParaRPr lang="en-GB" b="1" dirty="0">
              <a:solidFill>
                <a:schemeClr val="bg1"/>
              </a:solidFill>
            </a:endParaRPr>
          </a:p>
        </p:txBody>
      </p:sp>
    </p:spTree>
    <p:extLst>
      <p:ext uri="{BB962C8B-B14F-4D97-AF65-F5344CB8AC3E}">
        <p14:creationId xmlns:p14="http://schemas.microsoft.com/office/powerpoint/2010/main" val="2274847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1961A97-C36B-F960-A10E-C1B2D67F05E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B66B9FE-BB91-FAEE-4EF0-3D16D3A3A10C}"/>
              </a:ext>
            </a:extLst>
          </p:cNvPr>
          <p:cNvSpPr txBox="1"/>
          <p:nvPr/>
        </p:nvSpPr>
        <p:spPr>
          <a:xfrm>
            <a:off x="532544" y="1025040"/>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Avenir Next LT Pro" panose="020B0504020202020204" pitchFamily="34" charset="0"/>
              </a:rPr>
              <a:t>AI Agents in the Data Pipeline</a:t>
            </a:r>
          </a:p>
        </p:txBody>
      </p:sp>
      <p:sp>
        <p:nvSpPr>
          <p:cNvPr id="7" name="TextBox 6">
            <a:extLst>
              <a:ext uri="{FF2B5EF4-FFF2-40B4-BE49-F238E27FC236}">
                <a16:creationId xmlns:a16="http://schemas.microsoft.com/office/drawing/2014/main" id="{22F4DA18-44AE-F77F-E69F-4DD52D9E6850}"/>
              </a:ext>
            </a:extLst>
          </p:cNvPr>
          <p:cNvSpPr txBox="1"/>
          <p:nvPr/>
        </p:nvSpPr>
        <p:spPr>
          <a:xfrm>
            <a:off x="460625" y="109205"/>
            <a:ext cx="11270750" cy="1015663"/>
          </a:xfrm>
          <a:prstGeom prst="rect">
            <a:avLst/>
          </a:prstGeom>
          <a:noFill/>
        </p:spPr>
        <p:txBody>
          <a:bodyPr wrap="square" rtlCol="0">
            <a:spAutoFit/>
          </a:bodyPr>
          <a:lstStyle/>
          <a:p>
            <a:pPr algn="ctr">
              <a:spcBef>
                <a:spcPts val="2250"/>
              </a:spcBef>
              <a:spcAft>
                <a:spcPts val="3750"/>
              </a:spcAft>
            </a:pPr>
            <a:r>
              <a:rPr lang="en-GB" sz="6000" i="0" u="none" strike="noStrike" dirty="0" err="1">
                <a:solidFill>
                  <a:schemeClr val="bg1"/>
                </a:solidFill>
                <a:effectLst/>
                <a:latin typeface="Avenir Next LT Pro" panose="020B0504020202020204" pitchFamily="34" charset="0"/>
              </a:rPr>
              <a:t>PyData</a:t>
            </a:r>
            <a:r>
              <a:rPr lang="en-GB" sz="6000" i="0" u="none" strike="noStrike" dirty="0">
                <a:solidFill>
                  <a:schemeClr val="bg1"/>
                </a:solidFill>
                <a:effectLst/>
                <a:latin typeface="Avenir Next LT Pro" panose="020B0504020202020204" pitchFamily="34" charset="0"/>
              </a:rPr>
              <a:t> Southampton</a:t>
            </a:r>
          </a:p>
        </p:txBody>
      </p:sp>
      <p:pic>
        <p:nvPicPr>
          <p:cNvPr id="9" name="Picture 8" descr="A person in a vest&#10;&#10;Description automatically generated">
            <a:extLst>
              <a:ext uri="{FF2B5EF4-FFF2-40B4-BE49-F238E27FC236}">
                <a16:creationId xmlns:a16="http://schemas.microsoft.com/office/drawing/2014/main" id="{35124E44-A55E-AADD-E0ED-CD5D5CD19F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6831" y="2097680"/>
            <a:ext cx="1904262" cy="1655762"/>
          </a:xfrm>
          <a:prstGeom prst="rect">
            <a:avLst/>
          </a:prstGeom>
        </p:spPr>
      </p:pic>
      <p:sp>
        <p:nvSpPr>
          <p:cNvPr id="10" name="TextBox 9">
            <a:extLst>
              <a:ext uri="{FF2B5EF4-FFF2-40B4-BE49-F238E27FC236}">
                <a16:creationId xmlns:a16="http://schemas.microsoft.com/office/drawing/2014/main" id="{2EE7FAC9-0EA8-63E0-D927-C2B2D9FDB51B}"/>
              </a:ext>
            </a:extLst>
          </p:cNvPr>
          <p:cNvSpPr txBox="1"/>
          <p:nvPr/>
        </p:nvSpPr>
        <p:spPr>
          <a:xfrm>
            <a:off x="3215479" y="2040703"/>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Avenir Next LT Pro" panose="020B0504020202020204" pitchFamily="34" charset="0"/>
              </a:rPr>
              <a:t>Craig West</a:t>
            </a:r>
          </a:p>
          <a:p>
            <a:pPr algn="l">
              <a:spcBef>
                <a:spcPts val="1500"/>
              </a:spcBef>
            </a:pPr>
            <a:r>
              <a:rPr lang="en-GB" sz="2800" dirty="0">
                <a:solidFill>
                  <a:schemeClr val="bg1"/>
                </a:solidFill>
                <a:latin typeface="Avenir Next LT Pro" panose="020B0504020202020204" pitchFamily="34" charset="0"/>
              </a:rPr>
              <a:t>Freelance Pythonista</a:t>
            </a:r>
          </a:p>
          <a:p>
            <a:pPr algn="l">
              <a:spcBef>
                <a:spcPts val="1500"/>
              </a:spcBef>
            </a:pPr>
            <a:r>
              <a:rPr lang="en-GB" sz="2800" b="0" i="0" dirty="0">
                <a:solidFill>
                  <a:schemeClr val="bg1"/>
                </a:solidFill>
                <a:effectLst/>
                <a:latin typeface="Avenir Next LT Pro" panose="020B0504020202020204" pitchFamily="34" charset="0"/>
              </a:rPr>
              <a:t>Brighton, UK</a:t>
            </a:r>
          </a:p>
        </p:txBody>
      </p:sp>
      <p:sp>
        <p:nvSpPr>
          <p:cNvPr id="11" name="TextBox 10">
            <a:extLst>
              <a:ext uri="{FF2B5EF4-FFF2-40B4-BE49-F238E27FC236}">
                <a16:creationId xmlns:a16="http://schemas.microsoft.com/office/drawing/2014/main" id="{E71F83B2-419B-6A8F-E114-09F31963011A}"/>
              </a:ext>
            </a:extLst>
          </p:cNvPr>
          <p:cNvSpPr txBox="1"/>
          <p:nvPr/>
        </p:nvSpPr>
        <p:spPr>
          <a:xfrm>
            <a:off x="1080500" y="3810418"/>
            <a:ext cx="11111500" cy="3277820"/>
          </a:xfrm>
          <a:prstGeom prst="rect">
            <a:avLst/>
          </a:prstGeom>
          <a:noFill/>
        </p:spPr>
        <p:txBody>
          <a:bodyPr wrap="square" rtlCol="0">
            <a:spAutoFit/>
          </a:bodyPr>
          <a:lstStyle/>
          <a:p>
            <a:pPr>
              <a:spcBef>
                <a:spcPts val="1500"/>
              </a:spcBef>
            </a:pPr>
            <a:r>
              <a:rPr lang="en-GB" sz="3200" b="0" i="0" dirty="0">
                <a:solidFill>
                  <a:schemeClr val="bg1"/>
                </a:solidFill>
                <a:effectLst/>
                <a:latin typeface="Avenir Next LT Pro" panose="020B0504020202020204" pitchFamily="34" charset="0"/>
              </a:rPr>
              <a:t>GitHub Repo:</a:t>
            </a:r>
            <a:r>
              <a:rPr lang="en-GB" sz="3200" b="0" dirty="0">
                <a:solidFill>
                  <a:schemeClr val="bg1"/>
                </a:solidFill>
                <a:latin typeface="Avenir Next LT Pro" panose="020B0504020202020204" pitchFamily="34" charset="0"/>
              </a:rPr>
              <a:t>  </a:t>
            </a:r>
            <a:r>
              <a:rPr lang="en-GB" sz="4000" i="0" dirty="0">
                <a:solidFill>
                  <a:schemeClr val="bg1"/>
                </a:solidFill>
                <a:effectLst/>
                <a:latin typeface="Avenir Next LT Pro" panose="020B0504020202020204" pitchFamily="34" charset="0"/>
              </a:rPr>
              <a:t>https://pytest-cookbook.com/</a:t>
            </a:r>
          </a:p>
          <a:p>
            <a:pPr>
              <a:spcBef>
                <a:spcPts val="1500"/>
              </a:spcBef>
            </a:pPr>
            <a:endParaRPr lang="en-GB" dirty="0">
              <a:solidFill>
                <a:schemeClr val="bg1"/>
              </a:solidFill>
              <a:latin typeface="Avenir Next LT Pro" panose="020B0504020202020204" pitchFamily="34" charset="0"/>
            </a:endParaRPr>
          </a:p>
          <a:p>
            <a:pPr algn="l">
              <a:lnSpc>
                <a:spcPts val="1500"/>
              </a:lnSpc>
              <a:spcBef>
                <a:spcPts val="1500"/>
              </a:spcBef>
            </a:pPr>
            <a:r>
              <a:rPr lang="en-GB" sz="2400" dirty="0">
                <a:solidFill>
                  <a:schemeClr val="bg1"/>
                </a:solidFill>
                <a:latin typeface="Avenir Next LT Pro" panose="020B0504020202020204" pitchFamily="34" charset="0"/>
              </a:rPr>
              <a:t>https://craig-west.netlify.app/</a:t>
            </a:r>
          </a:p>
          <a:p>
            <a:pPr algn="l">
              <a:lnSpc>
                <a:spcPts val="1500"/>
              </a:lnSpc>
              <a:spcBef>
                <a:spcPts val="1500"/>
              </a:spcBef>
            </a:pPr>
            <a:r>
              <a:rPr lang="en-GB" sz="2400" dirty="0">
                <a:solidFill>
                  <a:schemeClr val="bg1"/>
                </a:solidFill>
                <a:latin typeface="Avenir Next LT Pro" panose="020B0504020202020204" pitchFamily="34" charset="0"/>
              </a:rPr>
              <a:t>https://ai-powered-knowledge-systems.netlify.app/</a:t>
            </a:r>
          </a:p>
          <a:p>
            <a:pPr algn="l">
              <a:lnSpc>
                <a:spcPts val="1500"/>
              </a:lnSpc>
              <a:spcBef>
                <a:spcPts val="1500"/>
              </a:spcBef>
            </a:pPr>
            <a:r>
              <a:rPr lang="en-GB" sz="2400" dirty="0">
                <a:solidFill>
                  <a:schemeClr val="bg1"/>
                </a:solidFill>
                <a:latin typeface="Avenir Next LT Pro" panose="020B0504020202020204" pitchFamily="34" charset="0"/>
              </a:rPr>
              <a:t>https://pytest-cookbook.com/</a:t>
            </a:r>
          </a:p>
          <a:p>
            <a:pPr algn="l">
              <a:lnSpc>
                <a:spcPts val="1500"/>
              </a:lnSpc>
              <a:spcBef>
                <a:spcPts val="1500"/>
              </a:spcBef>
            </a:pPr>
            <a:r>
              <a:rPr lang="en-GB" sz="2400" dirty="0">
                <a:solidFill>
                  <a:schemeClr val="bg1"/>
                </a:solidFill>
                <a:latin typeface="Avenir Next LT Pro" panose="020B0504020202020204" pitchFamily="34" charset="0"/>
              </a:rPr>
              <a:t>https://django-fullstack-testing.netlify.app/</a:t>
            </a:r>
          </a:p>
          <a:p>
            <a:pPr algn="l">
              <a:spcBef>
                <a:spcPts val="1500"/>
              </a:spcBef>
            </a:pPr>
            <a:endParaRPr lang="en-GB" sz="2400" b="0" i="0" dirty="0">
              <a:solidFill>
                <a:schemeClr val="bg1"/>
              </a:solidFill>
              <a:effectLst/>
              <a:latin typeface="Avenir Next LT Pro" panose="020B0504020202020204" pitchFamily="34" charset="0"/>
            </a:endParaRPr>
          </a:p>
        </p:txBody>
      </p:sp>
    </p:spTree>
    <p:extLst>
      <p:ext uri="{BB962C8B-B14F-4D97-AF65-F5344CB8AC3E}">
        <p14:creationId xmlns:p14="http://schemas.microsoft.com/office/powerpoint/2010/main" val="3070781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TotalTime>
  <Words>887</Words>
  <Application>Microsoft Office PowerPoint</Application>
  <PresentationFormat>Widescreen</PresentationFormat>
  <Paragraphs>128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Avenir Next LT Pro</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77</cp:revision>
  <dcterms:created xsi:type="dcterms:W3CDTF">2024-12-09T15:33:43Z</dcterms:created>
  <dcterms:modified xsi:type="dcterms:W3CDTF">2025-07-02T09:53:52Z</dcterms:modified>
</cp:coreProperties>
</file>