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57"/>
  </p:notesMasterIdLst>
  <p:handoutMasterIdLst>
    <p:handoutMasterId r:id="rId58"/>
  </p:handoutMasterIdLst>
  <p:sldIdLst>
    <p:sldId id="286" r:id="rId5"/>
    <p:sldId id="349" r:id="rId6"/>
    <p:sldId id="389" r:id="rId7"/>
    <p:sldId id="279" r:id="rId8"/>
    <p:sldId id="388" r:id="rId9"/>
    <p:sldId id="376" r:id="rId10"/>
    <p:sldId id="380" r:id="rId11"/>
    <p:sldId id="390" r:id="rId12"/>
    <p:sldId id="387" r:id="rId13"/>
    <p:sldId id="285" r:id="rId14"/>
    <p:sldId id="284" r:id="rId15"/>
    <p:sldId id="382" r:id="rId16"/>
    <p:sldId id="384" r:id="rId17"/>
    <p:sldId id="383" r:id="rId18"/>
    <p:sldId id="386" r:id="rId19"/>
    <p:sldId id="287" r:id="rId20"/>
    <p:sldId id="321" r:id="rId21"/>
    <p:sldId id="288" r:id="rId22"/>
    <p:sldId id="337" r:id="rId23"/>
    <p:sldId id="320" r:id="rId24"/>
    <p:sldId id="372" r:id="rId25"/>
    <p:sldId id="374" r:id="rId26"/>
    <p:sldId id="341" r:id="rId27"/>
    <p:sldId id="368" r:id="rId28"/>
    <p:sldId id="375" r:id="rId29"/>
    <p:sldId id="370" r:id="rId30"/>
    <p:sldId id="350" r:id="rId31"/>
    <p:sldId id="351" r:id="rId32"/>
    <p:sldId id="369" r:id="rId33"/>
    <p:sldId id="352" r:id="rId34"/>
    <p:sldId id="356" r:id="rId35"/>
    <p:sldId id="391" r:id="rId36"/>
    <p:sldId id="358" r:id="rId37"/>
    <p:sldId id="373" r:id="rId38"/>
    <p:sldId id="359" r:id="rId39"/>
    <p:sldId id="357" r:id="rId40"/>
    <p:sldId id="360" r:id="rId41"/>
    <p:sldId id="355" r:id="rId42"/>
    <p:sldId id="379" r:id="rId43"/>
    <p:sldId id="367" r:id="rId44"/>
    <p:sldId id="371" r:id="rId45"/>
    <p:sldId id="378" r:id="rId46"/>
    <p:sldId id="377" r:id="rId47"/>
    <p:sldId id="354" r:id="rId48"/>
    <p:sldId id="381" r:id="rId49"/>
    <p:sldId id="361" r:id="rId50"/>
    <p:sldId id="362" r:id="rId51"/>
    <p:sldId id="353" r:id="rId52"/>
    <p:sldId id="363" r:id="rId53"/>
    <p:sldId id="364" r:id="rId54"/>
    <p:sldId id="365" r:id="rId55"/>
    <p:sldId id="366" r:id="rId5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86"/>
          </p14:sldIdLst>
        </p14:section>
        <p14:section name="NDC" id="{B9B51309-D148-4332-87C2-07BE32FBCA3B}">
          <p14:sldIdLst>
            <p14:sldId id="349"/>
            <p14:sldId id="389"/>
            <p14:sldId id="279"/>
            <p14:sldId id="388"/>
            <p14:sldId id="376"/>
            <p14:sldId id="380"/>
            <p14:sldId id="390"/>
            <p14:sldId id="387"/>
            <p14:sldId id="285"/>
            <p14:sldId id="284"/>
            <p14:sldId id="382"/>
            <p14:sldId id="384"/>
            <p14:sldId id="383"/>
            <p14:sldId id="386"/>
            <p14:sldId id="287"/>
            <p14:sldId id="321"/>
            <p14:sldId id="288"/>
            <p14:sldId id="337"/>
            <p14:sldId id="320"/>
            <p14:sldId id="372"/>
            <p14:sldId id="374"/>
            <p14:sldId id="341"/>
            <p14:sldId id="368"/>
            <p14:sldId id="375"/>
            <p14:sldId id="370"/>
            <p14:sldId id="350"/>
            <p14:sldId id="351"/>
            <p14:sldId id="369"/>
            <p14:sldId id="352"/>
            <p14:sldId id="356"/>
            <p14:sldId id="391"/>
            <p14:sldId id="358"/>
            <p14:sldId id="373"/>
            <p14:sldId id="359"/>
            <p14:sldId id="357"/>
            <p14:sldId id="360"/>
            <p14:sldId id="355"/>
            <p14:sldId id="379"/>
            <p14:sldId id="367"/>
            <p14:sldId id="371"/>
            <p14:sldId id="378"/>
            <p14:sldId id="377"/>
            <p14:sldId id="354"/>
            <p14:sldId id="381"/>
            <p14:sldId id="361"/>
            <p14:sldId id="362"/>
            <p14:sldId id="353"/>
            <p14:sldId id="363"/>
            <p14:sldId id="364"/>
            <p14:sldId id="365"/>
            <p14:sldId id="366"/>
          </p14:sldIdLst>
        </p14:section>
        <p14:section name="Learn More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DD462F"/>
    <a:srgbClr val="D24726"/>
    <a:srgbClr val="404040"/>
    <a:srgbClr val="FF9B45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241" autoAdjust="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80"/>
    </p:cViewPr>
  </p:sorter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61" Type="http://schemas.openxmlformats.org/officeDocument/2006/relationships/viewProps" Target="viewProps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commentAuthors" Target="commentAuthor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6/24/2021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6/24/2021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6/24/2021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38EBE-1774-4A8E-9B84-C630FB467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29793-7C1F-4036-B8C1-C6D4B56EAC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85EFB2-E2A0-4512-A997-ACC1FCE75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24/06/2021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43126-2D31-4747-BF01-2770A69B3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69246D-3C4C-41F9-ABED-9FEFADDCC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0116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AC84A-5772-4E61-BE9C-D25651FEE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AF47E-0150-46D0-B796-DEA9A7B9B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6AD84E-A3FA-4285-B02C-54BAE7546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24/06/2021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F4700D-136D-4FE7-AD7F-67A5B245B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48FB3E-A308-4D46-A5E6-EB2B7AE9E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3332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6/24/2021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earch.google.com/test/mobile-friendly" TargetMode="External"/><Relationship Id="rId2" Type="http://schemas.openxmlformats.org/officeDocument/2006/relationships/hyperlink" Target="https://www.youtube.com/watch?v=3B7gBVTsEaE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3B7gBVTsEaE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freed7/declarative-shadow-dom/blob/master/README.md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jpe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1KJQurclLdw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custom-elements-everywhere.com/" TargetMode="External"/><Relationship Id="rId2" Type="http://schemas.openxmlformats.org/officeDocument/2006/relationships/hyperlink" Target="https://www.webcomponents.org/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hyperlink" Target="https://developers.google.com/web/fundamentals/web-components" TargetMode="External"/><Relationship Id="rId3" Type="http://schemas.openxmlformats.org/officeDocument/2006/relationships/hyperlink" Target="https://coryrylan.com/blog/using-web-components-in-angular-video-tutorial" TargetMode="External"/><Relationship Id="rId7" Type="http://schemas.openxmlformats.org/officeDocument/2006/relationships/hyperlink" Target="https://custom-elements-everywhere.com/" TargetMode="External"/><Relationship Id="rId2" Type="http://schemas.openxmlformats.org/officeDocument/2006/relationships/hyperlink" Target="https://coryrylan.com/blog/using-web-components-in-react-video-tutoria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ebcomponents.dev/" TargetMode="External"/><Relationship Id="rId5" Type="http://schemas.openxmlformats.org/officeDocument/2006/relationships/hyperlink" Target="https://stenciljs.com/docs/overview" TargetMode="External"/><Relationship Id="rId4" Type="http://schemas.openxmlformats.org/officeDocument/2006/relationships/hyperlink" Target="https://coryrylan.com/blog/using-web-components-in-vue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custom-elements-everywhere.com/" TargetMode="External"/><Relationship Id="rId2" Type="http://schemas.openxmlformats.org/officeDocument/2006/relationships/hyperlink" Target="https://www.webcomponents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ebcomponents.dev/" TargetMode="Externa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s://wpjs.co.uk/demo1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webcomponents.dev/" TargetMode="External"/><Relationship Id="rId2" Type="http://schemas.openxmlformats.org/officeDocument/2006/relationships/hyperlink" Target="https://github.com/LukasBombach/react-web-component" TargetMode="Externa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pPr algn="ctr"/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Web Components as Micro Apps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Content Placeholder 17"/>
          <p:cNvSpPr txBox="1">
            <a:spLocks/>
          </p:cNvSpPr>
          <p:nvPr/>
        </p:nvSpPr>
        <p:spPr>
          <a:xfrm>
            <a:off x="541609" y="1028771"/>
            <a:ext cx="10356444" cy="52675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ctr">
              <a:buNone/>
            </a:pPr>
            <a:endParaRPr lang="en-GB" sz="1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marL="0" indent="0" algn="ctr">
              <a:spcAft>
                <a:spcPts val="600"/>
              </a:spcAft>
              <a:buNone/>
              <a:defRPr/>
            </a:pPr>
            <a:endParaRPr lang="en-GB" sz="6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 algn="ctr">
              <a:spcAft>
                <a:spcPts val="600"/>
              </a:spcAft>
              <a:buNone/>
              <a:defRPr/>
            </a:pPr>
            <a:r>
              <a:rPr lang="en-GB" sz="6000" b="1" dirty="0">
                <a:latin typeface="Segoe UI" panose="020B0502040204020203" pitchFamily="34" charset="0"/>
                <a:cs typeface="Segoe UI" panose="020B0502040204020203" pitchFamily="34" charset="0"/>
              </a:rPr>
              <a:t>Craig West</a:t>
            </a:r>
          </a:p>
          <a:p>
            <a:pPr marL="457200" lvl="1" indent="0" algn="ctr">
              <a:buNone/>
            </a:pPr>
            <a:endParaRPr lang="en-GB" sz="20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marL="457200" lvl="1" indent="0" algn="ctr">
              <a:spcAft>
                <a:spcPts val="600"/>
              </a:spcAft>
              <a:buNone/>
              <a:defRPr/>
            </a:pPr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All talk resources, apps and slides provided.</a:t>
            </a:r>
            <a:endParaRPr lang="en-US" sz="5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lnSpc>
                <a:spcPts val="4000"/>
              </a:lnSpc>
              <a:spcAft>
                <a:spcPts val="600"/>
              </a:spcAft>
              <a:buNone/>
              <a:defRPr/>
            </a:pPr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Everything scaffolded  out – break and repair approach!</a:t>
            </a:r>
          </a:p>
          <a:p>
            <a:pPr marL="457200" lvl="1" indent="0">
              <a:lnSpc>
                <a:spcPts val="4000"/>
              </a:lnSpc>
              <a:spcAft>
                <a:spcPts val="600"/>
              </a:spcAft>
              <a:buNone/>
              <a:defRPr/>
            </a:pPr>
            <a:r>
              <a:rPr lang="en-US" sz="2800" i="1" dirty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Feel free to raise your hand, ask questions in chat </a:t>
            </a:r>
            <a:r>
              <a:rPr lang="en-US" sz="2800" i="1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or interject  </a:t>
            </a:r>
            <a:r>
              <a:rPr lang="en-US" sz="2800" i="1" dirty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as we go along…let’s make it an interactive and connected workshop.</a:t>
            </a:r>
          </a:p>
          <a:p>
            <a:pPr marL="457200" lvl="1" indent="0" algn="ctr">
              <a:spcAft>
                <a:spcPts val="600"/>
              </a:spcAft>
              <a:buNone/>
              <a:defRPr/>
            </a:pPr>
            <a:endParaRPr lang="en-US" sz="5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>
              <a:spcBef>
                <a:spcPct val="0"/>
              </a:spcBef>
              <a:spcAft>
                <a:spcPts val="2000"/>
              </a:spcAft>
              <a:buNone/>
              <a:defRPr/>
            </a:pPr>
            <a:endParaRPr lang="en-US" sz="2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9948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Why do I like Web Components?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Content Placeholder 17"/>
          <p:cNvSpPr txBox="1">
            <a:spLocks/>
          </p:cNvSpPr>
          <p:nvPr/>
        </p:nvSpPr>
        <p:spPr>
          <a:xfrm>
            <a:off x="699461" y="1455491"/>
            <a:ext cx="10356444" cy="49877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GB" sz="32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marL="457200" lvl="1" indent="0">
              <a:buNone/>
            </a:pPr>
            <a:endParaRPr lang="en-GB" sz="4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marL="457200" lvl="1" indent="0">
              <a:buNone/>
            </a:pPr>
            <a:endParaRPr lang="en-GB" sz="4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marL="0" lvl="0" indent="0">
              <a:spcBef>
                <a:spcPct val="0"/>
              </a:spcBef>
              <a:spcAft>
                <a:spcPts val="2000"/>
              </a:spcAft>
              <a:buNone/>
              <a:defRPr/>
            </a:pPr>
            <a:endParaRPr lang="en-US" sz="2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1A0530D-A4C8-4EF5-AA47-319CBEE93C95}"/>
              </a:ext>
            </a:extLst>
          </p:cNvPr>
          <p:cNvSpPr txBox="1">
            <a:spLocks/>
          </p:cNvSpPr>
          <p:nvPr/>
        </p:nvSpPr>
        <p:spPr>
          <a:xfrm>
            <a:off x="699461" y="1652402"/>
            <a:ext cx="10552503" cy="47908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ts val="3000"/>
              </a:lnSpc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Code modularity.</a:t>
            </a:r>
          </a:p>
          <a:p>
            <a:pPr lvl="1">
              <a:lnSpc>
                <a:spcPts val="3000"/>
              </a:lnSpc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Declarative style – like writing sentences.</a:t>
            </a:r>
          </a:p>
          <a:p>
            <a:pPr lvl="1">
              <a:lnSpc>
                <a:spcPts val="3000"/>
              </a:lnSpc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Focus on what the app does rather than how.</a:t>
            </a:r>
          </a:p>
          <a:p>
            <a:pPr lvl="1">
              <a:lnSpc>
                <a:spcPts val="3000"/>
              </a:lnSpc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Universal use – JS, NPM, UNPKG.</a:t>
            </a:r>
          </a:p>
          <a:p>
            <a:pPr lvl="1">
              <a:lnSpc>
                <a:spcPts val="3000"/>
              </a:lnSpc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A return to the simplicity of HTML/CSS/JS.</a:t>
            </a:r>
          </a:p>
          <a:p>
            <a:pPr lvl="1">
              <a:lnSpc>
                <a:spcPts val="3600"/>
              </a:lnSpc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JS is always backward compatible – code from 20 years ago works today.</a:t>
            </a:r>
          </a:p>
        </p:txBody>
      </p:sp>
    </p:spTree>
    <p:extLst>
      <p:ext uri="{BB962C8B-B14F-4D97-AF65-F5344CB8AC3E}">
        <p14:creationId xmlns:p14="http://schemas.microsoft.com/office/powerpoint/2010/main" val="4141345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21207" y="334297"/>
            <a:ext cx="10451593" cy="753839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latin typeface="Segoe UI Light" panose="020B0502040204020203" pitchFamily="34" charset="0"/>
                <a:cs typeface="Segoe UI Light" panose="020B0502040204020203" pitchFamily="34" charset="0"/>
              </a:rPr>
              <a:t>In this talk…creating a context for the workshop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4294967295"/>
          </p:nvPr>
        </p:nvSpPr>
        <p:spPr>
          <a:xfrm>
            <a:off x="595269" y="1548997"/>
            <a:ext cx="11001461" cy="4790886"/>
          </a:xfrm>
        </p:spPr>
        <p:txBody>
          <a:bodyPr vert="horz" lIns="91440" tIns="45720" rIns="91440" bIns="45720" rtlCol="0">
            <a:normAutofit fontScale="25000" lnSpcReduction="20000"/>
          </a:bodyPr>
          <a:lstStyle/>
          <a:p>
            <a:pPr lvl="1">
              <a:lnSpc>
                <a:spcPts val="2000"/>
              </a:lnSpc>
            </a:pPr>
            <a:r>
              <a:rPr lang="en-GB" sz="11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What is a Web Component?</a:t>
            </a:r>
          </a:p>
          <a:p>
            <a:pPr lvl="1">
              <a:lnSpc>
                <a:spcPts val="2000"/>
              </a:lnSpc>
            </a:pPr>
            <a:r>
              <a:rPr lang="en-GB" sz="11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How do we use them?</a:t>
            </a:r>
          </a:p>
          <a:p>
            <a:pPr lvl="1">
              <a:lnSpc>
                <a:spcPts val="2000"/>
              </a:lnSpc>
            </a:pPr>
            <a:r>
              <a:rPr lang="en-GB" sz="11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How do we make them:</a:t>
            </a:r>
          </a:p>
          <a:p>
            <a:pPr lvl="1">
              <a:lnSpc>
                <a:spcPts val="2000"/>
              </a:lnSpc>
            </a:pPr>
            <a:r>
              <a:rPr lang="en-GB" sz="11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  - Vanilla JS</a:t>
            </a:r>
          </a:p>
          <a:p>
            <a:pPr lvl="1">
              <a:lnSpc>
                <a:spcPts val="2000"/>
              </a:lnSpc>
            </a:pPr>
            <a:r>
              <a:rPr lang="en-GB" sz="11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	  - with build tools (not frameworks).</a:t>
            </a:r>
          </a:p>
          <a:p>
            <a:pPr lvl="1">
              <a:lnSpc>
                <a:spcPts val="2000"/>
              </a:lnSpc>
            </a:pPr>
            <a:r>
              <a:rPr lang="en-GB" sz="11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  - using frameworks to export app as a Web Component.</a:t>
            </a:r>
          </a:p>
          <a:p>
            <a:pPr lvl="1">
              <a:lnSpc>
                <a:spcPts val="2000"/>
              </a:lnSpc>
            </a:pPr>
            <a:r>
              <a:rPr lang="en-GB" sz="11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How to import them into any framework.</a:t>
            </a:r>
          </a:p>
          <a:p>
            <a:pPr lvl="1">
              <a:lnSpc>
                <a:spcPts val="2000"/>
              </a:lnSpc>
            </a:pPr>
            <a:r>
              <a:rPr lang="en-GB" sz="11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Using Web Components as interconnected Micro Apps/Micro Services.</a:t>
            </a:r>
          </a:p>
          <a:p>
            <a:pPr lvl="1">
              <a:lnSpc>
                <a:spcPts val="2000"/>
              </a:lnSpc>
            </a:pPr>
            <a:r>
              <a:rPr lang="en-GB" sz="11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Use them as business widgets for not-tech users. </a:t>
            </a:r>
          </a:p>
          <a:p>
            <a:pPr marL="457200" lvl="1" indent="0">
              <a:buNone/>
            </a:pPr>
            <a:endParaRPr lang="en-GB" sz="18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spcBef>
                <a:spcPct val="0"/>
              </a:spcBef>
              <a:spcAft>
                <a:spcPts val="2000"/>
              </a:spcAft>
              <a:defRPr/>
            </a:pPr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  <a:endParaRPr lang="en-US" sz="12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90C4A48-8FCF-40CD-AA96-3B756D9B9801}"/>
              </a:ext>
            </a:extLst>
          </p:cNvPr>
          <p:cNvSpPr/>
          <p:nvPr/>
        </p:nvSpPr>
        <p:spPr>
          <a:xfrm>
            <a:off x="5416731" y="2659361"/>
            <a:ext cx="5965369" cy="84473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Useful links at end of slides…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9452CE9-95F7-4E68-BB4D-4150DBA2A9D8}"/>
              </a:ext>
            </a:extLst>
          </p:cNvPr>
          <p:cNvSpPr/>
          <p:nvPr/>
        </p:nvSpPr>
        <p:spPr>
          <a:xfrm>
            <a:off x="5416731" y="1353769"/>
            <a:ext cx="5965369" cy="84473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rgbClr val="FF0000"/>
                </a:solidFill>
              </a:rPr>
              <a:t>This talk not meant to be learning!</a:t>
            </a:r>
          </a:p>
        </p:txBody>
      </p:sp>
    </p:spTree>
    <p:extLst>
      <p:ext uri="{BB962C8B-B14F-4D97-AF65-F5344CB8AC3E}">
        <p14:creationId xmlns:p14="http://schemas.microsoft.com/office/powerpoint/2010/main" val="3392643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21207" y="334297"/>
            <a:ext cx="6877119" cy="753839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latin typeface="Segoe UI Light" panose="020B0502040204020203" pitchFamily="34" charset="0"/>
                <a:cs typeface="Segoe UI Light" panose="020B0502040204020203" pitchFamily="34" charset="0"/>
              </a:rPr>
              <a:t>Web Components and SEO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4294967295"/>
          </p:nvPr>
        </p:nvSpPr>
        <p:spPr>
          <a:xfrm>
            <a:off x="595269" y="1548997"/>
            <a:ext cx="11001461" cy="4790886"/>
          </a:xfrm>
        </p:spPr>
        <p:txBody>
          <a:bodyPr vert="horz" lIns="91440" tIns="45720" rIns="91440" bIns="45720" rtlCol="0">
            <a:normAutofit fontScale="25000" lnSpcReduction="20000"/>
          </a:bodyPr>
          <a:lstStyle/>
          <a:p>
            <a:pPr lvl="1">
              <a:lnSpc>
                <a:spcPts val="4000"/>
              </a:lnSpc>
            </a:pPr>
            <a:r>
              <a:rPr lang="en-GB" sz="11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GB" sz="11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  <a:hlinkClick r:id="rId2"/>
              </a:rPr>
              <a:t>https://www.youtube.com/watch?v=3B7gBVTsEaE</a:t>
            </a:r>
            <a:r>
              <a:rPr lang="en-GB" sz="11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Martin Splitt - Technical SEO 101 for React Developers | React Next 2019</a:t>
            </a:r>
            <a:endParaRPr lang="en-GB" sz="18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lnSpc>
                <a:spcPts val="4000"/>
              </a:lnSpc>
            </a:pPr>
            <a:r>
              <a:rPr lang="en-US" sz="11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1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  <a:hlinkClick r:id="rId3"/>
              </a:rPr>
              <a:t>https://search.google.com/test/mobile-friendly</a:t>
            </a:r>
            <a:r>
              <a:rPr lang="en-US" sz="11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can test if app is mobile friendly but also the HTML that the Search Bot sees. It will show that SEO bots see the rendered HTML from the Web Component.</a:t>
            </a:r>
          </a:p>
          <a:p>
            <a:pPr lvl="1">
              <a:lnSpc>
                <a:spcPts val="4000"/>
              </a:lnSpc>
            </a:pPr>
            <a:r>
              <a:rPr lang="en-US" sz="11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Linking pages, use links not buttons as Bot does not do ‘clicks’. No # but use history. Only submit quality pages and a site map of important links.</a:t>
            </a:r>
          </a:p>
        </p:txBody>
      </p:sp>
    </p:spTree>
    <p:extLst>
      <p:ext uri="{BB962C8B-B14F-4D97-AF65-F5344CB8AC3E}">
        <p14:creationId xmlns:p14="http://schemas.microsoft.com/office/powerpoint/2010/main" val="2698423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21207" y="334297"/>
            <a:ext cx="6877119" cy="753839"/>
          </a:xfrm>
        </p:spPr>
        <p:txBody>
          <a:bodyPr>
            <a:normAutofit fontScale="90000"/>
          </a:bodyPr>
          <a:lstStyle/>
          <a:p>
            <a:r>
              <a:rPr lang="en-US" sz="4400">
                <a:latin typeface="Segoe UI Light" panose="020B0502040204020203" pitchFamily="34" charset="0"/>
                <a:cs typeface="Segoe UI Light" panose="020B0502040204020203" pitchFamily="34" charset="0"/>
              </a:rPr>
              <a:t>SEO</a:t>
            </a:r>
            <a:endParaRPr lang="en-US" sz="4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4294967295"/>
          </p:nvPr>
        </p:nvSpPr>
        <p:spPr>
          <a:xfrm>
            <a:off x="595269" y="1548997"/>
            <a:ext cx="11001461" cy="4790886"/>
          </a:xfrm>
        </p:spPr>
        <p:txBody>
          <a:bodyPr vert="horz" lIns="91440" tIns="45720" rIns="91440" bIns="45720" rtlCol="0">
            <a:normAutofit fontScale="25000" lnSpcReduction="20000"/>
          </a:bodyPr>
          <a:lstStyle/>
          <a:p>
            <a:pPr lvl="1">
              <a:lnSpc>
                <a:spcPts val="4000"/>
              </a:lnSpc>
            </a:pPr>
            <a:r>
              <a:rPr lang="en-GB" sz="11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Give good description about your lists.</a:t>
            </a:r>
          </a:p>
          <a:p>
            <a:pPr lvl="1">
              <a:lnSpc>
                <a:spcPts val="4000"/>
              </a:lnSpc>
            </a:pPr>
            <a:r>
              <a:rPr lang="en-GB" sz="11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React helmet, use canonical links for legacy routes. OK to say do not crawl.</a:t>
            </a:r>
          </a:p>
          <a:p>
            <a:pPr lvl="1">
              <a:lnSpc>
                <a:spcPts val="4000"/>
              </a:lnSpc>
            </a:pPr>
            <a:r>
              <a:rPr lang="en-GB" sz="11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Structured data application/</a:t>
            </a:r>
            <a:r>
              <a:rPr lang="en-GB" sz="11200" dirty="0" err="1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ld+json</a:t>
            </a:r>
            <a:endParaRPr lang="en-GB" sz="112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>
              <a:lnSpc>
                <a:spcPts val="4000"/>
              </a:lnSpc>
            </a:pPr>
            <a:r>
              <a:rPr lang="en-GB" sz="11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g.co/</a:t>
            </a:r>
            <a:r>
              <a:rPr lang="en-GB" sz="11200" dirty="0" err="1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searchconsole</a:t>
            </a:r>
            <a:r>
              <a:rPr lang="en-GB" sz="11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  <a:endParaRPr lang="en-US" sz="112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9588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21207" y="334297"/>
            <a:ext cx="6877119" cy="753839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latin typeface="Segoe UI Light" panose="020B0502040204020203" pitchFamily="34" charset="0"/>
                <a:cs typeface="Segoe UI Light" panose="020B0502040204020203" pitchFamily="34" charset="0"/>
              </a:rPr>
              <a:t>Web Components and SEO</a:t>
            </a:r>
          </a:p>
        </p:txBody>
      </p:sp>
      <p:pic>
        <p:nvPicPr>
          <p:cNvPr id="4" name="Content Placeholder 3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CBD954D4-C226-4034-BDA3-152C750C2F9E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2"/>
          <a:stretch>
            <a:fillRect/>
          </a:stretch>
        </p:blipFill>
        <p:spPr>
          <a:xfrm>
            <a:off x="1102193" y="1427921"/>
            <a:ext cx="10222215" cy="509578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91028FB-D5E0-47E8-8CE3-A978A88F1C56}"/>
              </a:ext>
            </a:extLst>
          </p:cNvPr>
          <p:cNvSpPr txBox="1"/>
          <p:nvPr/>
        </p:nvSpPr>
        <p:spPr>
          <a:xfrm>
            <a:off x="1419497" y="1175757"/>
            <a:ext cx="66185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GB" sz="20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  <a:hlinkClick r:id="rId3"/>
              </a:rPr>
              <a:t>https://www.youtube.com/watch?v=3B7gBVTsEaE</a:t>
            </a:r>
            <a:r>
              <a:rPr lang="en-GB" sz="20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endParaRPr lang="en-GB" sz="2000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2A12BCF-38A4-4A2D-AE91-74D987CC1E15}"/>
              </a:ext>
            </a:extLst>
          </p:cNvPr>
          <p:cNvSpPr/>
          <p:nvPr/>
        </p:nvSpPr>
        <p:spPr>
          <a:xfrm>
            <a:off x="292608" y="3241469"/>
            <a:ext cx="3498342" cy="75383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b="1" dirty="0"/>
              <a:t>Regular HTML get processed first and sent to Index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CBA619F-0127-438B-9E1C-AF38AAC18233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3790950" y="3030905"/>
            <a:ext cx="533400" cy="587484"/>
          </a:xfrm>
          <a:prstGeom prst="straightConnector1">
            <a:avLst/>
          </a:prstGeom>
          <a:ln w="508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87EDA14-0383-4E35-B195-DC5BB1DD034C}"/>
              </a:ext>
            </a:extLst>
          </p:cNvPr>
          <p:cNvSpPr/>
          <p:nvPr/>
        </p:nvSpPr>
        <p:spPr>
          <a:xfrm>
            <a:off x="292606" y="4235208"/>
            <a:ext cx="3498342" cy="86582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b="1" dirty="0"/>
              <a:t>JS generated content gets placed in render queue to be processed later.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6C9B1A3-DAB2-4579-9FCE-0CB3F78CE2DE}"/>
              </a:ext>
            </a:extLst>
          </p:cNvPr>
          <p:cNvCxnSpPr>
            <a:cxnSpLocks/>
          </p:cNvCxnSpPr>
          <p:nvPr/>
        </p:nvCxnSpPr>
        <p:spPr>
          <a:xfrm flipV="1">
            <a:off x="3790949" y="3858289"/>
            <a:ext cx="533400" cy="666086"/>
          </a:xfrm>
          <a:prstGeom prst="straightConnector1">
            <a:avLst/>
          </a:prstGeom>
          <a:ln w="508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F21D5599-C30B-4335-8C59-4E48749031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8011" y="334297"/>
            <a:ext cx="3430467" cy="129529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45BC001-B45A-4E09-926F-283E94C9994C}"/>
              </a:ext>
            </a:extLst>
          </p:cNvPr>
          <p:cNvSpPr txBox="1"/>
          <p:nvPr/>
        </p:nvSpPr>
        <p:spPr>
          <a:xfrm>
            <a:off x="8760822" y="806425"/>
            <a:ext cx="2130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4.39 Billion pages…</a:t>
            </a:r>
          </a:p>
        </p:txBody>
      </p:sp>
    </p:spTree>
    <p:extLst>
      <p:ext uri="{BB962C8B-B14F-4D97-AF65-F5344CB8AC3E}">
        <p14:creationId xmlns:p14="http://schemas.microsoft.com/office/powerpoint/2010/main" val="39603318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21207" y="334297"/>
            <a:ext cx="6877119" cy="753839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latin typeface="Segoe UI Light" panose="020B0502040204020203" pitchFamily="34" charset="0"/>
                <a:cs typeface="Segoe UI Light" panose="020B0502040204020203" pitchFamily="34" charset="0"/>
              </a:rPr>
              <a:t>Web Components and SSR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4294967295"/>
          </p:nvPr>
        </p:nvSpPr>
        <p:spPr>
          <a:xfrm>
            <a:off x="595269" y="1548997"/>
            <a:ext cx="11001461" cy="4790886"/>
          </a:xfrm>
        </p:spPr>
        <p:txBody>
          <a:bodyPr vert="horz" lIns="91440" tIns="45720" rIns="91440" bIns="45720" rtlCol="0">
            <a:normAutofit fontScale="25000" lnSpcReduction="20000"/>
          </a:bodyPr>
          <a:lstStyle/>
          <a:p>
            <a:pPr lvl="1">
              <a:lnSpc>
                <a:spcPts val="4000"/>
              </a:lnSpc>
            </a:pPr>
            <a:r>
              <a:rPr lang="en-GB" sz="11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Google is working on a proposal for SSR Web Components.</a:t>
            </a:r>
          </a:p>
          <a:p>
            <a:pPr lvl="1">
              <a:lnSpc>
                <a:spcPts val="4000"/>
              </a:lnSpc>
            </a:pPr>
            <a:r>
              <a:rPr lang="en-US" sz="11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  <a:hlinkClick r:id="rId2"/>
              </a:rPr>
              <a:t>https://github.com/mfreed7/declarative-shadow-dom/blob/master/README.md</a:t>
            </a:r>
            <a:endParaRPr lang="en-US" sz="112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>
              <a:lnSpc>
                <a:spcPts val="4000"/>
              </a:lnSpc>
            </a:pPr>
            <a:r>
              <a:rPr lang="en-US" sz="11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 would allow two versions on page – the SSR one using HTML and the current client-side Web Component.</a:t>
            </a:r>
          </a:p>
          <a:p>
            <a:pPr lvl="1">
              <a:lnSpc>
                <a:spcPts val="4000"/>
              </a:lnSpc>
            </a:pPr>
            <a:r>
              <a:rPr lang="en-US" sz="11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 is OK for Web Components to be just client-side with static HTML served initially.</a:t>
            </a:r>
          </a:p>
        </p:txBody>
      </p:sp>
    </p:spTree>
    <p:extLst>
      <p:ext uri="{BB962C8B-B14F-4D97-AF65-F5344CB8AC3E}">
        <p14:creationId xmlns:p14="http://schemas.microsoft.com/office/powerpoint/2010/main" val="1635395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Two Business Applications ( 1 )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Content Placeholder 17"/>
          <p:cNvSpPr txBox="1">
            <a:spLocks/>
          </p:cNvSpPr>
          <p:nvPr/>
        </p:nvSpPr>
        <p:spPr>
          <a:xfrm>
            <a:off x="473547" y="1041731"/>
            <a:ext cx="11059691" cy="52669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ts val="3000"/>
              </a:lnSpc>
              <a:spcAft>
                <a:spcPts val="1200"/>
              </a:spcAft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lvl="1" indent="0">
              <a:lnSpc>
                <a:spcPts val="3000"/>
              </a:lnSpc>
              <a:spcAft>
                <a:spcPts val="1200"/>
              </a:spcAft>
              <a:buNone/>
            </a:pPr>
            <a:r>
              <a:rPr lang="en-GB" sz="3800" b="1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Case One</a:t>
            </a: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</a:p>
          <a:p>
            <a:pPr marL="0" lvl="1" indent="0">
              <a:lnSpc>
                <a:spcPts val="4000"/>
              </a:lnSpc>
              <a:spcAft>
                <a:spcPts val="1200"/>
              </a:spcAft>
              <a:buNone/>
            </a:pPr>
            <a:r>
              <a:rPr lang="en-GB" sz="40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Disassemble a very monolithic PHP/MySQL into  a set of HTML/JS/CSS Web Components that can be used in the app or as a Micro App in any HTML site.</a:t>
            </a:r>
          </a:p>
          <a:p>
            <a:pPr marL="0" lvl="1" indent="0">
              <a:lnSpc>
                <a:spcPts val="4000"/>
              </a:lnSpc>
              <a:spcAft>
                <a:spcPts val="1200"/>
              </a:spcAft>
              <a:buNone/>
            </a:pPr>
            <a:r>
              <a:rPr lang="en-GB" sz="40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This will be WordPress as it is very monolithic, PHP and very popular.</a:t>
            </a:r>
          </a:p>
          <a:p>
            <a:pPr marL="0" lvl="0" indent="0">
              <a:spcBef>
                <a:spcPct val="0"/>
              </a:spcBef>
              <a:spcAft>
                <a:spcPts val="2000"/>
              </a:spcAft>
              <a:buNone/>
              <a:defRPr/>
            </a:pPr>
            <a:endParaRPr lang="en-US" sz="2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03372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5B1CF75-47B8-4AC4-BD1E-926B376FD50D}"/>
              </a:ext>
            </a:extLst>
          </p:cNvPr>
          <p:cNvSpPr/>
          <p:nvPr/>
        </p:nvSpPr>
        <p:spPr>
          <a:xfrm>
            <a:off x="886408" y="4376057"/>
            <a:ext cx="1819470" cy="94239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CDE257-0E06-4C73-B713-15F600FA91AE}"/>
              </a:ext>
            </a:extLst>
          </p:cNvPr>
          <p:cNvCxnSpPr>
            <a:cxnSpLocks/>
          </p:cNvCxnSpPr>
          <p:nvPr/>
        </p:nvCxnSpPr>
        <p:spPr>
          <a:xfrm>
            <a:off x="3097763" y="3437944"/>
            <a:ext cx="0" cy="2449286"/>
          </a:xfrm>
          <a:prstGeom prst="line">
            <a:avLst/>
          </a:prstGeom>
          <a:ln w="15875" cmpd="dbl">
            <a:solidFill>
              <a:schemeClr val="accent6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D5DB675-0CE6-474A-B918-0BBB81FDF253}"/>
              </a:ext>
            </a:extLst>
          </p:cNvPr>
          <p:cNvSpPr/>
          <p:nvPr/>
        </p:nvSpPr>
        <p:spPr>
          <a:xfrm>
            <a:off x="9193764" y="709127"/>
            <a:ext cx="2251787" cy="460932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97DB97B-039D-4182-8A21-C324F5A05084}"/>
              </a:ext>
            </a:extLst>
          </p:cNvPr>
          <p:cNvSpPr/>
          <p:nvPr/>
        </p:nvSpPr>
        <p:spPr>
          <a:xfrm>
            <a:off x="1003054" y="777913"/>
            <a:ext cx="6884431" cy="218336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70B406B-FAA1-4A47-9E0F-388A4554F760}"/>
              </a:ext>
            </a:extLst>
          </p:cNvPr>
          <p:cNvSpPr/>
          <p:nvPr/>
        </p:nvSpPr>
        <p:spPr>
          <a:xfrm>
            <a:off x="5951371" y="4406768"/>
            <a:ext cx="1819465" cy="94239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6FA4A14-0892-4CE1-BE7A-A2056ECF1DAC}"/>
              </a:ext>
            </a:extLst>
          </p:cNvPr>
          <p:cNvSpPr/>
          <p:nvPr/>
        </p:nvSpPr>
        <p:spPr>
          <a:xfrm>
            <a:off x="3456987" y="4406768"/>
            <a:ext cx="1895667" cy="94239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8646BD2-FF5F-47C6-9788-5228BF540137}"/>
              </a:ext>
            </a:extLst>
          </p:cNvPr>
          <p:cNvCxnSpPr>
            <a:cxnSpLocks/>
          </p:cNvCxnSpPr>
          <p:nvPr/>
        </p:nvCxnSpPr>
        <p:spPr>
          <a:xfrm>
            <a:off x="5592147" y="3429000"/>
            <a:ext cx="0" cy="2449286"/>
          </a:xfrm>
          <a:prstGeom prst="line">
            <a:avLst/>
          </a:prstGeom>
          <a:ln w="15875" cmpd="dbl">
            <a:solidFill>
              <a:schemeClr val="accent6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E8BFC32-3AFA-4B4C-9172-2CBE21A80A58}"/>
              </a:ext>
            </a:extLst>
          </p:cNvPr>
          <p:cNvSpPr txBox="1"/>
          <p:nvPr/>
        </p:nvSpPr>
        <p:spPr>
          <a:xfrm>
            <a:off x="2908044" y="1063132"/>
            <a:ext cx="318795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800" dirty="0">
                <a:latin typeface="Segoe UI" panose="020B0502040204020203" pitchFamily="34" charset="0"/>
                <a:cs typeface="Segoe UI" panose="020B0502040204020203" pitchFamily="34" charset="0"/>
              </a:rPr>
              <a:t>HTML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81F58F9-1FC7-477B-877C-80F0959EBC0E}"/>
              </a:ext>
            </a:extLst>
          </p:cNvPr>
          <p:cNvSpPr txBox="1"/>
          <p:nvPr/>
        </p:nvSpPr>
        <p:spPr>
          <a:xfrm>
            <a:off x="6019022" y="4693298"/>
            <a:ext cx="1702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Framework ...n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923CCF-0EA9-4C2D-AC00-B89B13CB18B9}"/>
              </a:ext>
            </a:extLst>
          </p:cNvPr>
          <p:cNvSpPr txBox="1"/>
          <p:nvPr/>
        </p:nvSpPr>
        <p:spPr>
          <a:xfrm>
            <a:off x="3619499" y="4693298"/>
            <a:ext cx="1488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Framework 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00E004F-3DEE-453A-880F-3667A9536687}"/>
              </a:ext>
            </a:extLst>
          </p:cNvPr>
          <p:cNvSpPr txBox="1"/>
          <p:nvPr/>
        </p:nvSpPr>
        <p:spPr>
          <a:xfrm>
            <a:off x="1091681" y="4693298"/>
            <a:ext cx="1488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Framework 1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DD2DDAE-CA83-4119-9F26-87A3775E731D}"/>
              </a:ext>
            </a:extLst>
          </p:cNvPr>
          <p:cNvSpPr/>
          <p:nvPr/>
        </p:nvSpPr>
        <p:spPr>
          <a:xfrm>
            <a:off x="886406" y="3150607"/>
            <a:ext cx="6884431" cy="8117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9AD193-E370-4053-AFC8-A661FCE69253}"/>
              </a:ext>
            </a:extLst>
          </p:cNvPr>
          <p:cNvSpPr txBox="1"/>
          <p:nvPr/>
        </p:nvSpPr>
        <p:spPr>
          <a:xfrm>
            <a:off x="2292122" y="3288787"/>
            <a:ext cx="41233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WEB COMPONENTS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229A287-52AB-46FC-9CD3-F99C53ACEF34}"/>
              </a:ext>
            </a:extLst>
          </p:cNvPr>
          <p:cNvCxnSpPr/>
          <p:nvPr/>
        </p:nvCxnSpPr>
        <p:spPr>
          <a:xfrm flipV="1">
            <a:off x="2062065" y="3960073"/>
            <a:ext cx="0" cy="41598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12C64DB-7B75-4A11-AC0A-77AB2AC81EAD}"/>
              </a:ext>
            </a:extLst>
          </p:cNvPr>
          <p:cNvCxnSpPr/>
          <p:nvPr/>
        </p:nvCxnSpPr>
        <p:spPr>
          <a:xfrm flipV="1">
            <a:off x="4261757" y="3978735"/>
            <a:ext cx="0" cy="41598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B1C15C1-C3CB-4D87-A0BB-7C3A15158A95}"/>
              </a:ext>
            </a:extLst>
          </p:cNvPr>
          <p:cNvCxnSpPr/>
          <p:nvPr/>
        </p:nvCxnSpPr>
        <p:spPr>
          <a:xfrm flipV="1">
            <a:off x="6304384" y="3962371"/>
            <a:ext cx="0" cy="41598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63353F7-B0B9-4F80-AC63-42827D10FDAE}"/>
              </a:ext>
            </a:extLst>
          </p:cNvPr>
          <p:cNvCxnSpPr>
            <a:cxnSpLocks/>
          </p:cNvCxnSpPr>
          <p:nvPr/>
        </p:nvCxnSpPr>
        <p:spPr>
          <a:xfrm flipV="1">
            <a:off x="4261757" y="2220686"/>
            <a:ext cx="0" cy="92992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C440C1A-3EF4-4B67-8663-C472C2FCEE45}"/>
              </a:ext>
            </a:extLst>
          </p:cNvPr>
          <p:cNvCxnSpPr>
            <a:cxnSpLocks/>
          </p:cNvCxnSpPr>
          <p:nvPr/>
        </p:nvCxnSpPr>
        <p:spPr>
          <a:xfrm>
            <a:off x="2062065" y="3997396"/>
            <a:ext cx="1464906" cy="49062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B158374-8877-4243-9769-72088526DB6A}"/>
              </a:ext>
            </a:extLst>
          </p:cNvPr>
          <p:cNvCxnSpPr>
            <a:cxnSpLocks/>
          </p:cNvCxnSpPr>
          <p:nvPr/>
        </p:nvCxnSpPr>
        <p:spPr>
          <a:xfrm>
            <a:off x="4261757" y="3997396"/>
            <a:ext cx="1689614" cy="49062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" name="Arrow: Right 7">
            <a:extLst>
              <a:ext uri="{FF2B5EF4-FFF2-40B4-BE49-F238E27FC236}">
                <a16:creationId xmlns:a16="http://schemas.microsoft.com/office/drawing/2014/main" id="{25BD3FE5-5BA0-48FE-B758-52C44C0D1DC1}"/>
              </a:ext>
            </a:extLst>
          </p:cNvPr>
          <p:cNvSpPr/>
          <p:nvPr/>
        </p:nvSpPr>
        <p:spPr>
          <a:xfrm rot="10800000">
            <a:off x="7770836" y="3134313"/>
            <a:ext cx="1411331" cy="8257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0D77E3C-AC7F-43B7-8FF2-980322AACB93}"/>
              </a:ext>
            </a:extLst>
          </p:cNvPr>
          <p:cNvSpPr txBox="1"/>
          <p:nvPr/>
        </p:nvSpPr>
        <p:spPr>
          <a:xfrm>
            <a:off x="9300027" y="3199941"/>
            <a:ext cx="2070867" cy="6495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GB" dirty="0"/>
              <a:t>Web Components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3BE3A4-2CE9-4073-B059-EA24D3386969}"/>
              </a:ext>
            </a:extLst>
          </p:cNvPr>
          <p:cNvSpPr txBox="1"/>
          <p:nvPr/>
        </p:nvSpPr>
        <p:spPr>
          <a:xfrm>
            <a:off x="9461241" y="4416299"/>
            <a:ext cx="1844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WP PHP PAGES</a:t>
            </a:r>
          </a:p>
          <a:p>
            <a:r>
              <a:rPr lang="en-GB" dirty="0"/>
              <a:t>Gutenberg Blocks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224BDD2-743D-4365-AF4A-A42C3D6B51E2}"/>
              </a:ext>
            </a:extLst>
          </p:cNvPr>
          <p:cNvCxnSpPr>
            <a:cxnSpLocks/>
          </p:cNvCxnSpPr>
          <p:nvPr/>
        </p:nvCxnSpPr>
        <p:spPr>
          <a:xfrm>
            <a:off x="10319390" y="3873562"/>
            <a:ext cx="8035" cy="562723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Graphic 9" descr="Smiling face with no fill">
            <a:extLst>
              <a:ext uri="{FF2B5EF4-FFF2-40B4-BE49-F238E27FC236}">
                <a16:creationId xmlns:a16="http://schemas.microsoft.com/office/drawing/2014/main" id="{948FA2EF-7A78-4EE3-B2FE-AE0D3A0019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41349" y="1296525"/>
            <a:ext cx="1647597" cy="1647597"/>
          </a:xfrm>
          <a:prstGeom prst="rect">
            <a:avLst/>
          </a:prstGeom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37058BE-0D49-4EC0-B972-1EBA8C485F2D}"/>
              </a:ext>
            </a:extLst>
          </p:cNvPr>
          <p:cNvCxnSpPr>
            <a:cxnSpLocks/>
          </p:cNvCxnSpPr>
          <p:nvPr/>
        </p:nvCxnSpPr>
        <p:spPr>
          <a:xfrm flipH="1" flipV="1">
            <a:off x="6143841" y="1786407"/>
            <a:ext cx="3019774" cy="1433290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794E5C5-20F5-4436-91DA-BD85E1E31CB0}"/>
              </a:ext>
            </a:extLst>
          </p:cNvPr>
          <p:cNvSpPr txBox="1"/>
          <p:nvPr/>
        </p:nvSpPr>
        <p:spPr>
          <a:xfrm>
            <a:off x="9680243" y="834281"/>
            <a:ext cx="1278294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GB" dirty="0"/>
              <a:t>WordPress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5C6DE75-DE37-4C6B-828A-2E8B913FF823}"/>
              </a:ext>
            </a:extLst>
          </p:cNvPr>
          <p:cNvSpPr/>
          <p:nvPr/>
        </p:nvSpPr>
        <p:spPr>
          <a:xfrm>
            <a:off x="235670" y="197963"/>
            <a:ext cx="650736" cy="5111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0439596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Two Business Applications ( 2 )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Content Placeholder 17"/>
          <p:cNvSpPr txBox="1">
            <a:spLocks/>
          </p:cNvSpPr>
          <p:nvPr/>
        </p:nvSpPr>
        <p:spPr>
          <a:xfrm>
            <a:off x="689654" y="680701"/>
            <a:ext cx="6756174" cy="54965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2" indent="0">
              <a:lnSpc>
                <a:spcPts val="3000"/>
              </a:lnSpc>
              <a:spcAft>
                <a:spcPts val="1200"/>
              </a:spcAft>
              <a:buNone/>
            </a:pPr>
            <a:endParaRPr lang="en-GB" sz="2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lvl="1" indent="0">
              <a:lnSpc>
                <a:spcPts val="3000"/>
              </a:lnSpc>
              <a:spcAft>
                <a:spcPts val="1200"/>
              </a:spcAft>
              <a:buNone/>
            </a:pPr>
            <a:r>
              <a:rPr lang="en-GB" sz="2800" b="1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Case Two:</a:t>
            </a:r>
          </a:p>
          <a:p>
            <a:pPr marL="0" indent="0">
              <a:lnSpc>
                <a:spcPts val="4000"/>
              </a:lnSpc>
              <a:buNone/>
            </a:pPr>
            <a:r>
              <a:rPr lang="en-GB" sz="2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Entrepreneur wants to create a ONE-STOP tech conference site that uses several other businesses to provide information on tech events, booking, flights, hotels and tour guides.</a:t>
            </a:r>
          </a:p>
          <a:p>
            <a:pPr marL="0" indent="0">
              <a:lnSpc>
                <a:spcPts val="4000"/>
              </a:lnSpc>
              <a:buNone/>
            </a:pPr>
            <a:r>
              <a:rPr lang="en-GB" sz="2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Each Micro App is a separate concern, and all needed to be orchestrated together with minimal coding.</a:t>
            </a:r>
          </a:p>
          <a:p>
            <a:pPr marL="0" lvl="0" indent="0">
              <a:spcBef>
                <a:spcPct val="0"/>
              </a:spcBef>
              <a:spcAft>
                <a:spcPts val="2000"/>
              </a:spcAft>
              <a:buNone/>
              <a:defRPr/>
            </a:pPr>
            <a:endParaRPr lang="en-US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93081F33-5363-442B-81E4-694EF27EFD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6753" y="1455491"/>
            <a:ext cx="4032069" cy="226803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69106E1-22B1-4DB4-A2AF-7F85F1943954}"/>
              </a:ext>
            </a:extLst>
          </p:cNvPr>
          <p:cNvSpPr txBox="1"/>
          <p:nvPr/>
        </p:nvSpPr>
        <p:spPr>
          <a:xfrm>
            <a:off x="8281851" y="3714821"/>
            <a:ext cx="2891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Enlarged on next slide…</a:t>
            </a:r>
          </a:p>
        </p:txBody>
      </p:sp>
    </p:spTree>
    <p:extLst>
      <p:ext uri="{BB962C8B-B14F-4D97-AF65-F5344CB8AC3E}">
        <p14:creationId xmlns:p14="http://schemas.microsoft.com/office/powerpoint/2010/main" val="13278778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5B1CF75-47B8-4AC4-BD1E-926B376FD50D}"/>
              </a:ext>
            </a:extLst>
          </p:cNvPr>
          <p:cNvSpPr/>
          <p:nvPr/>
        </p:nvSpPr>
        <p:spPr>
          <a:xfrm>
            <a:off x="1749301" y="4213433"/>
            <a:ext cx="1819470" cy="94239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97DB97B-039D-4182-8A21-C324F5A05084}"/>
              </a:ext>
            </a:extLst>
          </p:cNvPr>
          <p:cNvSpPr/>
          <p:nvPr/>
        </p:nvSpPr>
        <p:spPr>
          <a:xfrm>
            <a:off x="1193829" y="427544"/>
            <a:ext cx="9846162" cy="218336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508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70B406B-FAA1-4A47-9E0F-388A4554F760}"/>
              </a:ext>
            </a:extLst>
          </p:cNvPr>
          <p:cNvSpPr/>
          <p:nvPr/>
        </p:nvSpPr>
        <p:spPr>
          <a:xfrm>
            <a:off x="4035811" y="4214291"/>
            <a:ext cx="1819470" cy="94239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6FA4A14-0892-4CE1-BE7A-A2056ECF1DAC}"/>
              </a:ext>
            </a:extLst>
          </p:cNvPr>
          <p:cNvSpPr/>
          <p:nvPr/>
        </p:nvSpPr>
        <p:spPr>
          <a:xfrm>
            <a:off x="6253725" y="4213433"/>
            <a:ext cx="1819470" cy="94239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E8BFC32-3AFA-4B4C-9172-2CBE21A80A58}"/>
              </a:ext>
            </a:extLst>
          </p:cNvPr>
          <p:cNvSpPr txBox="1"/>
          <p:nvPr/>
        </p:nvSpPr>
        <p:spPr>
          <a:xfrm>
            <a:off x="1550793" y="646518"/>
            <a:ext cx="969767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latin typeface="Segoe UI" panose="020B0502040204020203" pitchFamily="34" charset="0"/>
                <a:cs typeface="Segoe UI" panose="020B0502040204020203" pitchFamily="34" charset="0"/>
              </a:rPr>
              <a:t>A website that enables a user to find all tech conferences, book, get flight, hotel, travel guides etc…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81F58F9-1FC7-477B-877C-80F0959EBC0E}"/>
              </a:ext>
            </a:extLst>
          </p:cNvPr>
          <p:cNvSpPr txBox="1"/>
          <p:nvPr/>
        </p:nvSpPr>
        <p:spPr>
          <a:xfrm>
            <a:off x="4035811" y="4500821"/>
            <a:ext cx="1819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Booking Service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923CCF-0EA9-4C2D-AC00-B89B13CB18B9}"/>
              </a:ext>
            </a:extLst>
          </p:cNvPr>
          <p:cNvSpPr txBox="1"/>
          <p:nvPr/>
        </p:nvSpPr>
        <p:spPr>
          <a:xfrm>
            <a:off x="6735242" y="4499963"/>
            <a:ext cx="885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Flights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00E004F-3DEE-453A-880F-3667A9536687}"/>
              </a:ext>
            </a:extLst>
          </p:cNvPr>
          <p:cNvSpPr txBox="1"/>
          <p:nvPr/>
        </p:nvSpPr>
        <p:spPr>
          <a:xfrm>
            <a:off x="1914919" y="4499963"/>
            <a:ext cx="1488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Conferences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5BB53001-8036-493B-AF01-248C5B49146B}"/>
              </a:ext>
            </a:extLst>
          </p:cNvPr>
          <p:cNvSpPr/>
          <p:nvPr/>
        </p:nvSpPr>
        <p:spPr>
          <a:xfrm>
            <a:off x="8525758" y="4213433"/>
            <a:ext cx="1819470" cy="94239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4B6EC85-B742-412F-8B8A-550A49D251EE}"/>
              </a:ext>
            </a:extLst>
          </p:cNvPr>
          <p:cNvSpPr txBox="1"/>
          <p:nvPr/>
        </p:nvSpPr>
        <p:spPr>
          <a:xfrm>
            <a:off x="8691376" y="4499963"/>
            <a:ext cx="1488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Places to see</a:t>
            </a:r>
          </a:p>
        </p:txBody>
      </p:sp>
      <p:sp>
        <p:nvSpPr>
          <p:cNvPr id="3" name="Arrow: Up 2">
            <a:extLst>
              <a:ext uri="{FF2B5EF4-FFF2-40B4-BE49-F238E27FC236}">
                <a16:creationId xmlns:a16="http://schemas.microsoft.com/office/drawing/2014/main" id="{60D1D8CA-F6A6-47C9-B78C-772D2703300D}"/>
              </a:ext>
            </a:extLst>
          </p:cNvPr>
          <p:cNvSpPr/>
          <p:nvPr/>
        </p:nvSpPr>
        <p:spPr>
          <a:xfrm>
            <a:off x="2582635" y="2770271"/>
            <a:ext cx="176169" cy="133060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Arrow: Up 27">
            <a:extLst>
              <a:ext uri="{FF2B5EF4-FFF2-40B4-BE49-F238E27FC236}">
                <a16:creationId xmlns:a16="http://schemas.microsoft.com/office/drawing/2014/main" id="{8407EBB5-7D10-4518-ADA8-6E5BF1A2C86C}"/>
              </a:ext>
            </a:extLst>
          </p:cNvPr>
          <p:cNvSpPr/>
          <p:nvPr/>
        </p:nvSpPr>
        <p:spPr>
          <a:xfrm>
            <a:off x="4832295" y="2770271"/>
            <a:ext cx="176169" cy="133060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Arrow: Up 28">
            <a:extLst>
              <a:ext uri="{FF2B5EF4-FFF2-40B4-BE49-F238E27FC236}">
                <a16:creationId xmlns:a16="http://schemas.microsoft.com/office/drawing/2014/main" id="{4B35F105-F972-4E4A-B819-07FC2226D1ED}"/>
              </a:ext>
            </a:extLst>
          </p:cNvPr>
          <p:cNvSpPr/>
          <p:nvPr/>
        </p:nvSpPr>
        <p:spPr>
          <a:xfrm>
            <a:off x="7009663" y="2759986"/>
            <a:ext cx="176169" cy="133060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Arrow: Up 29">
            <a:extLst>
              <a:ext uri="{FF2B5EF4-FFF2-40B4-BE49-F238E27FC236}">
                <a16:creationId xmlns:a16="http://schemas.microsoft.com/office/drawing/2014/main" id="{03E215AC-9480-4BE2-9F0D-89FFA3822865}"/>
              </a:ext>
            </a:extLst>
          </p:cNvPr>
          <p:cNvSpPr/>
          <p:nvPr/>
        </p:nvSpPr>
        <p:spPr>
          <a:xfrm>
            <a:off x="9347407" y="2776086"/>
            <a:ext cx="176169" cy="133060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AA3DB1-1932-44CD-B1A5-E71B017694A1}"/>
              </a:ext>
            </a:extLst>
          </p:cNvPr>
          <p:cNvSpPr txBox="1"/>
          <p:nvPr/>
        </p:nvSpPr>
        <p:spPr>
          <a:xfrm>
            <a:off x="478971" y="5857539"/>
            <a:ext cx="112253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>
                <a:solidFill>
                  <a:srgbClr val="FF0000"/>
                </a:solidFill>
              </a:rPr>
              <a:t>Micro Apps based on a variety of frameworks</a:t>
            </a:r>
            <a:endParaRPr lang="en-GB" sz="2800" b="1" dirty="0">
              <a:solidFill>
                <a:srgbClr val="FF0000"/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61FB2ED9-7808-4162-98DF-AE6C0250F20F}"/>
              </a:ext>
            </a:extLst>
          </p:cNvPr>
          <p:cNvSpPr/>
          <p:nvPr/>
        </p:nvSpPr>
        <p:spPr>
          <a:xfrm>
            <a:off x="235670" y="197963"/>
            <a:ext cx="650736" cy="5111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/>
              <a:t>2</a:t>
            </a:r>
          </a:p>
        </p:txBody>
      </p:sp>
      <p:sp>
        <p:nvSpPr>
          <p:cNvPr id="2" name="Flowchart: Magnetic Disk 1">
            <a:extLst>
              <a:ext uri="{FF2B5EF4-FFF2-40B4-BE49-F238E27FC236}">
                <a16:creationId xmlns:a16="http://schemas.microsoft.com/office/drawing/2014/main" id="{848FB90D-0E77-4FC4-B707-5D6379C216EC}"/>
              </a:ext>
            </a:extLst>
          </p:cNvPr>
          <p:cNvSpPr/>
          <p:nvPr/>
        </p:nvSpPr>
        <p:spPr>
          <a:xfrm>
            <a:off x="2191423" y="5268379"/>
            <a:ext cx="782424" cy="59332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Flowchart: Magnetic Disk 21">
            <a:extLst>
              <a:ext uri="{FF2B5EF4-FFF2-40B4-BE49-F238E27FC236}">
                <a16:creationId xmlns:a16="http://schemas.microsoft.com/office/drawing/2014/main" id="{097A4D64-D471-4696-A7E3-F5A69DE44E52}"/>
              </a:ext>
            </a:extLst>
          </p:cNvPr>
          <p:cNvSpPr/>
          <p:nvPr/>
        </p:nvSpPr>
        <p:spPr>
          <a:xfrm>
            <a:off x="4502668" y="5283755"/>
            <a:ext cx="782424" cy="59332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Flowchart: Magnetic Disk 22">
            <a:extLst>
              <a:ext uri="{FF2B5EF4-FFF2-40B4-BE49-F238E27FC236}">
                <a16:creationId xmlns:a16="http://schemas.microsoft.com/office/drawing/2014/main" id="{E81FADE5-39DD-4011-88BD-2B5F91BAF9CD}"/>
              </a:ext>
            </a:extLst>
          </p:cNvPr>
          <p:cNvSpPr/>
          <p:nvPr/>
        </p:nvSpPr>
        <p:spPr>
          <a:xfrm>
            <a:off x="6706535" y="5258699"/>
            <a:ext cx="782424" cy="59332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Flowchart: Magnetic Disk 24">
            <a:extLst>
              <a:ext uri="{FF2B5EF4-FFF2-40B4-BE49-F238E27FC236}">
                <a16:creationId xmlns:a16="http://schemas.microsoft.com/office/drawing/2014/main" id="{E1322CEC-A54C-4BCD-AAE1-D194670F9681}"/>
              </a:ext>
            </a:extLst>
          </p:cNvPr>
          <p:cNvSpPr/>
          <p:nvPr/>
        </p:nvSpPr>
        <p:spPr>
          <a:xfrm>
            <a:off x="9044279" y="5238473"/>
            <a:ext cx="782424" cy="59332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1084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A close up of a typewriter&#10;&#10;Description automatically generated">
            <a:extLst>
              <a:ext uri="{FF2B5EF4-FFF2-40B4-BE49-F238E27FC236}">
                <a16:creationId xmlns:a16="http://schemas.microsoft.com/office/drawing/2014/main" id="{16FE7CA4-EC3F-42CD-BDD7-9DB299CE9A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389" y="1333603"/>
            <a:ext cx="2068860" cy="2762035"/>
          </a:xfrm>
          <a:prstGeom prst="rect">
            <a:avLst/>
          </a:prstGeom>
        </p:spPr>
      </p:pic>
      <p:pic>
        <p:nvPicPr>
          <p:cNvPr id="19" name="Picture 18" descr="A picture containing wall, indoor, table, cup&#10;&#10;Description automatically generated">
            <a:extLst>
              <a:ext uri="{FF2B5EF4-FFF2-40B4-BE49-F238E27FC236}">
                <a16:creationId xmlns:a16="http://schemas.microsoft.com/office/drawing/2014/main" id="{CC8D6E43-818C-421B-8A10-E6255328A2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617" y="4510160"/>
            <a:ext cx="2647950" cy="176555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816F0FF-6206-4FDB-B50E-A5E0A8290985}"/>
              </a:ext>
            </a:extLst>
          </p:cNvPr>
          <p:cNvSpPr txBox="1"/>
          <p:nvPr/>
        </p:nvSpPr>
        <p:spPr>
          <a:xfrm>
            <a:off x="3525225" y="3771496"/>
            <a:ext cx="453079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1980: At University, I studied Chemistry and used MS-DOS, client/server main frame systems, ZX-Spectrum computer and Jupiter Ace recreationally.</a:t>
            </a:r>
          </a:p>
          <a:p>
            <a:endParaRPr lang="en-GB" dirty="0"/>
          </a:p>
          <a:p>
            <a:r>
              <a:rPr lang="en-GB" dirty="0"/>
              <a:t>Former careers as accountant, SQL Server DBA and Business Information Architect.</a:t>
            </a:r>
          </a:p>
          <a:p>
            <a:endParaRPr lang="en-GB" dirty="0"/>
          </a:p>
          <a:p>
            <a:r>
              <a:rPr lang="en-GB" dirty="0"/>
              <a:t>Volounteer tutor at codeyourfuture.io</a:t>
            </a:r>
          </a:p>
        </p:txBody>
      </p:sp>
      <p:pic>
        <p:nvPicPr>
          <p:cNvPr id="7" name="Picture 6" descr="A close up of a calculator&#10;&#10;Description automatically generated">
            <a:extLst>
              <a:ext uri="{FF2B5EF4-FFF2-40B4-BE49-F238E27FC236}">
                <a16:creationId xmlns:a16="http://schemas.microsoft.com/office/drawing/2014/main" id="{95E6E97F-3325-49C1-8F22-358281B945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2940" y="1325462"/>
            <a:ext cx="2578653" cy="236779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4464916-709F-4640-AE4A-E863DD40F8E5}"/>
              </a:ext>
            </a:extLst>
          </p:cNvPr>
          <p:cNvSpPr txBox="1"/>
          <p:nvPr/>
        </p:nvSpPr>
        <p:spPr>
          <a:xfrm>
            <a:off x="9243998" y="6473032"/>
            <a:ext cx="31036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err="1"/>
              <a:t>Source:Wikimedia</a:t>
            </a:r>
            <a:r>
              <a:rPr lang="en-GB" sz="1100" dirty="0"/>
              <a:t> Commons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6D382D3-C4B0-43B6-91E5-8A0DC150A00B}"/>
              </a:ext>
            </a:extLst>
          </p:cNvPr>
          <p:cNvSpPr txBox="1"/>
          <p:nvPr/>
        </p:nvSpPr>
        <p:spPr>
          <a:xfrm>
            <a:off x="1042967" y="6253235"/>
            <a:ext cx="31036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err="1"/>
              <a:t>Source:Wikimedia</a:t>
            </a:r>
            <a:r>
              <a:rPr lang="en-GB" sz="1100" dirty="0"/>
              <a:t> Commons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A0A30FB-0945-4278-8753-6B9D55742D4E}"/>
              </a:ext>
            </a:extLst>
          </p:cNvPr>
          <p:cNvSpPr txBox="1"/>
          <p:nvPr/>
        </p:nvSpPr>
        <p:spPr>
          <a:xfrm>
            <a:off x="870841" y="3419507"/>
            <a:ext cx="19209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err="1">
                <a:solidFill>
                  <a:schemeClr val="bg1"/>
                </a:solidFill>
              </a:rPr>
              <a:t>Source:Wikimedia</a:t>
            </a:r>
            <a:r>
              <a:rPr lang="en-GB" sz="1100" dirty="0">
                <a:solidFill>
                  <a:schemeClr val="bg1"/>
                </a:solidFill>
              </a:rPr>
              <a:t> Commons </a:t>
            </a:r>
          </a:p>
        </p:txBody>
      </p:sp>
      <p:pic>
        <p:nvPicPr>
          <p:cNvPr id="27" name="Picture 26" descr="A close up of a machine&#10;&#10;Description automatically generated">
            <a:extLst>
              <a:ext uri="{FF2B5EF4-FFF2-40B4-BE49-F238E27FC236}">
                <a16:creationId xmlns:a16="http://schemas.microsoft.com/office/drawing/2014/main" id="{94E45426-8ADB-4DBB-904D-303D2A86FF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6975" y="1333603"/>
            <a:ext cx="2619375" cy="174307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D13CBD88-7C36-4649-BA85-472BBE038547}"/>
              </a:ext>
            </a:extLst>
          </p:cNvPr>
          <p:cNvSpPr txBox="1"/>
          <p:nvPr/>
        </p:nvSpPr>
        <p:spPr>
          <a:xfrm>
            <a:off x="3034203" y="3288702"/>
            <a:ext cx="31036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err="1"/>
              <a:t>Source:Wikimedia</a:t>
            </a:r>
            <a:r>
              <a:rPr lang="en-GB" sz="1100" dirty="0"/>
              <a:t> Commons </a:t>
            </a:r>
          </a:p>
        </p:txBody>
      </p:sp>
      <p:pic>
        <p:nvPicPr>
          <p:cNvPr id="1026" name="Picture 2" descr="Image result for brighton">
            <a:extLst>
              <a:ext uri="{FF2B5EF4-FFF2-40B4-BE49-F238E27FC236}">
                <a16:creationId xmlns:a16="http://schemas.microsoft.com/office/drawing/2014/main" id="{FACF46E5-7177-4EC0-90B6-2287D648C7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7496" y="1532896"/>
            <a:ext cx="3558135" cy="2367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146C545-2A2F-48B4-9694-D05FBB2AB9B7}"/>
              </a:ext>
            </a:extLst>
          </p:cNvPr>
          <p:cNvSpPr txBox="1"/>
          <p:nvPr/>
        </p:nvSpPr>
        <p:spPr>
          <a:xfrm>
            <a:off x="8529904" y="3196369"/>
            <a:ext cx="32514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Brighton, UK</a:t>
            </a:r>
          </a:p>
        </p:txBody>
      </p:sp>
      <p:sp>
        <p:nvSpPr>
          <p:cNvPr id="25" name="Title 3">
            <a:extLst>
              <a:ext uri="{FF2B5EF4-FFF2-40B4-BE49-F238E27FC236}">
                <a16:creationId xmlns:a16="http://schemas.microsoft.com/office/drawing/2014/main" id="{0F64EF32-D2AE-4269-8EC7-8C7137A6B05E}"/>
              </a:ext>
            </a:extLst>
          </p:cNvPr>
          <p:cNvSpPr txBox="1">
            <a:spLocks/>
          </p:cNvSpPr>
          <p:nvPr/>
        </p:nvSpPr>
        <p:spPr>
          <a:xfrm>
            <a:off x="662386" y="384968"/>
            <a:ext cx="10987146" cy="74999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>
                <a:latin typeface="Segoe UI Light" panose="020B0502040204020203" pitchFamily="34" charset="0"/>
                <a:cs typeface="Segoe UI Light" panose="020B0502040204020203" pitchFamily="34" charset="0"/>
              </a:rPr>
              <a:t>PWAs</a:t>
            </a:r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, Web Components, RxJS &amp; Async JS </a:t>
            </a:r>
          </a:p>
        </p:txBody>
      </p:sp>
      <p:pic>
        <p:nvPicPr>
          <p:cNvPr id="4" name="Picture 3" descr="Map&#10;&#10;Description automatically generated">
            <a:extLst>
              <a:ext uri="{FF2B5EF4-FFF2-40B4-BE49-F238E27FC236}">
                <a16:creationId xmlns:a16="http://schemas.microsoft.com/office/drawing/2014/main" id="{FE8BC434-79CB-4853-8AE2-95FD421B83B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26312" y="4048139"/>
            <a:ext cx="3519319" cy="243745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A464BC5-0B91-4840-ACC1-7D47267D5CB2}"/>
              </a:ext>
            </a:extLst>
          </p:cNvPr>
          <p:cNvSpPr txBox="1"/>
          <p:nvPr/>
        </p:nvSpPr>
        <p:spPr>
          <a:xfrm>
            <a:off x="8409012" y="4171651"/>
            <a:ext cx="209005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b="1" dirty="0"/>
              <a:t>http://www.map-of-uk.co.uk/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0AC6CF-70C4-45AA-91F9-D1D99AC38CE0}"/>
              </a:ext>
            </a:extLst>
          </p:cNvPr>
          <p:cNvSpPr txBox="1"/>
          <p:nvPr/>
        </p:nvSpPr>
        <p:spPr>
          <a:xfrm>
            <a:off x="9914552" y="4948119"/>
            <a:ext cx="15388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80 km</a:t>
            </a:r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6B9D5540-35F5-4A82-8E02-61EAD4F11294}"/>
              </a:ext>
            </a:extLst>
          </p:cNvPr>
          <p:cNvSpPr/>
          <p:nvPr/>
        </p:nvSpPr>
        <p:spPr>
          <a:xfrm>
            <a:off x="1042967" y="1278844"/>
            <a:ext cx="10057652" cy="4557473"/>
          </a:xfrm>
          <a:prstGeom prst="wedgeRoundRectCallou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>
                <a:solidFill>
                  <a:schemeClr val="tx1"/>
                </a:solidFill>
              </a:rPr>
              <a:t>Just a developer like all of you.</a:t>
            </a:r>
          </a:p>
          <a:p>
            <a:pPr algn="ctr"/>
            <a:r>
              <a:rPr lang="en-GB" sz="4000" dirty="0">
                <a:solidFill>
                  <a:schemeClr val="tx1"/>
                </a:solidFill>
              </a:rPr>
              <a:t>Tech is still challenging.</a:t>
            </a:r>
          </a:p>
          <a:p>
            <a:pPr algn="ctr"/>
            <a:endParaRPr lang="en-GB" sz="4000" dirty="0">
              <a:solidFill>
                <a:schemeClr val="tx1"/>
              </a:solidFill>
            </a:endParaRPr>
          </a:p>
          <a:p>
            <a:pPr algn="ctr"/>
            <a:r>
              <a:rPr lang="en-GB" sz="4000" dirty="0">
                <a:solidFill>
                  <a:schemeClr val="tx1"/>
                </a:solidFill>
              </a:rPr>
              <a:t>“</a:t>
            </a:r>
            <a:r>
              <a:rPr lang="en-GB" sz="4000" i="1" dirty="0">
                <a:solidFill>
                  <a:schemeClr val="tx1"/>
                </a:solidFill>
              </a:rPr>
              <a:t>It doesn’t get any easier…just different</a:t>
            </a:r>
            <a:r>
              <a:rPr lang="en-GB" sz="4000" dirty="0">
                <a:solidFill>
                  <a:schemeClr val="tx1"/>
                </a:solidFill>
              </a:rPr>
              <a:t>” </a:t>
            </a:r>
          </a:p>
          <a:p>
            <a:pPr algn="ctr"/>
            <a:r>
              <a:rPr lang="en-GB" sz="4000" dirty="0">
                <a:solidFill>
                  <a:schemeClr val="tx1"/>
                </a:solidFill>
              </a:rPr>
              <a:t> - anon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16478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food&#10;&#10;Description automatically generated">
            <a:extLst>
              <a:ext uri="{FF2B5EF4-FFF2-40B4-BE49-F238E27FC236}">
                <a16:creationId xmlns:a16="http://schemas.microsoft.com/office/drawing/2014/main" id="{8E85D67E-6196-4971-9517-B5CA032300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0867" y="1048487"/>
            <a:ext cx="7234921" cy="54441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5FBBC3D-9FC0-49E9-BA50-3C94DE833DEC}"/>
              </a:ext>
            </a:extLst>
          </p:cNvPr>
          <p:cNvSpPr txBox="1"/>
          <p:nvPr/>
        </p:nvSpPr>
        <p:spPr>
          <a:xfrm>
            <a:off x="810705" y="99091"/>
            <a:ext cx="110387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International JS Conference London 2018 – Key Note Speech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6E8DDCB-DB29-4087-BEFF-1986F270992A}"/>
              </a:ext>
            </a:extLst>
          </p:cNvPr>
          <p:cNvSpPr txBox="1"/>
          <p:nvPr/>
        </p:nvSpPr>
        <p:spPr>
          <a:xfrm>
            <a:off x="3593937" y="650733"/>
            <a:ext cx="5805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hlinkClick r:id="rId3"/>
              </a:rPr>
              <a:t>https://www.youtube.com/watch?v=1KJQurclLdw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3951851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Two Business Applications ( 2 )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Content Placeholder 17"/>
          <p:cNvSpPr txBox="1">
            <a:spLocks/>
          </p:cNvSpPr>
          <p:nvPr/>
        </p:nvSpPr>
        <p:spPr>
          <a:xfrm>
            <a:off x="1433399" y="1065203"/>
            <a:ext cx="9325202" cy="39683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2" indent="0">
              <a:lnSpc>
                <a:spcPts val="4560"/>
              </a:lnSpc>
              <a:spcAft>
                <a:spcPts val="1200"/>
              </a:spcAft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lvl="0" indent="0">
              <a:lnSpc>
                <a:spcPts val="4560"/>
              </a:lnSpc>
              <a:spcBef>
                <a:spcPct val="0"/>
              </a:spcBef>
              <a:spcAft>
                <a:spcPts val="2000"/>
              </a:spcAft>
              <a:buNone/>
              <a:defRPr/>
            </a:pPr>
            <a:r>
              <a:rPr lang="en-US" sz="44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&lt;div id=“react-app”/&gt;</a:t>
            </a:r>
          </a:p>
          <a:p>
            <a:pPr marL="0" lvl="0" indent="0">
              <a:lnSpc>
                <a:spcPts val="4560"/>
              </a:lnSpc>
              <a:spcBef>
                <a:spcPct val="0"/>
              </a:spcBef>
              <a:spcAft>
                <a:spcPts val="2000"/>
              </a:spcAft>
              <a:buNone/>
              <a:defRPr/>
            </a:pPr>
            <a:r>
              <a:rPr lang="en-US" sz="44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&lt;div id=“</a:t>
            </a:r>
            <a:r>
              <a:rPr lang="en-US" sz="4400" dirty="0" err="1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vue</a:t>
            </a:r>
            <a:r>
              <a:rPr lang="en-US" sz="44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-app” /&gt;</a:t>
            </a:r>
          </a:p>
          <a:p>
            <a:pPr marL="0" lvl="0" indent="0">
              <a:lnSpc>
                <a:spcPts val="4560"/>
              </a:lnSpc>
              <a:spcBef>
                <a:spcPct val="0"/>
              </a:spcBef>
              <a:spcAft>
                <a:spcPts val="2000"/>
              </a:spcAft>
              <a:buNone/>
              <a:defRPr/>
            </a:pPr>
            <a:r>
              <a:rPr lang="en-US" sz="44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&lt;div id =“angular-app” /&gt;</a:t>
            </a:r>
          </a:p>
          <a:p>
            <a:pPr marL="0" lvl="0" indent="0">
              <a:lnSpc>
                <a:spcPts val="4560"/>
              </a:lnSpc>
              <a:spcBef>
                <a:spcPct val="0"/>
              </a:spcBef>
              <a:spcAft>
                <a:spcPts val="2000"/>
              </a:spcAft>
              <a:buNone/>
              <a:defRPr/>
            </a:pPr>
            <a:r>
              <a:rPr lang="en-US" sz="44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&lt;div id=“</a:t>
            </a:r>
            <a:r>
              <a:rPr lang="en-US" sz="4400" dirty="0" err="1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wordpress</a:t>
            </a:r>
            <a:r>
              <a:rPr lang="en-US" sz="44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-app”  /&gt;</a:t>
            </a:r>
            <a:endParaRPr lang="en-US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2FAA13-2945-4F8B-8409-718AE677BAC4}"/>
              </a:ext>
            </a:extLst>
          </p:cNvPr>
          <p:cNvSpPr txBox="1"/>
          <p:nvPr/>
        </p:nvSpPr>
        <p:spPr>
          <a:xfrm>
            <a:off x="957943" y="5033555"/>
            <a:ext cx="9727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Communicate events and data between all of them.</a:t>
            </a:r>
          </a:p>
        </p:txBody>
      </p:sp>
    </p:spTree>
    <p:extLst>
      <p:ext uri="{BB962C8B-B14F-4D97-AF65-F5344CB8AC3E}">
        <p14:creationId xmlns:p14="http://schemas.microsoft.com/office/powerpoint/2010/main" val="11832357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Pseudo code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Content Placeholder 17"/>
          <p:cNvSpPr txBox="1">
            <a:spLocks/>
          </p:cNvSpPr>
          <p:nvPr/>
        </p:nvSpPr>
        <p:spPr>
          <a:xfrm>
            <a:off x="541609" y="1176293"/>
            <a:ext cx="11138263" cy="39683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2" indent="0">
              <a:lnSpc>
                <a:spcPts val="4560"/>
              </a:lnSpc>
              <a:spcAft>
                <a:spcPts val="1200"/>
              </a:spcAft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lvl="0" indent="0">
              <a:lnSpc>
                <a:spcPts val="4560"/>
              </a:lnSpc>
              <a:spcBef>
                <a:spcPct val="0"/>
              </a:spcBef>
              <a:spcAft>
                <a:spcPts val="2000"/>
              </a:spcAft>
              <a:buNone/>
              <a:defRPr/>
            </a:pPr>
            <a:r>
              <a:rPr lang="en-US" sz="44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&lt;list-conferences  tech=“JS” workshops=“yes”&gt;</a:t>
            </a:r>
          </a:p>
          <a:p>
            <a:pPr marL="0" lvl="0" indent="0">
              <a:lnSpc>
                <a:spcPts val="4560"/>
              </a:lnSpc>
              <a:spcBef>
                <a:spcPct val="0"/>
              </a:spcBef>
              <a:spcAft>
                <a:spcPts val="2000"/>
              </a:spcAft>
              <a:buNone/>
              <a:defRPr/>
            </a:pPr>
            <a:r>
              <a:rPr lang="en-US" sz="44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&lt;book-an-event  event=“22”  use=“invoice” /&gt;</a:t>
            </a:r>
          </a:p>
          <a:p>
            <a:pPr marL="0" indent="0">
              <a:lnSpc>
                <a:spcPts val="4560"/>
              </a:lnSpc>
              <a:spcBef>
                <a:spcPct val="0"/>
              </a:spcBef>
              <a:spcAft>
                <a:spcPts val="2000"/>
              </a:spcAft>
              <a:buNone/>
              <a:defRPr/>
            </a:pPr>
            <a:r>
              <a:rPr lang="en-US" sz="44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&lt;show-flights  city=“LON”  when=“…”/&gt;</a:t>
            </a:r>
          </a:p>
          <a:p>
            <a:pPr marL="0" indent="0">
              <a:lnSpc>
                <a:spcPts val="4560"/>
              </a:lnSpc>
              <a:spcBef>
                <a:spcPct val="0"/>
              </a:spcBef>
              <a:spcAft>
                <a:spcPts val="2000"/>
              </a:spcAft>
              <a:buNone/>
              <a:defRPr/>
            </a:pPr>
            <a:r>
              <a:rPr lang="en-US" sz="44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&lt;list-hotels  min-stars=“3”  meals=“yes” /&gt;</a:t>
            </a:r>
            <a:endParaRPr lang="en-US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lvl="0" indent="0">
              <a:lnSpc>
                <a:spcPts val="4560"/>
              </a:lnSpc>
              <a:spcBef>
                <a:spcPct val="0"/>
              </a:spcBef>
              <a:spcAft>
                <a:spcPts val="2000"/>
              </a:spcAft>
              <a:buNone/>
              <a:defRPr/>
            </a:pPr>
            <a:r>
              <a:rPr lang="en-US" sz="44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Declarative rather than Imperative</a:t>
            </a:r>
          </a:p>
          <a:p>
            <a:pPr marL="0" lvl="0" indent="0">
              <a:lnSpc>
                <a:spcPts val="4560"/>
              </a:lnSpc>
              <a:spcBef>
                <a:spcPct val="0"/>
              </a:spcBef>
              <a:spcAft>
                <a:spcPts val="2000"/>
              </a:spcAft>
              <a:buNone/>
              <a:defRPr/>
            </a:pPr>
            <a:endParaRPr lang="en-US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70076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Two Business Applications ( 2 )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56C6BB9D-FC63-4790-8EAE-CA95B465DD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718" y="1455491"/>
            <a:ext cx="11004297" cy="4976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2391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Definitions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Content Placeholder 17"/>
          <p:cNvSpPr txBox="1">
            <a:spLocks/>
          </p:cNvSpPr>
          <p:nvPr/>
        </p:nvSpPr>
        <p:spPr>
          <a:xfrm>
            <a:off x="541609" y="1691065"/>
            <a:ext cx="10356444" cy="45499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ts val="3600"/>
              </a:lnSpc>
              <a:buNone/>
            </a:pPr>
            <a:r>
              <a:rPr lang="en-GB" sz="4400" b="1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Micro App: </a:t>
            </a:r>
          </a:p>
          <a:p>
            <a:pPr marL="457200" lvl="1" indent="0">
              <a:lnSpc>
                <a:spcPts val="3600"/>
              </a:lnSpc>
              <a:buNone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 micro app is an interactive software module designed to perform like a full coded application or website. (Wikipedia)</a:t>
            </a:r>
            <a:endParaRPr lang="en-GB" sz="1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lvl="1" indent="0">
              <a:lnSpc>
                <a:spcPts val="3600"/>
              </a:lnSpc>
              <a:buNone/>
            </a:pPr>
            <a:r>
              <a:rPr lang="en-GB" sz="4400" b="1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Micro </a:t>
            </a:r>
            <a:r>
              <a:rPr lang="en-GB" sz="44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Service:</a:t>
            </a:r>
          </a:p>
          <a:p>
            <a:pPr marL="457200" lvl="1" indent="0">
              <a:lnSpc>
                <a:spcPts val="3600"/>
              </a:lnSpc>
              <a:buNone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 self-contained piece of business functionality with clear interfaces - "Do one thing and do it well". (Paraphrased from Wikipedia) or…</a:t>
            </a:r>
          </a:p>
          <a:p>
            <a:pPr lvl="1">
              <a:lnSpc>
                <a:spcPts val="4000"/>
              </a:lnSpc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lvl="0" indent="0">
              <a:spcBef>
                <a:spcPct val="0"/>
              </a:spcBef>
              <a:spcAft>
                <a:spcPts val="2000"/>
              </a:spcAft>
              <a:buNone/>
              <a:defRPr/>
            </a:pPr>
            <a:endParaRPr lang="en-US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67831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Which begs the question…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Content Placeholder 17"/>
          <p:cNvSpPr txBox="1">
            <a:spLocks/>
          </p:cNvSpPr>
          <p:nvPr/>
        </p:nvSpPr>
        <p:spPr>
          <a:xfrm>
            <a:off x="541609" y="1691065"/>
            <a:ext cx="10356444" cy="45499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ts val="4000"/>
              </a:lnSpc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lvl="0" indent="0">
              <a:spcBef>
                <a:spcPct val="0"/>
              </a:spcBef>
              <a:spcAft>
                <a:spcPts val="2000"/>
              </a:spcAft>
              <a:buNone/>
              <a:defRPr/>
            </a:pPr>
            <a:endParaRPr lang="en-US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A30D17-B9D7-4391-BAD6-C74B935B524D}"/>
              </a:ext>
            </a:extLst>
          </p:cNvPr>
          <p:cNvSpPr txBox="1"/>
          <p:nvPr/>
        </p:nvSpPr>
        <p:spPr>
          <a:xfrm>
            <a:off x="710587" y="1455491"/>
            <a:ext cx="1129334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>
                <a:latin typeface="+mj-lt"/>
              </a:rPr>
              <a:t>When is an app an app?</a:t>
            </a:r>
          </a:p>
          <a:p>
            <a:endParaRPr lang="en-GB" sz="4400" dirty="0">
              <a:latin typeface="+mj-lt"/>
            </a:endParaRPr>
          </a:p>
          <a:p>
            <a:r>
              <a:rPr lang="en-GB" sz="4400" dirty="0">
                <a:latin typeface="+mj-lt"/>
              </a:rPr>
              <a:t>When is an app a micro app?</a:t>
            </a:r>
          </a:p>
          <a:p>
            <a:endParaRPr lang="en-GB" sz="4400" dirty="0">
              <a:latin typeface="+mj-lt"/>
            </a:endParaRPr>
          </a:p>
          <a:p>
            <a:r>
              <a:rPr lang="en-GB" sz="4400" dirty="0">
                <a:latin typeface="+mj-lt"/>
              </a:rPr>
              <a:t>On own it is an app, with others a micro app?</a:t>
            </a:r>
          </a:p>
          <a:p>
            <a:endParaRPr lang="en-GB" sz="4400" dirty="0">
              <a:latin typeface="+mj-lt"/>
            </a:endParaRPr>
          </a:p>
          <a:p>
            <a:r>
              <a:rPr lang="en-GB" sz="4400" dirty="0">
                <a:latin typeface="+mj-lt"/>
              </a:rPr>
              <a:t>Context…?</a:t>
            </a:r>
          </a:p>
        </p:txBody>
      </p:sp>
    </p:spTree>
    <p:extLst>
      <p:ext uri="{BB962C8B-B14F-4D97-AF65-F5344CB8AC3E}">
        <p14:creationId xmlns:p14="http://schemas.microsoft.com/office/powerpoint/2010/main" val="28358856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Definitions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4" descr="Graphical user interface, website, PowerPoint&#10;&#10;Description automatically generated">
            <a:extLst>
              <a:ext uri="{FF2B5EF4-FFF2-40B4-BE49-F238E27FC236}">
                <a16:creationId xmlns:a16="http://schemas.microsoft.com/office/drawing/2014/main" id="{FBF800EC-ACEF-469A-A46C-CF12E7BE46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5371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A40AED5-DD1A-45B6-A5AF-F25D9627F626}"/>
              </a:ext>
            </a:extLst>
          </p:cNvPr>
          <p:cNvSpPr txBox="1"/>
          <p:nvPr/>
        </p:nvSpPr>
        <p:spPr>
          <a:xfrm>
            <a:off x="1558834" y="5834743"/>
            <a:ext cx="339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B99D1A-F340-43A7-809E-50841C8AEA01}"/>
              </a:ext>
            </a:extLst>
          </p:cNvPr>
          <p:cNvSpPr txBox="1"/>
          <p:nvPr/>
        </p:nvSpPr>
        <p:spPr>
          <a:xfrm>
            <a:off x="341154" y="5903165"/>
            <a:ext cx="118508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bg1"/>
                </a:solidFill>
              </a:rPr>
              <a:t>Single-Purpose, connecting through APIs over HTTPS = MICRO SERVICE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7A299A0-25E0-4FD0-9BD5-9DCBC9085506}"/>
              </a:ext>
            </a:extLst>
          </p:cNvPr>
          <p:cNvSpPr/>
          <p:nvPr/>
        </p:nvSpPr>
        <p:spPr>
          <a:xfrm>
            <a:off x="8485239" y="1376516"/>
            <a:ext cx="3706761" cy="36674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37787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What is HTML5?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88BF30AF-A2F8-4784-9C26-87E3BB6121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193" y="1797098"/>
            <a:ext cx="10190680" cy="247802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5AA2991-BDE5-4ACE-85EA-98A9083EDD81}"/>
              </a:ext>
            </a:extLst>
          </p:cNvPr>
          <p:cNvSpPr txBox="1"/>
          <p:nvPr/>
        </p:nvSpPr>
        <p:spPr>
          <a:xfrm>
            <a:off x="1441506" y="1335433"/>
            <a:ext cx="98533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https://developer.mozilla.org/en-US/docs/Web/Guide/HTML/HTML5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938750A-F75F-4652-9F99-DA903C1753A5}"/>
              </a:ext>
            </a:extLst>
          </p:cNvPr>
          <p:cNvSpPr txBox="1"/>
          <p:nvPr/>
        </p:nvSpPr>
        <p:spPr>
          <a:xfrm>
            <a:off x="897193" y="3996810"/>
            <a:ext cx="10190680" cy="2395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endParaRPr lang="en-GB" dirty="0"/>
          </a:p>
          <a:p>
            <a:pPr marL="285750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en-GB" dirty="0"/>
              <a:t>Create our own HTML tags. </a:t>
            </a:r>
          </a:p>
          <a:p>
            <a:pPr marL="285750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en-GB" dirty="0"/>
              <a:t>Re-render tags on state change.</a:t>
            </a:r>
          </a:p>
          <a:p>
            <a:pPr marL="285750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en-GB" dirty="0"/>
              <a:t>Preload/save web pages with the Cache API.</a:t>
            </a:r>
          </a:p>
          <a:p>
            <a:pPr marL="285750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en-GB" dirty="0"/>
              <a:t>Save data to Local Storage (synchronously).</a:t>
            </a:r>
          </a:p>
          <a:p>
            <a:pPr marL="285750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en-GB" dirty="0"/>
              <a:t>Store large date in an asynchronous, transactional database with IndexedDB.</a:t>
            </a:r>
          </a:p>
          <a:p>
            <a:pPr marL="285750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en-GB" dirty="0"/>
              <a:t>We can create a device level web and DB server.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F772ECD-8835-4C2B-AECC-0B58CD54C3AF}"/>
              </a:ext>
            </a:extLst>
          </p:cNvPr>
          <p:cNvCxnSpPr>
            <a:cxnSpLocks/>
          </p:cNvCxnSpPr>
          <p:nvPr/>
        </p:nvCxnSpPr>
        <p:spPr>
          <a:xfrm flipV="1">
            <a:off x="1278194" y="2861190"/>
            <a:ext cx="1818495" cy="1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B2BA369-9EF1-46A9-B171-CA8E082F14EE}"/>
              </a:ext>
            </a:extLst>
          </p:cNvPr>
          <p:cNvCxnSpPr>
            <a:cxnSpLocks/>
          </p:cNvCxnSpPr>
          <p:nvPr/>
        </p:nvCxnSpPr>
        <p:spPr>
          <a:xfrm>
            <a:off x="7969718" y="2415303"/>
            <a:ext cx="2555300" cy="4151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F6DC663-CCA0-4285-A41F-0854185C3C10}"/>
              </a:ext>
            </a:extLst>
          </p:cNvPr>
          <p:cNvCxnSpPr>
            <a:cxnSpLocks/>
          </p:cNvCxnSpPr>
          <p:nvPr/>
        </p:nvCxnSpPr>
        <p:spPr>
          <a:xfrm flipV="1">
            <a:off x="1278194" y="3652764"/>
            <a:ext cx="3717318" cy="4791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64BD9A1-494A-4E30-A6FC-A3EFFF51DEA6}"/>
              </a:ext>
            </a:extLst>
          </p:cNvPr>
          <p:cNvCxnSpPr>
            <a:cxnSpLocks/>
          </p:cNvCxnSpPr>
          <p:nvPr/>
        </p:nvCxnSpPr>
        <p:spPr>
          <a:xfrm flipV="1">
            <a:off x="7969718" y="3642769"/>
            <a:ext cx="1920802" cy="1999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5F52B1D-ADE3-47FD-885B-19233C9B2E12}"/>
              </a:ext>
            </a:extLst>
          </p:cNvPr>
          <p:cNvCxnSpPr>
            <a:cxnSpLocks/>
          </p:cNvCxnSpPr>
          <p:nvPr/>
        </p:nvCxnSpPr>
        <p:spPr>
          <a:xfrm flipV="1">
            <a:off x="3007333" y="4031530"/>
            <a:ext cx="813896" cy="1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11685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CE6F758-E615-45DF-8E98-B599821204C1}"/>
              </a:ext>
            </a:extLst>
          </p:cNvPr>
          <p:cNvSpPr/>
          <p:nvPr/>
        </p:nvSpPr>
        <p:spPr>
          <a:xfrm>
            <a:off x="8186057" y="3326674"/>
            <a:ext cx="2403566" cy="141078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What is an </a:t>
            </a:r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anchor</a:t>
            </a:r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tag?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83051A7-1D52-4F4A-A128-97CCB4F7C2FF}"/>
              </a:ext>
            </a:extLst>
          </p:cNvPr>
          <p:cNvSpPr txBox="1">
            <a:spLocks/>
          </p:cNvSpPr>
          <p:nvPr/>
        </p:nvSpPr>
        <p:spPr>
          <a:xfrm>
            <a:off x="838200" y="1325564"/>
            <a:ext cx="10515600" cy="5193224"/>
          </a:xfrm>
          <a:prstGeom prst="rect">
            <a:avLst/>
          </a:prstGeom>
        </p:spPr>
        <p:txBody>
          <a:bodyPr wrap="square" bIns="25200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&lt;a </a:t>
            </a:r>
            <a:r>
              <a:rPr lang="en-GB" sz="3600" dirty="0" err="1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href</a:t>
            </a:r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=“#” target=“_blank&gt;CLICK EVENT&lt;/a&gt;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										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GB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6E1ECF25-F62C-4F47-85EA-6FD0F2A4C6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86" y="3176521"/>
            <a:ext cx="10644514" cy="2982236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687CCAD-C450-42D9-9A5C-7FCD45E1A315}"/>
              </a:ext>
            </a:extLst>
          </p:cNvPr>
          <p:cNvSpPr txBox="1">
            <a:spLocks/>
          </p:cNvSpPr>
          <p:nvPr/>
        </p:nvSpPr>
        <p:spPr>
          <a:xfrm>
            <a:off x="838200" y="1325564"/>
            <a:ext cx="10515600" cy="2982236"/>
          </a:xfrm>
          <a:prstGeom prst="rect">
            <a:avLst/>
          </a:prstGeom>
        </p:spPr>
        <p:txBody>
          <a:bodyPr wrap="square" bIns="25200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 sz="105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GB" sz="1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GB" sz="18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		props	        built-in click method 		slot api 											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GB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A6E6471-A6FE-4966-9209-EFE1F5D62471}"/>
              </a:ext>
            </a:extLst>
          </p:cNvPr>
          <p:cNvCxnSpPr>
            <a:cxnSpLocks/>
          </p:cNvCxnSpPr>
          <p:nvPr/>
        </p:nvCxnSpPr>
        <p:spPr>
          <a:xfrm flipH="1" flipV="1">
            <a:off x="2550253" y="2085906"/>
            <a:ext cx="402672" cy="23784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B25F831-9D52-4156-A41F-339381BF1382}"/>
              </a:ext>
            </a:extLst>
          </p:cNvPr>
          <p:cNvCxnSpPr>
            <a:cxnSpLocks/>
          </p:cNvCxnSpPr>
          <p:nvPr/>
        </p:nvCxnSpPr>
        <p:spPr>
          <a:xfrm flipV="1">
            <a:off x="3641108" y="2085908"/>
            <a:ext cx="641963" cy="237842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B692AB1-E4C1-42E6-9768-E4F910DE9B3E}"/>
              </a:ext>
            </a:extLst>
          </p:cNvPr>
          <p:cNvCxnSpPr>
            <a:cxnSpLocks/>
          </p:cNvCxnSpPr>
          <p:nvPr/>
        </p:nvCxnSpPr>
        <p:spPr>
          <a:xfrm flipV="1">
            <a:off x="8550893" y="2060889"/>
            <a:ext cx="0" cy="38030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3B3F7A2-207D-4716-8393-8DBC5E40E585}"/>
              </a:ext>
            </a:extLst>
          </p:cNvPr>
          <p:cNvSpPr txBox="1"/>
          <p:nvPr/>
        </p:nvSpPr>
        <p:spPr>
          <a:xfrm>
            <a:off x="1132084" y="6177533"/>
            <a:ext cx="1035063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https://developer.mozilla.org/en-US/docs/Web/API/HTMLAnchorElement</a:t>
            </a:r>
          </a:p>
          <a:p>
            <a:endParaRPr lang="en-GB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47F6A8B-B1E0-4B37-9C38-49B0A9CE0EC7}"/>
              </a:ext>
            </a:extLst>
          </p:cNvPr>
          <p:cNvSpPr/>
          <p:nvPr/>
        </p:nvSpPr>
        <p:spPr>
          <a:xfrm>
            <a:off x="7918551" y="3429000"/>
            <a:ext cx="3082823" cy="1133474"/>
          </a:xfrm>
          <a:prstGeom prst="rect">
            <a:avLst/>
          </a:prstGeom>
          <a:noFill/>
          <a:ln w="76200">
            <a:solidFill>
              <a:srgbClr val="DD46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5A8947-99B2-4044-8EE4-292FC025F883}"/>
              </a:ext>
            </a:extLst>
          </p:cNvPr>
          <p:cNvSpPr txBox="1"/>
          <p:nvPr/>
        </p:nvSpPr>
        <p:spPr>
          <a:xfrm>
            <a:off x="1132084" y="5002446"/>
            <a:ext cx="61648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Anchor tag extends the HTMLElement class</a:t>
            </a:r>
          </a:p>
        </p:txBody>
      </p:sp>
    </p:spTree>
    <p:extLst>
      <p:ext uri="{BB962C8B-B14F-4D97-AF65-F5344CB8AC3E}">
        <p14:creationId xmlns:p14="http://schemas.microsoft.com/office/powerpoint/2010/main" val="35349215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What is an </a:t>
            </a:r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input </a:t>
            </a:r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element?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83051A7-1D52-4F4A-A128-97CCB4F7C2FF}"/>
              </a:ext>
            </a:extLst>
          </p:cNvPr>
          <p:cNvSpPr txBox="1">
            <a:spLocks/>
          </p:cNvSpPr>
          <p:nvPr/>
        </p:nvSpPr>
        <p:spPr>
          <a:xfrm>
            <a:off x="838200" y="1325564"/>
            <a:ext cx="10515600" cy="5193224"/>
          </a:xfrm>
          <a:prstGeom prst="rect">
            <a:avLst/>
          </a:prstGeom>
        </p:spPr>
        <p:txBody>
          <a:bodyPr wrap="square" bIns="25200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Arial" panose="020B0604020202020204" pitchFamily="34" charset="0"/>
              <a:buNone/>
            </a:pPr>
            <a:endParaRPr lang="en-GB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8" name="Picture 17" descr="A picture containing text, indoor, screenshot&#10;&#10;Description automatically generated">
            <a:extLst>
              <a:ext uri="{FF2B5EF4-FFF2-40B4-BE49-F238E27FC236}">
                <a16:creationId xmlns:a16="http://schemas.microsoft.com/office/drawing/2014/main" id="{A5DC19F9-8D28-42EC-90CB-E9AFD372A0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344" y="1325564"/>
            <a:ext cx="10085311" cy="22968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AD701681-8BF7-459D-B2E9-BB7A93C0133A}"/>
              </a:ext>
            </a:extLst>
          </p:cNvPr>
          <p:cNvSpPr txBox="1"/>
          <p:nvPr/>
        </p:nvSpPr>
        <p:spPr>
          <a:xfrm>
            <a:off x="4034484" y="3253032"/>
            <a:ext cx="7211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https://developer.mozilla.org/en-US/docs/Web/HTML/Element/input</a:t>
            </a:r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F54E2383-B307-4084-A9AB-78336F51DB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761" y="4223440"/>
            <a:ext cx="11250478" cy="2056326"/>
          </a:xfrm>
          <a:prstGeom prst="rect">
            <a:avLst/>
          </a:prstGeom>
        </p:spPr>
      </p:pic>
      <p:sp>
        <p:nvSpPr>
          <p:cNvPr id="2" name="Speech Bubble: Oval 1">
            <a:extLst>
              <a:ext uri="{FF2B5EF4-FFF2-40B4-BE49-F238E27FC236}">
                <a16:creationId xmlns:a16="http://schemas.microsoft.com/office/drawing/2014/main" id="{32156F86-F40C-4EEA-899E-637D5B7D0C28}"/>
              </a:ext>
            </a:extLst>
          </p:cNvPr>
          <p:cNvSpPr/>
          <p:nvPr/>
        </p:nvSpPr>
        <p:spPr>
          <a:xfrm>
            <a:off x="9511386" y="4914437"/>
            <a:ext cx="1627269" cy="1152988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And pop-over UI!</a:t>
            </a:r>
          </a:p>
        </p:txBody>
      </p:sp>
    </p:spTree>
    <p:extLst>
      <p:ext uri="{BB962C8B-B14F-4D97-AF65-F5344CB8AC3E}">
        <p14:creationId xmlns:p14="http://schemas.microsoft.com/office/powerpoint/2010/main" val="2419875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Introductions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Content Placeholder 17"/>
          <p:cNvSpPr txBox="1">
            <a:spLocks/>
          </p:cNvSpPr>
          <p:nvPr/>
        </p:nvSpPr>
        <p:spPr>
          <a:xfrm>
            <a:off x="699461" y="1455491"/>
            <a:ext cx="10356444" cy="49877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GB" sz="36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lvl="1"/>
            <a:r>
              <a:rPr lang="en-GB" sz="36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Name.</a:t>
            </a:r>
          </a:p>
          <a:p>
            <a:pPr lvl="1"/>
            <a:r>
              <a:rPr lang="en-GB" sz="36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Where you live.</a:t>
            </a:r>
          </a:p>
          <a:p>
            <a:pPr lvl="1"/>
            <a:r>
              <a:rPr lang="en-GB" sz="36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Your tech stack.</a:t>
            </a:r>
          </a:p>
          <a:p>
            <a:pPr lvl="1"/>
            <a:r>
              <a:rPr lang="en-GB" sz="36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Why you are interested in Web Components.</a:t>
            </a:r>
          </a:p>
          <a:p>
            <a:pPr lvl="1"/>
            <a:endParaRPr lang="en-GB" sz="1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lvl="1">
              <a:lnSpc>
                <a:spcPts val="3400"/>
              </a:lnSpc>
            </a:pPr>
            <a:r>
              <a:rPr lang="en-GB" sz="36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 will honour completing course in 4 hours but will be available if needed after.  Ends: 12pm GMT.</a:t>
            </a:r>
          </a:p>
          <a:p>
            <a:pPr lvl="1">
              <a:lnSpc>
                <a:spcPts val="3400"/>
              </a:lnSpc>
            </a:pPr>
            <a:r>
              <a:rPr lang="en-GB" sz="36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50ish minutes lesson and a 10 min break but the group will determine what works best.</a:t>
            </a:r>
          </a:p>
          <a:p>
            <a:pPr marL="0" lvl="0" indent="0">
              <a:spcBef>
                <a:spcPct val="0"/>
              </a:spcBef>
              <a:spcAft>
                <a:spcPts val="2000"/>
              </a:spcAft>
              <a:buNone/>
              <a:defRPr/>
            </a:pPr>
            <a:endParaRPr lang="en-US" sz="36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marL="0" lvl="0" indent="0">
              <a:spcBef>
                <a:spcPct val="0"/>
              </a:spcBef>
              <a:spcAft>
                <a:spcPts val="2000"/>
              </a:spcAft>
              <a:buNone/>
              <a:defRPr/>
            </a:pPr>
            <a:endParaRPr lang="en-US" sz="2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AB94FB9-39C7-47C2-86CF-8EF3E162F533}"/>
              </a:ext>
            </a:extLst>
          </p:cNvPr>
          <p:cNvCxnSpPr/>
          <p:nvPr/>
        </p:nvCxnSpPr>
        <p:spPr>
          <a:xfrm>
            <a:off x="1375954" y="3910149"/>
            <a:ext cx="9039497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11220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What is a Custom HTML Tag?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6" name="Picture 15" descr="Diagram&#10;&#10;Description automatically generated">
            <a:extLst>
              <a:ext uri="{FF2B5EF4-FFF2-40B4-BE49-F238E27FC236}">
                <a16:creationId xmlns:a16="http://schemas.microsoft.com/office/drawing/2014/main" id="{2488CAC4-EFDC-4C1A-A6FE-448404D017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1770" y="3336591"/>
            <a:ext cx="6154369" cy="172424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3A30641-B566-4F11-A31A-FAB971D03D80}"/>
              </a:ext>
            </a:extLst>
          </p:cNvPr>
          <p:cNvSpPr txBox="1"/>
          <p:nvPr/>
        </p:nvSpPr>
        <p:spPr>
          <a:xfrm>
            <a:off x="371847" y="1233775"/>
            <a:ext cx="10559845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1" indent="0" algn="ctr">
              <a:buNone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&lt;my-component&gt;&lt;/my-component&gt;</a:t>
            </a:r>
          </a:p>
          <a:p>
            <a:pPr marL="457200" lvl="1" indent="0" algn="ctr">
              <a:buNone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&lt;script src=“file.js”&gt;&lt;/script&gt;</a:t>
            </a:r>
          </a:p>
          <a:p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B601BD-DA82-4F76-B454-D9B8FF4DC959}"/>
              </a:ext>
            </a:extLst>
          </p:cNvPr>
          <p:cNvSpPr txBox="1"/>
          <p:nvPr/>
        </p:nvSpPr>
        <p:spPr>
          <a:xfrm>
            <a:off x="0" y="2656175"/>
            <a:ext cx="5338916" cy="2857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2">
              <a:lnSpc>
                <a:spcPts val="4000"/>
              </a:lnSpc>
              <a:spcBef>
                <a:spcPts val="1000"/>
              </a:spcBef>
              <a:spcAft>
                <a:spcPts val="1200"/>
              </a:spcAft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Must contain at least one hyphen.</a:t>
            </a:r>
          </a:p>
          <a:p>
            <a:pPr marL="457200" lvl="2">
              <a:lnSpc>
                <a:spcPts val="4000"/>
              </a:lnSpc>
              <a:spcBef>
                <a:spcPts val="1000"/>
              </a:spcBef>
              <a:spcAft>
                <a:spcPts val="1200"/>
              </a:spcAft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Use just like any HTML tag.</a:t>
            </a:r>
          </a:p>
          <a:p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653BFB-3B5E-4797-84D1-29C8487E3508}"/>
              </a:ext>
            </a:extLst>
          </p:cNvPr>
          <p:cNvSpPr txBox="1"/>
          <p:nvPr/>
        </p:nvSpPr>
        <p:spPr>
          <a:xfrm>
            <a:off x="541609" y="5677729"/>
            <a:ext cx="87725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They extend the HTMLElement class.</a:t>
            </a:r>
          </a:p>
          <a:p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AD2BD85-65B7-43AA-A905-195B8B69DFEB}"/>
              </a:ext>
            </a:extLst>
          </p:cNvPr>
          <p:cNvSpPr/>
          <p:nvPr/>
        </p:nvSpPr>
        <p:spPr>
          <a:xfrm>
            <a:off x="9716004" y="3362127"/>
            <a:ext cx="1913209" cy="795472"/>
          </a:xfrm>
          <a:prstGeom prst="rect">
            <a:avLst/>
          </a:prstGeom>
          <a:noFill/>
          <a:ln w="76200">
            <a:solidFill>
              <a:srgbClr val="DD46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7E3C885-97FD-4A07-B387-4D7925F92F22}"/>
              </a:ext>
            </a:extLst>
          </p:cNvPr>
          <p:cNvCxnSpPr>
            <a:cxnSpLocks/>
          </p:cNvCxnSpPr>
          <p:nvPr/>
        </p:nvCxnSpPr>
        <p:spPr>
          <a:xfrm flipH="1">
            <a:off x="5953125" y="3867150"/>
            <a:ext cx="4105275" cy="1757074"/>
          </a:xfrm>
          <a:prstGeom prst="straightConnector1">
            <a:avLst/>
          </a:prstGeom>
          <a:ln w="508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48242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How to use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9873E3-7AFA-4917-87BE-3176AC3DAD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332" y="1455491"/>
            <a:ext cx="10437440" cy="439471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7A3A587-7E0D-444B-B31E-7D1B32EB3C23}"/>
              </a:ext>
            </a:extLst>
          </p:cNvPr>
          <p:cNvSpPr txBox="1"/>
          <p:nvPr/>
        </p:nvSpPr>
        <p:spPr>
          <a:xfrm>
            <a:off x="3621448" y="6050437"/>
            <a:ext cx="5440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https://www.webcomponents.org/introduction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DBFEAC7-49C1-44E1-9BCA-926B102B37F2}"/>
              </a:ext>
            </a:extLst>
          </p:cNvPr>
          <p:cNvCxnSpPr>
            <a:cxnSpLocks/>
            <a:stCxn id="12" idx="1"/>
          </p:cNvCxnSpPr>
          <p:nvPr/>
        </p:nvCxnSpPr>
        <p:spPr>
          <a:xfrm flipH="1" flipV="1">
            <a:off x="3229596" y="2988635"/>
            <a:ext cx="1016360" cy="681134"/>
          </a:xfrm>
          <a:prstGeom prst="straightConnector1">
            <a:avLst/>
          </a:prstGeom>
          <a:ln w="508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535C1CF-C8DE-4C0A-9A52-E3F8F9E78C2D}"/>
              </a:ext>
            </a:extLst>
          </p:cNvPr>
          <p:cNvSpPr txBox="1"/>
          <p:nvPr/>
        </p:nvSpPr>
        <p:spPr>
          <a:xfrm>
            <a:off x="4245956" y="3485103"/>
            <a:ext cx="5269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We can create elements as part of HTML5 spec.</a:t>
            </a:r>
          </a:p>
        </p:txBody>
      </p:sp>
      <p:sp>
        <p:nvSpPr>
          <p:cNvPr id="3" name="Lightning Bolt 2">
            <a:extLst>
              <a:ext uri="{FF2B5EF4-FFF2-40B4-BE49-F238E27FC236}">
                <a16:creationId xmlns:a16="http://schemas.microsoft.com/office/drawing/2014/main" id="{7542D67D-5580-463A-9B94-1A153858B7CF}"/>
              </a:ext>
            </a:extLst>
          </p:cNvPr>
          <p:cNvSpPr/>
          <p:nvPr/>
        </p:nvSpPr>
        <p:spPr>
          <a:xfrm>
            <a:off x="790575" y="4811052"/>
            <a:ext cx="438150" cy="619125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26721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Useful references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Content Placeholder 17"/>
          <p:cNvSpPr txBox="1">
            <a:spLocks/>
          </p:cNvSpPr>
          <p:nvPr/>
        </p:nvSpPr>
        <p:spPr>
          <a:xfrm>
            <a:off x="746269" y="2396446"/>
            <a:ext cx="10356444" cy="30060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ts val="3000"/>
              </a:lnSpc>
              <a:buNone/>
            </a:pPr>
            <a:r>
              <a:rPr lang="en-GB" sz="3800" b="1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https://www.webcomponents.org/</a:t>
            </a:r>
            <a:r>
              <a:rPr lang="en-GB" sz="3800" b="1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</a:p>
          <a:p>
            <a:pPr marL="457200" lvl="1" indent="0">
              <a:lnSpc>
                <a:spcPts val="3000"/>
              </a:lnSpc>
              <a:buNone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 main reference site</a:t>
            </a:r>
          </a:p>
          <a:p>
            <a:pPr marL="457200" lvl="1" indent="0">
              <a:lnSpc>
                <a:spcPts val="3000"/>
              </a:lnSpc>
              <a:buNone/>
            </a:pPr>
            <a:r>
              <a:rPr lang="en-GB" sz="3800" b="1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https://custom-elements-everywhere.com/</a:t>
            </a:r>
            <a:r>
              <a:rPr lang="en-GB" sz="3800" b="1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</a:p>
          <a:p>
            <a:pPr marL="457200" lvl="1" indent="0">
              <a:lnSpc>
                <a:spcPts val="3500"/>
              </a:lnSpc>
              <a:buNone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(Making sure frameworks and custom elements can be BFFs )</a:t>
            </a:r>
          </a:p>
          <a:p>
            <a:pPr marL="457200" lvl="1" indent="0">
              <a:lnSpc>
                <a:spcPts val="4000"/>
              </a:lnSpc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20184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How to use – Props Down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329088-EA16-420B-B145-A30265C6D3B4}"/>
              </a:ext>
            </a:extLst>
          </p:cNvPr>
          <p:cNvSpPr txBox="1"/>
          <p:nvPr/>
        </p:nvSpPr>
        <p:spPr>
          <a:xfrm>
            <a:off x="602569" y="1251196"/>
            <a:ext cx="10570528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indent="0">
              <a:buNone/>
            </a:pPr>
            <a:r>
              <a:rPr lang="en-GB" sz="3800" b="1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PROPS DOWN &lt;show-post postid=“34” /&gt; </a:t>
            </a:r>
          </a:p>
          <a:p>
            <a:pPr marL="457200" lvl="1" indent="0">
              <a:buNone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Demo: 05-events/05-showPost.html</a:t>
            </a:r>
          </a:p>
          <a:p>
            <a:pPr marL="457200" lvl="1" indent="0">
              <a:buNone/>
            </a:pPr>
            <a:endParaRPr lang="en-GB" sz="16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lvl="1" indent="0"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45721123-3891-4505-AE4C-022B343272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590" y="2455878"/>
            <a:ext cx="9832819" cy="3975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4192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How to use – Events Up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329088-EA16-420B-B145-A30265C6D3B4}"/>
              </a:ext>
            </a:extLst>
          </p:cNvPr>
          <p:cNvSpPr txBox="1"/>
          <p:nvPr/>
        </p:nvSpPr>
        <p:spPr>
          <a:xfrm>
            <a:off x="541609" y="1031319"/>
            <a:ext cx="10971964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indent="0">
              <a:buNone/>
            </a:pPr>
            <a:endParaRPr lang="en-GB" sz="16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3800" b="1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EVENTS UP</a:t>
            </a:r>
          </a:p>
          <a:p>
            <a:pPr marL="457200" lvl="1" indent="0">
              <a:buNone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Demo: 05-events/15-child-to-parent</a:t>
            </a:r>
          </a:p>
          <a:p>
            <a:pPr marL="457200" lvl="1" indent="0">
              <a:buNone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We use JS Custom Events to send event and data.</a:t>
            </a:r>
          </a:p>
          <a:p>
            <a:pPr marL="457200" lvl="1" indent="0"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1EFF6DE4-1800-4B4F-A534-31BA34AF8D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029" y="3125792"/>
            <a:ext cx="9993734" cy="261320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668C555-2195-4C04-83B9-58ABA9E66946}"/>
              </a:ext>
            </a:extLst>
          </p:cNvPr>
          <p:cNvSpPr txBox="1"/>
          <p:nvPr/>
        </p:nvSpPr>
        <p:spPr>
          <a:xfrm>
            <a:off x="1637212" y="5846924"/>
            <a:ext cx="82756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In page, listen for the ‘</a:t>
            </a:r>
            <a:r>
              <a:rPr lang="en-GB" sz="3200" dirty="0">
                <a:solidFill>
                  <a:srgbClr val="FF0000"/>
                </a:solidFill>
              </a:rPr>
              <a:t>childOneClick</a:t>
            </a:r>
            <a:r>
              <a:rPr lang="en-GB" sz="3200" dirty="0"/>
              <a:t>’ event…</a:t>
            </a:r>
          </a:p>
        </p:txBody>
      </p:sp>
    </p:spTree>
    <p:extLst>
      <p:ext uri="{BB962C8B-B14F-4D97-AF65-F5344CB8AC3E}">
        <p14:creationId xmlns:p14="http://schemas.microsoft.com/office/powerpoint/2010/main" val="32962010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How to use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329088-EA16-420B-B145-A30265C6D3B4}"/>
              </a:ext>
            </a:extLst>
          </p:cNvPr>
          <p:cNvSpPr txBox="1"/>
          <p:nvPr/>
        </p:nvSpPr>
        <p:spPr>
          <a:xfrm>
            <a:off x="541609" y="1691065"/>
            <a:ext cx="10971964" cy="41857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indent="0">
              <a:buNone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NB Methods and properties on components can be directly accessed. </a:t>
            </a:r>
          </a:p>
          <a:p>
            <a:pPr marL="457200" lvl="1" indent="0"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This would be a design choice as components tend to use props down events up, rather than sibling to sibling.</a:t>
            </a:r>
          </a:p>
          <a:p>
            <a:pPr marL="457200" lvl="1" indent="0"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6686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How to use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EDF617F1-A165-43B9-9BA7-B236365006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55" y="3603392"/>
            <a:ext cx="10388662" cy="2214425"/>
          </a:xfrm>
          <a:prstGeom prst="rect">
            <a:avLst/>
          </a:prstGeom>
        </p:spPr>
      </p:pic>
      <p:pic>
        <p:nvPicPr>
          <p:cNvPr id="13" name="Picture 12" descr="Text&#10;&#10;Description automatically generated">
            <a:extLst>
              <a:ext uri="{FF2B5EF4-FFF2-40B4-BE49-F238E27FC236}">
                <a16:creationId xmlns:a16="http://schemas.microsoft.com/office/drawing/2014/main" id="{85BCBD31-09B7-4923-8671-81D376C3EC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55" y="1314212"/>
            <a:ext cx="10420352" cy="211478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B4F5ECF-70E6-41C7-AEC4-CFDA43BE567E}"/>
              </a:ext>
            </a:extLst>
          </p:cNvPr>
          <p:cNvSpPr txBox="1"/>
          <p:nvPr/>
        </p:nvSpPr>
        <p:spPr>
          <a:xfrm>
            <a:off x="3647016" y="5970034"/>
            <a:ext cx="61852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05: 01-light-events.html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EA9CDF-60AC-4E67-967F-23971A6B8878}"/>
              </a:ext>
            </a:extLst>
          </p:cNvPr>
          <p:cNvSpPr txBox="1"/>
          <p:nvPr/>
        </p:nvSpPr>
        <p:spPr>
          <a:xfrm>
            <a:off x="3849189" y="5148822"/>
            <a:ext cx="2967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A function in class</a:t>
            </a:r>
          </a:p>
        </p:txBody>
      </p:sp>
    </p:spTree>
    <p:extLst>
      <p:ext uri="{BB962C8B-B14F-4D97-AF65-F5344CB8AC3E}">
        <p14:creationId xmlns:p14="http://schemas.microsoft.com/office/powerpoint/2010/main" val="315310553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ontent Placeholder 17"/>
          <p:cNvSpPr txBox="1">
            <a:spLocks/>
          </p:cNvSpPr>
          <p:nvPr/>
        </p:nvSpPr>
        <p:spPr>
          <a:xfrm>
            <a:off x="502280" y="1386665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Hexagon 4">
            <a:extLst>
              <a:ext uri="{FF2B5EF4-FFF2-40B4-BE49-F238E27FC236}">
                <a16:creationId xmlns:a16="http://schemas.microsoft.com/office/drawing/2014/main" id="{620B3DC9-5233-4DC7-968D-1A205CC71230}"/>
              </a:ext>
            </a:extLst>
          </p:cNvPr>
          <p:cNvSpPr/>
          <p:nvPr/>
        </p:nvSpPr>
        <p:spPr>
          <a:xfrm>
            <a:off x="4553598" y="2526082"/>
            <a:ext cx="2986481" cy="2734811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Arrow: Up 5">
            <a:extLst>
              <a:ext uri="{FF2B5EF4-FFF2-40B4-BE49-F238E27FC236}">
                <a16:creationId xmlns:a16="http://schemas.microsoft.com/office/drawing/2014/main" id="{B7F968AF-6700-4552-9C44-0393FDFD5D81}"/>
              </a:ext>
            </a:extLst>
          </p:cNvPr>
          <p:cNvSpPr/>
          <p:nvPr/>
        </p:nvSpPr>
        <p:spPr>
          <a:xfrm rot="10800000">
            <a:off x="5812147" y="1820821"/>
            <a:ext cx="385894" cy="520118"/>
          </a:xfrm>
          <a:prstGeom prst="up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3E2120-F6E3-42E0-98C7-E9673915D5A9}"/>
              </a:ext>
            </a:extLst>
          </p:cNvPr>
          <p:cNvSpPr txBox="1"/>
          <p:nvPr/>
        </p:nvSpPr>
        <p:spPr>
          <a:xfrm>
            <a:off x="381982" y="4913739"/>
            <a:ext cx="46707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1. Public method/property on component B</a:t>
            </a:r>
          </a:p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2. Set attributes on component B</a:t>
            </a:r>
          </a:p>
        </p:txBody>
      </p:sp>
      <p:sp>
        <p:nvSpPr>
          <p:cNvPr id="9" name="Arrow: Up 8">
            <a:extLst>
              <a:ext uri="{FF2B5EF4-FFF2-40B4-BE49-F238E27FC236}">
                <a16:creationId xmlns:a16="http://schemas.microsoft.com/office/drawing/2014/main" id="{10C5E13D-48B5-45F0-8FCB-3C3A5D74ADAF}"/>
              </a:ext>
            </a:extLst>
          </p:cNvPr>
          <p:cNvSpPr/>
          <p:nvPr/>
        </p:nvSpPr>
        <p:spPr>
          <a:xfrm rot="18516420">
            <a:off x="4248556" y="2590602"/>
            <a:ext cx="385894" cy="520118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Arrow: Up 9">
            <a:extLst>
              <a:ext uri="{FF2B5EF4-FFF2-40B4-BE49-F238E27FC236}">
                <a16:creationId xmlns:a16="http://schemas.microsoft.com/office/drawing/2014/main" id="{21FD9D0F-4490-417B-9E41-AD2819EBE4B1}"/>
              </a:ext>
            </a:extLst>
          </p:cNvPr>
          <p:cNvSpPr/>
          <p:nvPr/>
        </p:nvSpPr>
        <p:spPr>
          <a:xfrm>
            <a:off x="5922301" y="5357175"/>
            <a:ext cx="385894" cy="520118"/>
          </a:xfrm>
          <a:prstGeom prst="up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A88159-B0D2-44E9-A02A-4FD84E0807CA}"/>
              </a:ext>
            </a:extLst>
          </p:cNvPr>
          <p:cNvSpPr txBox="1"/>
          <p:nvPr/>
        </p:nvSpPr>
        <p:spPr>
          <a:xfrm>
            <a:off x="4530284" y="1203749"/>
            <a:ext cx="2823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HTML attributes (props)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40CB299-C2E4-4A9D-8E4A-D5C322939CA4}"/>
              </a:ext>
            </a:extLst>
          </p:cNvPr>
          <p:cNvSpPr txBox="1"/>
          <p:nvPr/>
        </p:nvSpPr>
        <p:spPr>
          <a:xfrm>
            <a:off x="7826486" y="2512988"/>
            <a:ext cx="4022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Listen to custom event with payload</a:t>
            </a:r>
          </a:p>
        </p:txBody>
      </p:sp>
      <p:sp>
        <p:nvSpPr>
          <p:cNvPr id="13" name="Arrow: Up 12">
            <a:extLst>
              <a:ext uri="{FF2B5EF4-FFF2-40B4-BE49-F238E27FC236}">
                <a16:creationId xmlns:a16="http://schemas.microsoft.com/office/drawing/2014/main" id="{75B0353B-F325-4CA8-9FDA-8826CDAF06C0}"/>
              </a:ext>
            </a:extLst>
          </p:cNvPr>
          <p:cNvSpPr/>
          <p:nvPr/>
        </p:nvSpPr>
        <p:spPr>
          <a:xfrm rot="14383931">
            <a:off x="7339644" y="2634877"/>
            <a:ext cx="385894" cy="520118"/>
          </a:xfrm>
          <a:prstGeom prst="up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6BED2ED-F67A-4E2D-86F8-1D3A41A1834A}"/>
              </a:ext>
            </a:extLst>
          </p:cNvPr>
          <p:cNvSpPr txBox="1"/>
          <p:nvPr/>
        </p:nvSpPr>
        <p:spPr>
          <a:xfrm>
            <a:off x="5162848" y="6015466"/>
            <a:ext cx="2121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Slot API (Children)</a:t>
            </a:r>
          </a:p>
        </p:txBody>
      </p:sp>
      <p:sp>
        <p:nvSpPr>
          <p:cNvPr id="15" name="Arrow: Up 14">
            <a:extLst>
              <a:ext uri="{FF2B5EF4-FFF2-40B4-BE49-F238E27FC236}">
                <a16:creationId xmlns:a16="http://schemas.microsoft.com/office/drawing/2014/main" id="{68DF0B4E-1F65-44AD-89CF-F8154FED9173}"/>
              </a:ext>
            </a:extLst>
          </p:cNvPr>
          <p:cNvSpPr/>
          <p:nvPr/>
        </p:nvSpPr>
        <p:spPr>
          <a:xfrm rot="17691383">
            <a:off x="7477534" y="4377968"/>
            <a:ext cx="385894" cy="520118"/>
          </a:xfrm>
          <a:prstGeom prst="up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C7086C9-B6A8-42A1-8BC7-56B306C4A791}"/>
              </a:ext>
            </a:extLst>
          </p:cNvPr>
          <p:cNvSpPr txBox="1"/>
          <p:nvPr/>
        </p:nvSpPr>
        <p:spPr>
          <a:xfrm>
            <a:off x="7987553" y="4638027"/>
            <a:ext cx="3724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Public Methods/Properties called by COMPONENT C etc…</a:t>
            </a:r>
          </a:p>
        </p:txBody>
      </p:sp>
      <p:sp>
        <p:nvSpPr>
          <p:cNvPr id="17" name="Arrow: Up 16">
            <a:extLst>
              <a:ext uri="{FF2B5EF4-FFF2-40B4-BE49-F238E27FC236}">
                <a16:creationId xmlns:a16="http://schemas.microsoft.com/office/drawing/2014/main" id="{8E80D9D4-7270-4210-A3D0-68C633EF7185}"/>
              </a:ext>
            </a:extLst>
          </p:cNvPr>
          <p:cNvSpPr/>
          <p:nvPr/>
        </p:nvSpPr>
        <p:spPr>
          <a:xfrm rot="14383931">
            <a:off x="4105122" y="4355954"/>
            <a:ext cx="385894" cy="520118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6F78D65-D59B-4D6B-8788-C256A6284CD7}"/>
              </a:ext>
            </a:extLst>
          </p:cNvPr>
          <p:cNvSpPr txBox="1"/>
          <p:nvPr/>
        </p:nvSpPr>
        <p:spPr>
          <a:xfrm>
            <a:off x="591029" y="2512988"/>
            <a:ext cx="3806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Emit custom event with payload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04D7CDB4-EF89-4471-B039-0C18319C1AD5}"/>
              </a:ext>
            </a:extLst>
          </p:cNvPr>
          <p:cNvSpPr/>
          <p:nvPr/>
        </p:nvSpPr>
        <p:spPr>
          <a:xfrm>
            <a:off x="5557079" y="3545707"/>
            <a:ext cx="1116338" cy="697726"/>
          </a:xfrm>
          <a:prstGeom prst="roundRect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800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57EC85F-EB0B-4218-9CA7-AD416C2029A1}"/>
              </a:ext>
            </a:extLst>
          </p:cNvPr>
          <p:cNvSpPr txBox="1"/>
          <p:nvPr/>
        </p:nvSpPr>
        <p:spPr>
          <a:xfrm>
            <a:off x="417170" y="738135"/>
            <a:ext cx="4347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Segoe UI" panose="020B0502040204020203" pitchFamily="34" charset="0"/>
                <a:cs typeface="Segoe UI" panose="020B0502040204020203" pitchFamily="34" charset="0"/>
              </a:rPr>
              <a:t>Framework: &lt;div id=“app”&gt;&lt;/div&gt;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091420F-8296-4BCF-874A-0724571AC546}"/>
              </a:ext>
            </a:extLst>
          </p:cNvPr>
          <p:cNvSpPr txBox="1"/>
          <p:nvPr/>
        </p:nvSpPr>
        <p:spPr>
          <a:xfrm>
            <a:off x="4465247" y="738135"/>
            <a:ext cx="7485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Segoe UI" panose="020B0502040204020203" pitchFamily="34" charset="0"/>
                <a:cs typeface="Segoe UI" panose="020B0502040204020203" pitchFamily="34" charset="0"/>
              </a:rPr>
              <a:t>&lt;web-component id=“app” custom=“{}”   …&gt;&lt;/web-component&gt;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30CECF3-FF12-45D4-929B-5E5B7EF95C26}"/>
              </a:ext>
            </a:extLst>
          </p:cNvPr>
          <p:cNvSpPr txBox="1"/>
          <p:nvPr/>
        </p:nvSpPr>
        <p:spPr>
          <a:xfrm>
            <a:off x="7540079" y="1200055"/>
            <a:ext cx="44107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Attribute can be string, number, array, object – usually JSON.stringify.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567BA0B-C8F3-423B-9AD5-B82ACF4A6724}"/>
              </a:ext>
            </a:extLst>
          </p:cNvPr>
          <p:cNvCxnSpPr>
            <a:cxnSpLocks/>
          </p:cNvCxnSpPr>
          <p:nvPr/>
        </p:nvCxnSpPr>
        <p:spPr>
          <a:xfrm flipV="1">
            <a:off x="8738992" y="1049611"/>
            <a:ext cx="0" cy="259653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E19AAFD-242C-4CEB-9799-C2AA5218CE71}"/>
              </a:ext>
            </a:extLst>
          </p:cNvPr>
          <p:cNvSpPr txBox="1"/>
          <p:nvPr/>
        </p:nvSpPr>
        <p:spPr>
          <a:xfrm>
            <a:off x="4557320" y="1479421"/>
            <a:ext cx="1636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6">
                    <a:lumMod val="75000"/>
                  </a:schemeClr>
                </a:solidFill>
              </a:rPr>
              <a:t>Props down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1FCA26B-FE95-4535-AB03-07818D3C6506}"/>
              </a:ext>
            </a:extLst>
          </p:cNvPr>
          <p:cNvSpPr txBox="1"/>
          <p:nvPr/>
        </p:nvSpPr>
        <p:spPr>
          <a:xfrm>
            <a:off x="593034" y="2780404"/>
            <a:ext cx="1636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6">
                    <a:lumMod val="75000"/>
                  </a:schemeClr>
                </a:solidFill>
              </a:rPr>
              <a:t>Events Up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5CF3BF-CF49-43F5-BE5C-5D7DFE239894}"/>
              </a:ext>
            </a:extLst>
          </p:cNvPr>
          <p:cNvSpPr txBox="1"/>
          <p:nvPr/>
        </p:nvSpPr>
        <p:spPr>
          <a:xfrm>
            <a:off x="558950" y="1419489"/>
            <a:ext cx="3580298" cy="646331"/>
          </a:xfrm>
          <a:prstGeom prst="rect">
            <a:avLst/>
          </a:prstGeom>
          <a:noFill/>
          <a:ln w="5080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6">
                    <a:lumMod val="75000"/>
                  </a:schemeClr>
                </a:solidFill>
              </a:rPr>
              <a:t>Props down – Events up are the two normal design patterns.</a:t>
            </a:r>
          </a:p>
        </p:txBody>
      </p:sp>
      <p:pic>
        <p:nvPicPr>
          <p:cNvPr id="8" name="Graphic 7" descr="Exclamation mark with solid fill">
            <a:extLst>
              <a:ext uri="{FF2B5EF4-FFF2-40B4-BE49-F238E27FC236}">
                <a16:creationId xmlns:a16="http://schemas.microsoft.com/office/drawing/2014/main" id="{5AAE6868-57EB-4A17-99C7-AB221AE9AC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2423" y="2537613"/>
            <a:ext cx="597211" cy="597211"/>
          </a:xfrm>
          <a:prstGeom prst="rect">
            <a:avLst/>
          </a:prstGeom>
        </p:spPr>
      </p:pic>
      <p:pic>
        <p:nvPicPr>
          <p:cNvPr id="26" name="Graphic 25" descr="Exclamation mark with solid fill">
            <a:extLst>
              <a:ext uri="{FF2B5EF4-FFF2-40B4-BE49-F238E27FC236}">
                <a16:creationId xmlns:a16="http://schemas.microsoft.com/office/drawing/2014/main" id="{B7688279-7EFD-460C-A9F2-238A442027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54226" y="1228404"/>
            <a:ext cx="597211" cy="597211"/>
          </a:xfrm>
          <a:prstGeom prst="rect">
            <a:avLst/>
          </a:prstGeom>
        </p:spPr>
      </p:pic>
      <p:pic>
        <p:nvPicPr>
          <p:cNvPr id="27" name="Graphic 26" descr="Exclamation mark with solid fill">
            <a:extLst>
              <a:ext uri="{FF2B5EF4-FFF2-40B4-BE49-F238E27FC236}">
                <a16:creationId xmlns:a16="http://schemas.microsoft.com/office/drawing/2014/main" id="{529E30C8-53BA-4D40-A86B-23DE08DD14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1982" y="3441513"/>
            <a:ext cx="597211" cy="597211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52338091-E883-493B-BBB6-E14CB71DEEA5}"/>
              </a:ext>
            </a:extLst>
          </p:cNvPr>
          <p:cNvSpPr txBox="1"/>
          <p:nvPr/>
        </p:nvSpPr>
        <p:spPr>
          <a:xfrm>
            <a:off x="775713" y="3519901"/>
            <a:ext cx="2524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6">
                    <a:lumMod val="75000"/>
                  </a:schemeClr>
                </a:solidFill>
              </a:rPr>
              <a:t>= primary use cases</a:t>
            </a:r>
          </a:p>
        </p:txBody>
      </p:sp>
    </p:spTree>
    <p:extLst>
      <p:ext uri="{BB962C8B-B14F-4D97-AF65-F5344CB8AC3E}">
        <p14:creationId xmlns:p14="http://schemas.microsoft.com/office/powerpoint/2010/main" val="37239154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Browser Support  - Polyfills available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Content Placeholder 17"/>
          <p:cNvSpPr txBox="1">
            <a:spLocks/>
          </p:cNvSpPr>
          <p:nvPr/>
        </p:nvSpPr>
        <p:spPr>
          <a:xfrm>
            <a:off x="473548" y="1498232"/>
            <a:ext cx="10356444" cy="54965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ct val="0"/>
              </a:spcBef>
              <a:spcAft>
                <a:spcPts val="2000"/>
              </a:spcAft>
              <a:buNone/>
              <a:defRPr/>
            </a:pPr>
            <a:endParaRPr lang="en-US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9" name="Picture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E907078-ECCE-4631-BECD-751F24253D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045" y="1315233"/>
            <a:ext cx="10459910" cy="502990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F70A1D4-F741-470F-8D6B-13545BB01AD0}"/>
              </a:ext>
            </a:extLst>
          </p:cNvPr>
          <p:cNvSpPr txBox="1"/>
          <p:nvPr/>
        </p:nvSpPr>
        <p:spPr>
          <a:xfrm>
            <a:off x="2619774" y="5821915"/>
            <a:ext cx="563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https://www.webcomponents.org/</a:t>
            </a:r>
          </a:p>
        </p:txBody>
      </p:sp>
    </p:spTree>
    <p:extLst>
      <p:ext uri="{BB962C8B-B14F-4D97-AF65-F5344CB8AC3E}">
        <p14:creationId xmlns:p14="http://schemas.microsoft.com/office/powerpoint/2010/main" val="282205149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8" y="426301"/>
            <a:ext cx="10293539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Useful links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329088-EA16-420B-B145-A30265C6D3B4}"/>
              </a:ext>
            </a:extLst>
          </p:cNvPr>
          <p:cNvSpPr txBox="1"/>
          <p:nvPr/>
        </p:nvSpPr>
        <p:spPr>
          <a:xfrm>
            <a:off x="541608" y="1060998"/>
            <a:ext cx="10971964" cy="34223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endParaRPr lang="en-GB" sz="11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GB" sz="32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u="sng" dirty="0">
                <a:solidFill>
                  <a:srgbClr val="0563C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https://coryrylan.com/blog/using-web-components-in-react-video-tutorial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u="sng" dirty="0">
                <a:solidFill>
                  <a:srgbClr val="0563C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https://coryrylan.com/blog/using-web-components-in-angular-video-tutorial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u="sng" dirty="0">
                <a:solidFill>
                  <a:srgbClr val="0563C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https://coryrylan.com/blog/using-web-components-in-vue</a:t>
            </a:r>
            <a:endParaRPr lang="en-GB" u="sng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b="1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  <a:hlinkClick r:id="rId5"/>
              </a:rPr>
              <a:t>https://stenciljs.com/docs/overview</a:t>
            </a:r>
            <a:endParaRPr lang="en-GB" b="1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b="1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  <a:hlinkClick r:id="rId6"/>
              </a:rPr>
              <a:t>https://webcomponents.dev/</a:t>
            </a:r>
            <a:endParaRPr lang="en-GB" b="1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b="1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  <a:hlinkClick r:id="rId7"/>
              </a:rPr>
              <a:t>https://custom-elements-everywhere.com/</a:t>
            </a:r>
            <a:endParaRPr lang="en-GB" b="1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b="1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  <a:hlinkClick r:id="rId8"/>
              </a:rPr>
              <a:t>https://developers.google.com/web/fundamentals/web-components</a:t>
            </a:r>
            <a:endParaRPr lang="en-GB" b="1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144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Web Components as Micro Apps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Content Placeholder 17"/>
          <p:cNvSpPr txBox="1">
            <a:spLocks/>
          </p:cNvSpPr>
          <p:nvPr/>
        </p:nvSpPr>
        <p:spPr>
          <a:xfrm>
            <a:off x="699461" y="1455491"/>
            <a:ext cx="10356444" cy="49877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GB" sz="32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marL="457200" lvl="1" indent="0">
              <a:buNone/>
            </a:pPr>
            <a:endParaRPr lang="en-GB" sz="4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marL="457200" lvl="1" indent="0">
              <a:buNone/>
            </a:pPr>
            <a:endParaRPr lang="en-GB" sz="4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marL="457200" lvl="1" indent="0" algn="ctr">
              <a:buNone/>
            </a:pPr>
            <a:r>
              <a:rPr lang="en-GB" sz="4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Web Components as MicroApps</a:t>
            </a:r>
          </a:p>
          <a:p>
            <a:pPr marL="0" lvl="0" indent="0">
              <a:spcBef>
                <a:spcPct val="0"/>
              </a:spcBef>
              <a:spcAft>
                <a:spcPts val="2000"/>
              </a:spcAft>
              <a:buNone/>
              <a:defRPr/>
            </a:pPr>
            <a:endParaRPr lang="en-US" sz="2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1AB8C3D-252E-4B54-B5B7-75BBBD4DDC62}"/>
              </a:ext>
            </a:extLst>
          </p:cNvPr>
          <p:cNvSpPr/>
          <p:nvPr/>
        </p:nvSpPr>
        <p:spPr>
          <a:xfrm>
            <a:off x="2129152" y="3735977"/>
            <a:ext cx="7045235" cy="166653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1" indent="0">
              <a:buNone/>
            </a:pPr>
            <a:endParaRPr lang="en-GB" sz="1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marL="457200" lvl="1" indent="0" algn="ctr">
              <a:buNone/>
            </a:pPr>
            <a:r>
              <a:rPr lang="en-GB" sz="60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Or HTML5</a:t>
            </a:r>
          </a:p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07001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Encapsulation!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A30641-B566-4F11-A31A-FAB971D03D80}"/>
              </a:ext>
            </a:extLst>
          </p:cNvPr>
          <p:cNvSpPr txBox="1"/>
          <p:nvPr/>
        </p:nvSpPr>
        <p:spPr>
          <a:xfrm>
            <a:off x="169676" y="1586080"/>
            <a:ext cx="1055984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GB" sz="36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Very important.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GB" sz="36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Stumbling block in past.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GB" sz="36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Now fully implemented with the Shadow DOM.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GB" sz="36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We will see it in action in the demos but CSS is fully scoped with no bleeding between Light and Shadow DOM.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GB" sz="36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Rules to allow crossing of boundary for CSS and JS…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413093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986921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Shadow DOM – explained more fully later…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9272062C-F409-43F8-9C97-ABA172A3AB0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720" y="1455491"/>
            <a:ext cx="10177780" cy="4878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43727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986921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Shadow DOM – explained more fully later…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Picture 6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45BDA9B1-8A64-4357-89F8-651E410BDF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3883" y="1277520"/>
            <a:ext cx="9869216" cy="515417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E4FF647-A94C-4CA9-AF11-3F6076DD3025}"/>
              </a:ext>
            </a:extLst>
          </p:cNvPr>
          <p:cNvSpPr txBox="1"/>
          <p:nvPr/>
        </p:nvSpPr>
        <p:spPr>
          <a:xfrm>
            <a:off x="323850" y="3009055"/>
            <a:ext cx="1533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FRAGEMENT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1F859BE-CA40-4D38-9F87-91DEAC43F405}"/>
              </a:ext>
            </a:extLst>
          </p:cNvPr>
          <p:cNvCxnSpPr/>
          <p:nvPr/>
        </p:nvCxnSpPr>
        <p:spPr>
          <a:xfrm>
            <a:off x="1724025" y="3171825"/>
            <a:ext cx="3810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081490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986921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Lifecycles – explored later in lessons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1" name="Picture 10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4E7A3A2C-7C3E-4967-A116-9E637F7C3D6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107" y="1455491"/>
            <a:ext cx="9440727" cy="4978899"/>
          </a:xfrm>
          <a:prstGeom prst="rect">
            <a:avLst/>
          </a:prstGeom>
        </p:spPr>
      </p:pic>
      <p:sp>
        <p:nvSpPr>
          <p:cNvPr id="2" name="Arrow: Right 1">
            <a:extLst>
              <a:ext uri="{FF2B5EF4-FFF2-40B4-BE49-F238E27FC236}">
                <a16:creationId xmlns:a16="http://schemas.microsoft.com/office/drawing/2014/main" id="{5A48B060-CB9A-4DA7-904D-8CD40306B3E3}"/>
              </a:ext>
            </a:extLst>
          </p:cNvPr>
          <p:cNvSpPr/>
          <p:nvPr/>
        </p:nvSpPr>
        <p:spPr>
          <a:xfrm>
            <a:off x="541609" y="5677988"/>
            <a:ext cx="1095602" cy="26125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4165E5-CEA7-4660-9AFC-4E9CB65F045F}"/>
              </a:ext>
            </a:extLst>
          </p:cNvPr>
          <p:cNvSpPr txBox="1"/>
          <p:nvPr/>
        </p:nvSpPr>
        <p:spPr>
          <a:xfrm>
            <a:off x="354057" y="5963585"/>
            <a:ext cx="1875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Seldom used…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6F35A331-6587-4EF4-AF53-B39D1C303A85}"/>
              </a:ext>
            </a:extLst>
          </p:cNvPr>
          <p:cNvSpPr/>
          <p:nvPr/>
        </p:nvSpPr>
        <p:spPr>
          <a:xfrm>
            <a:off x="541609" y="5082609"/>
            <a:ext cx="1095602" cy="261257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B792B1-1E45-409C-B9A3-221597B52F37}"/>
              </a:ext>
            </a:extLst>
          </p:cNvPr>
          <p:cNvSpPr txBox="1"/>
          <p:nvPr/>
        </p:nvSpPr>
        <p:spPr>
          <a:xfrm>
            <a:off x="0" y="4748487"/>
            <a:ext cx="27987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Render on state change</a:t>
            </a:r>
          </a:p>
        </p:txBody>
      </p:sp>
    </p:spTree>
    <p:extLst>
      <p:ext uri="{BB962C8B-B14F-4D97-AF65-F5344CB8AC3E}">
        <p14:creationId xmlns:p14="http://schemas.microsoft.com/office/powerpoint/2010/main" val="374572817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Who uses Web Components?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Content Placeholder 17"/>
          <p:cNvSpPr txBox="1">
            <a:spLocks/>
          </p:cNvSpPr>
          <p:nvPr/>
        </p:nvSpPr>
        <p:spPr>
          <a:xfrm>
            <a:off x="473548" y="1498232"/>
            <a:ext cx="10356444" cy="54965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ts val="4000"/>
              </a:lnSpc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Google 20,000+, GitHub</a:t>
            </a:r>
          </a:p>
          <a:p>
            <a:pPr lvl="1">
              <a:lnSpc>
                <a:spcPts val="4000"/>
              </a:lnSpc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Google Accelerated Mobile Pages.</a:t>
            </a:r>
          </a:p>
          <a:p>
            <a:pPr lvl="1">
              <a:lnSpc>
                <a:spcPts val="4000"/>
              </a:lnSpc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Ionic and Ionic/ReactJS/Angular (Ionic Apps with Capacitor can run on IOS, Android, Web and Electron). ‘Write once, run anywhere…’</a:t>
            </a:r>
          </a:p>
          <a:p>
            <a:pPr lvl="1">
              <a:lnSpc>
                <a:spcPts val="4000"/>
              </a:lnSpc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Salesforce – Lightning Web Components</a:t>
            </a:r>
          </a:p>
          <a:p>
            <a:pPr lvl="1">
              <a:lnSpc>
                <a:spcPts val="4000"/>
              </a:lnSpc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lvl="0" indent="0">
              <a:spcBef>
                <a:spcPct val="0"/>
              </a:spcBef>
              <a:spcAft>
                <a:spcPts val="2000"/>
              </a:spcAft>
              <a:buNone/>
              <a:defRPr/>
            </a:pPr>
            <a:endParaRPr lang="en-US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8A1AE0-4E26-4B4F-975F-BE5424BF00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599" y="5354535"/>
            <a:ext cx="10580802" cy="1004384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6E01457-F84E-4B93-81AE-75E1DD466841}"/>
              </a:ext>
            </a:extLst>
          </p:cNvPr>
          <p:cNvCxnSpPr>
            <a:cxnSpLocks/>
          </p:cNvCxnSpPr>
          <p:nvPr/>
        </p:nvCxnSpPr>
        <p:spPr>
          <a:xfrm>
            <a:off x="6866445" y="6208482"/>
            <a:ext cx="4392890" cy="0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C451C01-6D96-43BA-B5BA-EC9A130E2DD5}"/>
              </a:ext>
            </a:extLst>
          </p:cNvPr>
          <p:cNvSpPr txBox="1"/>
          <p:nvPr/>
        </p:nvSpPr>
        <p:spPr>
          <a:xfrm>
            <a:off x="1061884" y="6230599"/>
            <a:ext cx="10068232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indent="0">
              <a:buNone/>
            </a:pPr>
            <a:r>
              <a:rPr lang="en-GB" sz="1600" dirty="0">
                <a:latin typeface="Segoe UI" panose="020B0502040204020203" pitchFamily="34" charset="0"/>
                <a:cs typeface="Segoe UI" panose="020B0502040204020203" pitchFamily="34" charset="0"/>
              </a:rPr>
              <a:t>Google video about Web Components and Salesforce: https://www.youtube.com/watch?v=YBwgkr_Sbx0</a:t>
            </a:r>
            <a:endParaRPr lang="en-GB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Speech Bubble: Rectangle 1">
            <a:extLst>
              <a:ext uri="{FF2B5EF4-FFF2-40B4-BE49-F238E27FC236}">
                <a16:creationId xmlns:a16="http://schemas.microsoft.com/office/drawing/2014/main" id="{19004DA7-26A9-4B5A-8A65-77416C45A777}"/>
              </a:ext>
            </a:extLst>
          </p:cNvPr>
          <p:cNvSpPr/>
          <p:nvPr/>
        </p:nvSpPr>
        <p:spPr>
          <a:xfrm>
            <a:off x="2640203" y="4581586"/>
            <a:ext cx="2805090" cy="299122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/>
              <a:t>Salesforce has purchased Slack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B2E916-7863-4F35-9DD1-24DE9588B7C6}"/>
              </a:ext>
            </a:extLst>
          </p:cNvPr>
          <p:cNvSpPr txBox="1"/>
          <p:nvPr/>
        </p:nvSpPr>
        <p:spPr>
          <a:xfrm>
            <a:off x="4276725" y="1249455"/>
            <a:ext cx="7686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https://github.blog/2021-05-04-how-we-use-web-components-at-github/</a:t>
            </a:r>
          </a:p>
        </p:txBody>
      </p:sp>
    </p:spTree>
    <p:extLst>
      <p:ext uri="{BB962C8B-B14F-4D97-AF65-F5344CB8AC3E}">
        <p14:creationId xmlns:p14="http://schemas.microsoft.com/office/powerpoint/2010/main" val="238923421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WordPress Full Site Editing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Content Placeholder 17"/>
          <p:cNvSpPr txBox="1">
            <a:spLocks/>
          </p:cNvSpPr>
          <p:nvPr/>
        </p:nvSpPr>
        <p:spPr>
          <a:xfrm>
            <a:off x="473548" y="1498232"/>
            <a:ext cx="10356444" cy="54965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ts val="4000"/>
              </a:lnSpc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lvl="1" indent="0">
              <a:lnSpc>
                <a:spcPts val="4000"/>
              </a:lnSpc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lvl="0" indent="0">
              <a:spcBef>
                <a:spcPct val="0"/>
              </a:spcBef>
              <a:spcAft>
                <a:spcPts val="2000"/>
              </a:spcAft>
              <a:buNone/>
              <a:defRPr/>
            </a:pPr>
            <a:endParaRPr lang="en-US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80F64189-908D-45E9-8369-B11FE7FF94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548" y="1725369"/>
            <a:ext cx="11556274" cy="397003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69DDB52-1F05-444A-8C5E-D9B93CCC6BB3}"/>
              </a:ext>
            </a:extLst>
          </p:cNvPr>
          <p:cNvSpPr txBox="1"/>
          <p:nvPr/>
        </p:nvSpPr>
        <p:spPr>
          <a:xfrm>
            <a:off x="4830972" y="2691344"/>
            <a:ext cx="6176662" cy="471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</a:rPr>
              <a:t>Comments used as component identifiers</a:t>
            </a:r>
            <a:r>
              <a:rPr lang="en-GB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6047399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Types of Web Components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678427" y="1330374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329088-EA16-420B-B145-A30265C6D3B4}"/>
              </a:ext>
            </a:extLst>
          </p:cNvPr>
          <p:cNvSpPr txBox="1"/>
          <p:nvPr/>
        </p:nvSpPr>
        <p:spPr>
          <a:xfrm>
            <a:off x="541609" y="1691065"/>
            <a:ext cx="10971964" cy="41857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indent="0">
              <a:buNone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These are only limited by our use of JS as they are regular JS components.</a:t>
            </a:r>
          </a:p>
          <a:p>
            <a:pPr marL="457200" lvl="1" indent="0"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We will look at couple of UI components and many more highly functional components that have built in functionality…</a:t>
            </a:r>
          </a:p>
          <a:p>
            <a:pPr marL="457200" lvl="1" indent="0"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097849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Types of Web Components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329088-EA16-420B-B145-A30265C6D3B4}"/>
              </a:ext>
            </a:extLst>
          </p:cNvPr>
          <p:cNvSpPr txBox="1"/>
          <p:nvPr/>
        </p:nvSpPr>
        <p:spPr>
          <a:xfrm>
            <a:off x="541609" y="1012639"/>
            <a:ext cx="10971964" cy="65248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indent="0"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Fetch requests.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Lazy loading and dynamic loading (scripts/components).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Storing JSON in IndexedDB and rendering it via templates.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Authentication and storage of JSON Web Tokens.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Added offline capability and ‘instant’ pages.</a:t>
            </a:r>
          </a:p>
          <a:p>
            <a:pPr marL="457200" lvl="1" indent="0"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lvl="1" indent="0"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220749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Useful references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Content Placeholder 17"/>
          <p:cNvSpPr txBox="1">
            <a:spLocks/>
          </p:cNvSpPr>
          <p:nvPr/>
        </p:nvSpPr>
        <p:spPr>
          <a:xfrm>
            <a:off x="667892" y="1550741"/>
            <a:ext cx="10356444" cy="51476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ts val="3000"/>
              </a:lnSpc>
              <a:buNone/>
            </a:pPr>
            <a:r>
              <a:rPr lang="en-GB" sz="3800" b="1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https://www.webcomponents.org/</a:t>
            </a:r>
            <a:r>
              <a:rPr lang="en-GB" sz="3800" b="1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</a:p>
          <a:p>
            <a:pPr marL="457200" lvl="1" indent="0">
              <a:lnSpc>
                <a:spcPts val="3000"/>
              </a:lnSpc>
              <a:buNone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 main reference site</a:t>
            </a:r>
          </a:p>
          <a:p>
            <a:pPr marL="457200" lvl="1" indent="0">
              <a:lnSpc>
                <a:spcPts val="3000"/>
              </a:lnSpc>
              <a:buNone/>
            </a:pPr>
            <a:r>
              <a:rPr lang="en-GB" sz="3800" b="1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https://custom-elements-everywhere.com/</a:t>
            </a:r>
            <a:r>
              <a:rPr lang="en-GB" sz="3800" b="1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</a:p>
          <a:p>
            <a:pPr marL="457200" lvl="1" indent="0">
              <a:lnSpc>
                <a:spcPts val="3500"/>
              </a:lnSpc>
              <a:buNone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(Making sure frameworks and custom elements can be BFFs )</a:t>
            </a:r>
          </a:p>
          <a:p>
            <a:pPr marL="457200" lvl="1" indent="0">
              <a:lnSpc>
                <a:spcPts val="3000"/>
              </a:lnSpc>
              <a:buNone/>
            </a:pPr>
            <a:r>
              <a:rPr lang="en-GB" sz="3800" b="1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https://webcomponents.dev/</a:t>
            </a:r>
            <a:r>
              <a:rPr lang="en-GB" sz="3800" b="1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</a:p>
          <a:p>
            <a:pPr lvl="1">
              <a:lnSpc>
                <a:spcPts val="3000"/>
              </a:lnSpc>
              <a:buFontTx/>
              <a:buChar char="-"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over 40 libraries and compilers </a:t>
            </a:r>
          </a:p>
          <a:p>
            <a:pPr marL="457200" lvl="1" indent="0">
              <a:lnSpc>
                <a:spcPts val="3000"/>
              </a:lnSpc>
              <a:buNone/>
            </a:pPr>
            <a:r>
              <a:rPr lang="en-GB" sz="3800" i="1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let’s see these libraries and compilers…</a:t>
            </a:r>
          </a:p>
          <a:p>
            <a:pPr lvl="1">
              <a:lnSpc>
                <a:spcPts val="4000"/>
              </a:lnSpc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lvl="0" indent="0">
              <a:spcBef>
                <a:spcPct val="0"/>
              </a:spcBef>
              <a:spcAft>
                <a:spcPts val="2000"/>
              </a:spcAft>
              <a:buNone/>
              <a:defRPr/>
            </a:pPr>
            <a:endParaRPr lang="en-US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154052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Demo time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329088-EA16-420B-B145-A30265C6D3B4}"/>
              </a:ext>
            </a:extLst>
          </p:cNvPr>
          <p:cNvSpPr txBox="1"/>
          <p:nvPr/>
        </p:nvSpPr>
        <p:spPr>
          <a:xfrm>
            <a:off x="610018" y="1102145"/>
            <a:ext cx="10971964" cy="37534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indent="0"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This will help give context to the workshop:</a:t>
            </a:r>
          </a:p>
          <a:p>
            <a:pPr marL="457200" lvl="1" indent="0">
              <a:buNone/>
            </a:pPr>
            <a:endParaRPr lang="en-GB" sz="16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lvl="1" indent="0">
              <a:lnSpc>
                <a:spcPts val="4500"/>
              </a:lnSpc>
              <a:buNone/>
            </a:pPr>
            <a:r>
              <a:rPr lang="en-GB" sz="2800" b="1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1. Business case (1) site: WordPress converted to Micro Apps.</a:t>
            </a:r>
          </a:p>
          <a:p>
            <a:pPr lvl="1">
              <a:lnSpc>
                <a:spcPts val="4500"/>
              </a:lnSpc>
            </a:pPr>
            <a:r>
              <a:rPr lang="en-GB" sz="2800" dirty="0">
                <a:solidFill>
                  <a:srgbClr val="0070C0"/>
                </a:solidFill>
                <a:latin typeface="Segoe UI Light" panose="020B0502040204020203" pitchFamily="34" charset="0"/>
                <a:cs typeface="Segoe UI Light" panose="020B0502040204020203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https://wpjs.co.uk/demo1</a:t>
            </a:r>
            <a:r>
              <a:rPr lang="en-GB" sz="2800" dirty="0">
                <a:solidFill>
                  <a:srgbClr val="0070C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(in repo)</a:t>
            </a:r>
          </a:p>
          <a:p>
            <a:pPr lvl="1">
              <a:lnSpc>
                <a:spcPts val="4500"/>
              </a:lnSpc>
            </a:pPr>
            <a:r>
              <a:rPr lang="en-GB" sz="2800" b="1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2. Conference app: MVP of many frameworks working together as separate and independent Micro Apps.</a:t>
            </a:r>
          </a:p>
        </p:txBody>
      </p:sp>
    </p:spTree>
    <p:extLst>
      <p:ext uri="{BB962C8B-B14F-4D97-AF65-F5344CB8AC3E}">
        <p14:creationId xmlns:p14="http://schemas.microsoft.com/office/powerpoint/2010/main" val="2710248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Already built in to HTML5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Content Placeholder 17"/>
          <p:cNvSpPr txBox="1">
            <a:spLocks/>
          </p:cNvSpPr>
          <p:nvPr/>
        </p:nvSpPr>
        <p:spPr>
          <a:xfrm>
            <a:off x="699461" y="1455491"/>
            <a:ext cx="10356444" cy="49877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GB" sz="32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marL="457200" lvl="1" indent="0">
              <a:buNone/>
            </a:pPr>
            <a:endParaRPr lang="en-GB" sz="4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marL="457200" lvl="1" indent="0">
              <a:buNone/>
            </a:pPr>
            <a:endParaRPr lang="en-GB" sz="4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marL="0" lvl="0" indent="0">
              <a:spcBef>
                <a:spcPct val="0"/>
              </a:spcBef>
              <a:spcAft>
                <a:spcPts val="2000"/>
              </a:spcAft>
              <a:buNone/>
              <a:defRPr/>
            </a:pPr>
            <a:endParaRPr lang="en-US" sz="2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1A0530D-A4C8-4EF5-AA47-319CBEE93C95}"/>
              </a:ext>
            </a:extLst>
          </p:cNvPr>
          <p:cNvSpPr txBox="1">
            <a:spLocks/>
          </p:cNvSpPr>
          <p:nvPr/>
        </p:nvSpPr>
        <p:spPr>
          <a:xfrm>
            <a:off x="699461" y="1652402"/>
            <a:ext cx="10552503" cy="47908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ts val="3000"/>
              </a:lnSpc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Re-render on prop change.</a:t>
            </a:r>
          </a:p>
          <a:p>
            <a:pPr lvl="1">
              <a:lnSpc>
                <a:spcPts val="3000"/>
              </a:lnSpc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Emit Custom Events and data.</a:t>
            </a:r>
          </a:p>
          <a:p>
            <a:pPr lvl="1">
              <a:lnSpc>
                <a:spcPts val="3000"/>
              </a:lnSpc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Listen to Custom Events.</a:t>
            </a:r>
          </a:p>
          <a:p>
            <a:pPr lvl="1">
              <a:lnSpc>
                <a:spcPts val="3000"/>
              </a:lnSpc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Expose methods.</a:t>
            </a:r>
          </a:p>
          <a:p>
            <a:pPr lvl="1">
              <a:lnSpc>
                <a:spcPts val="3000"/>
              </a:lnSpc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Cache API to preload/store pages.</a:t>
            </a:r>
          </a:p>
          <a:p>
            <a:pPr lvl="1">
              <a:lnSpc>
                <a:spcPts val="3700"/>
              </a:lnSpc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Store data with Local Storage (sync) and    IndexedDB (async).</a:t>
            </a:r>
          </a:p>
          <a:p>
            <a:pPr>
              <a:spcBef>
                <a:spcPct val="0"/>
              </a:spcBef>
              <a:spcAft>
                <a:spcPts val="2000"/>
              </a:spcAft>
              <a:defRPr/>
            </a:pPr>
            <a:endParaRPr lang="en-GB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7109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8" y="426301"/>
            <a:ext cx="10293539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Converting Frameworks to Web Components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329088-EA16-420B-B145-A30265C6D3B4}"/>
              </a:ext>
            </a:extLst>
          </p:cNvPr>
          <p:cNvSpPr txBox="1"/>
          <p:nvPr/>
        </p:nvSpPr>
        <p:spPr>
          <a:xfrm>
            <a:off x="610018" y="1290028"/>
            <a:ext cx="10971964" cy="58631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endParaRPr lang="en-GB" sz="11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Node – JS placed in usual public/js folder.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Angular: https://angular.io/guide/elements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Vue: https://www.npmjs.com/package/vue-custom-element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Vue: https://github.com/karol-f/vue-custom-element#demo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React: </a:t>
            </a:r>
            <a:r>
              <a:rPr lang="en-GB" sz="3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  <a:hlinkClick r:id="rId2"/>
              </a:rPr>
              <a:t>https://github.com/LukasBombach/react-web-component</a:t>
            </a:r>
            <a:endParaRPr lang="en-GB" sz="32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3200" i="1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Many others: </a:t>
            </a:r>
            <a:r>
              <a:rPr lang="en-GB" sz="3200" i="1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  <a:hlinkClick r:id="rId3"/>
              </a:rPr>
              <a:t>https://webcomponents.dev/</a:t>
            </a:r>
            <a:endParaRPr lang="en-GB" sz="3200" i="1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lvl="1" indent="0"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lvl="1" indent="0"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423128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8" y="426301"/>
            <a:ext cx="10293539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Deployment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329088-EA16-420B-B145-A30265C6D3B4}"/>
              </a:ext>
            </a:extLst>
          </p:cNvPr>
          <p:cNvSpPr txBox="1"/>
          <p:nvPr/>
        </p:nvSpPr>
        <p:spPr>
          <a:xfrm>
            <a:off x="541608" y="1060998"/>
            <a:ext cx="10971964" cy="53707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endParaRPr lang="en-GB" sz="11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GB" sz="32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r>
              <a:rPr lang="en-GB" sz="3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How to deploy Web Components as a third party: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GB" sz="32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 HTML pages as we have seen.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Via NPM we can import into builds.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For Angular, Vue, React etc, there are well documented procedures, (e.g. https://stenciljs.com/docs/framework-bindings)</a:t>
            </a:r>
          </a:p>
          <a:p>
            <a:pPr marL="457200" lvl="1" indent="0"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lvl="1" indent="0"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383193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8" y="426301"/>
            <a:ext cx="10293539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Summary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329088-EA16-420B-B145-A30265C6D3B4}"/>
              </a:ext>
            </a:extLst>
          </p:cNvPr>
          <p:cNvSpPr txBox="1"/>
          <p:nvPr/>
        </p:nvSpPr>
        <p:spPr>
          <a:xfrm>
            <a:off x="202395" y="1532947"/>
            <a:ext cx="10971964" cy="46935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endParaRPr lang="en-GB" sz="11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GB" sz="32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 algn="ctr"/>
            <a:r>
              <a:rPr lang="fr-FR" sz="60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Craig West</a:t>
            </a:r>
          </a:p>
          <a:p>
            <a:pPr lvl="1" algn="ctr"/>
            <a:r>
              <a:rPr lang="fr-FR" sz="60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wpjs.co.uk</a:t>
            </a:r>
          </a:p>
          <a:p>
            <a:pPr lvl="1" algn="ctr"/>
            <a:r>
              <a:rPr lang="fr-FR" sz="60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craig@wpjs.co.uk</a:t>
            </a:r>
          </a:p>
          <a:p>
            <a:pPr marL="457200" lvl="1" indent="0"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lvl="1" indent="0"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2004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Web Components as Micro Apps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Content Placeholder 17"/>
          <p:cNvSpPr txBox="1">
            <a:spLocks/>
          </p:cNvSpPr>
          <p:nvPr/>
        </p:nvSpPr>
        <p:spPr>
          <a:xfrm>
            <a:off x="716879" y="801297"/>
            <a:ext cx="10356444" cy="56304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GB" sz="32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lvl="1">
              <a:lnSpc>
                <a:spcPts val="3000"/>
              </a:lnSpc>
            </a:pPr>
            <a:r>
              <a:rPr lang="en-GB" sz="1800" dirty="0">
                <a:latin typeface="Avenir Next LT Pro" panose="020B0504020202020204" pitchFamily="34" charset="0"/>
              </a:rPr>
              <a:t>TALK: Decoupled/Headless WP and WP Components for non-WP sites -  WordCamp Brighton, August 2019.</a:t>
            </a:r>
          </a:p>
          <a:p>
            <a:pPr lvl="1">
              <a:lnSpc>
                <a:spcPts val="3000"/>
              </a:lnSpc>
            </a:pPr>
            <a:r>
              <a:rPr lang="en-GB" sz="1800" dirty="0">
                <a:latin typeface="Avenir Next LT Pro" panose="020B0504020202020204" pitchFamily="34" charset="0"/>
              </a:rPr>
              <a:t>TALK - WP-HTML: The marriage of WP and JS Frameworks for expansion, ubiquity and profit - WordCamp Vienna February 2020.</a:t>
            </a:r>
          </a:p>
          <a:p>
            <a:pPr lvl="1">
              <a:lnSpc>
                <a:spcPts val="3000"/>
              </a:lnSpc>
            </a:pPr>
            <a:r>
              <a:rPr lang="en-GB" sz="1800" dirty="0">
                <a:latin typeface="Avenir Next LT Pro" panose="020B0504020202020204" pitchFamily="34" charset="0"/>
              </a:rPr>
              <a:t>WORKSHOP: Web Components Workshop (2hrs) - NDC Oslo June 2020.</a:t>
            </a:r>
          </a:p>
          <a:p>
            <a:pPr lvl="1">
              <a:lnSpc>
                <a:spcPts val="3000"/>
              </a:lnSpc>
            </a:pPr>
            <a:r>
              <a:rPr lang="en-GB" sz="1800" dirty="0">
                <a:latin typeface="Avenir Next LT Pro" panose="020B0504020202020204" pitchFamily="34" charset="0"/>
              </a:rPr>
              <a:t>TALK: Unifying frameworks with Web Components - Brighton AsyncJS, Nov 2020.</a:t>
            </a:r>
          </a:p>
          <a:p>
            <a:pPr lvl="1">
              <a:lnSpc>
                <a:spcPts val="3000"/>
              </a:lnSpc>
            </a:pPr>
            <a:r>
              <a:rPr lang="en-GB" sz="1800" dirty="0">
                <a:latin typeface="Avenir Next LT Pro" panose="020B0504020202020204" pitchFamily="34" charset="0"/>
              </a:rPr>
              <a:t>TALK: Web Components as Micro Apps - NDC London, Jan 2021</a:t>
            </a:r>
          </a:p>
          <a:p>
            <a:pPr lvl="1">
              <a:lnSpc>
                <a:spcPts val="3000"/>
              </a:lnSpc>
            </a:pPr>
            <a:r>
              <a:rPr lang="en-GB" sz="1800" dirty="0">
                <a:latin typeface="Avenir Next LT Pro" panose="020B0504020202020204" pitchFamily="34" charset="0"/>
              </a:rPr>
              <a:t>TALK: Web Components in WP, Gutenberg and as HTML plugins - WordCamp Northeast Ohio May 2021…some more scheduled on:</a:t>
            </a:r>
          </a:p>
          <a:p>
            <a:pPr lvl="1">
              <a:lnSpc>
                <a:spcPts val="3000"/>
              </a:lnSpc>
            </a:pPr>
            <a:endParaRPr lang="en-GB" sz="1800" dirty="0">
              <a:latin typeface="Avenir Next LT Pro" panose="020B0504020202020204" pitchFamily="34" charset="0"/>
            </a:endParaRPr>
          </a:p>
          <a:p>
            <a:pPr lvl="1">
              <a:lnSpc>
                <a:spcPts val="3000"/>
              </a:lnSpc>
            </a:pPr>
            <a:endParaRPr lang="en-GB" sz="1800" dirty="0">
              <a:latin typeface="Avenir Next LT Pro" panose="020B0504020202020204" pitchFamily="34" charset="0"/>
            </a:endParaRPr>
          </a:p>
          <a:p>
            <a:pPr marL="0" lvl="0" indent="0">
              <a:spcBef>
                <a:spcPct val="0"/>
              </a:spcBef>
              <a:spcAft>
                <a:spcPts val="2000"/>
              </a:spcAft>
              <a:buNone/>
              <a:defRPr/>
            </a:pPr>
            <a:endParaRPr lang="en-US" sz="2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0992B3-34F9-4C16-842C-8972C5549156}"/>
              </a:ext>
            </a:extLst>
          </p:cNvPr>
          <p:cNvSpPr txBox="1"/>
          <p:nvPr/>
        </p:nvSpPr>
        <p:spPr>
          <a:xfrm>
            <a:off x="1746068" y="6056703"/>
            <a:ext cx="8699864" cy="456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ts val="3000"/>
              </a:lnSpc>
            </a:pPr>
            <a:r>
              <a:rPr lang="en-GB" sz="2400" dirty="0">
                <a:latin typeface="Avenir Next LT Pro" panose="020B0504020202020204" pitchFamily="34" charset="0"/>
              </a:rPr>
              <a:t>WP REST API + WEB COMPONENTS =&gt; 100% INTERNET</a:t>
            </a:r>
          </a:p>
        </p:txBody>
      </p:sp>
    </p:spTree>
    <p:extLst>
      <p:ext uri="{BB962C8B-B14F-4D97-AF65-F5344CB8AC3E}">
        <p14:creationId xmlns:p14="http://schemas.microsoft.com/office/powerpoint/2010/main" val="3406709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C6D55-7E6D-479C-868D-D75427CDD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 do a lot of courses…what I like is…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9B847C2-FAB8-4757-8F0D-592406DF3A1D}"/>
              </a:ext>
            </a:extLst>
          </p:cNvPr>
          <p:cNvSpPr/>
          <p:nvPr/>
        </p:nvSpPr>
        <p:spPr>
          <a:xfrm>
            <a:off x="2960915" y="3190824"/>
            <a:ext cx="5643154" cy="64008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/>
              <a:t>Break and repair rather than coding exercises.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9A00D83-E767-45AC-894B-B02BCE2E3E0D}"/>
              </a:ext>
            </a:extLst>
          </p:cNvPr>
          <p:cNvSpPr/>
          <p:nvPr/>
        </p:nvSpPr>
        <p:spPr>
          <a:xfrm>
            <a:off x="2960915" y="3997454"/>
            <a:ext cx="5643154" cy="64008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/>
              <a:t>Links and references to use after course.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A706925-F0F1-47C9-A49D-16D1C92C3142}"/>
              </a:ext>
            </a:extLst>
          </p:cNvPr>
          <p:cNvSpPr/>
          <p:nvPr/>
        </p:nvSpPr>
        <p:spPr>
          <a:xfrm>
            <a:off x="2960915" y="2407812"/>
            <a:ext cx="5643154" cy="64008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/>
              <a:t>Code that works out the box.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1DDBD13A-643A-4C3B-9022-F9CEB89893B7}"/>
              </a:ext>
            </a:extLst>
          </p:cNvPr>
          <p:cNvSpPr/>
          <p:nvPr/>
        </p:nvSpPr>
        <p:spPr>
          <a:xfrm>
            <a:off x="2960915" y="1624800"/>
            <a:ext cx="5643154" cy="64008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/>
              <a:t>Easy set up!</a:t>
            </a:r>
            <a:endParaRPr lang="en-GB" sz="200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E0FF8B5-91F0-4172-9C1F-F677C691AF48}"/>
              </a:ext>
            </a:extLst>
          </p:cNvPr>
          <p:cNvSpPr/>
          <p:nvPr/>
        </p:nvSpPr>
        <p:spPr>
          <a:xfrm>
            <a:off x="2960915" y="4804084"/>
            <a:ext cx="5643154" cy="64008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/>
              <a:t>Spaced repetition.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A8A0BC2-F948-4926-9BC0-A2759BA0180D}"/>
              </a:ext>
            </a:extLst>
          </p:cNvPr>
          <p:cNvSpPr/>
          <p:nvPr/>
        </p:nvSpPr>
        <p:spPr>
          <a:xfrm>
            <a:off x="2960915" y="5688004"/>
            <a:ext cx="5643154" cy="64008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/>
              <a:t>Tutor to use same code</a:t>
            </a:r>
            <a:r>
              <a:rPr lang="en-GB" sz="2000"/>
              <a:t>/setup as me.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545019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4" grpId="0" animBg="1"/>
      <p:bldP spid="15" grpId="0" animBg="1"/>
      <p:bldP spid="13" grpId="0" animBg="1"/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C6D55-7E6D-479C-868D-D75427CDD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4000" dirty="0"/>
              <a:t>I don’t like exercises!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9195F0-7E97-4529-9F65-EE94AA363D29}"/>
              </a:ext>
            </a:extLst>
          </p:cNvPr>
          <p:cNvSpPr txBox="1"/>
          <p:nvPr/>
        </p:nvSpPr>
        <p:spPr>
          <a:xfrm>
            <a:off x="1229868" y="1606033"/>
            <a:ext cx="9732264" cy="41075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lvl="1" indent="-228600">
              <a:lnSpc>
                <a:spcPts val="36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Prefer ready made examples to break and rebuild.</a:t>
            </a:r>
          </a:p>
          <a:p>
            <a:pPr marL="228600" lvl="1" indent="-228600">
              <a:lnSpc>
                <a:spcPts val="36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 am using enough brain power to just handle the whole workshop.</a:t>
            </a:r>
          </a:p>
          <a:p>
            <a:pPr marL="228600" lvl="1" indent="-228600">
              <a:lnSpc>
                <a:spcPts val="36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If I can’t solve the exercise I get stuck there until I resolve it in my head.</a:t>
            </a:r>
          </a:p>
          <a:p>
            <a:pPr marL="228600" lvl="1" indent="-228600">
              <a:lnSpc>
                <a:spcPts val="3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 make negative judgements about myself.</a:t>
            </a:r>
          </a:p>
        </p:txBody>
      </p:sp>
    </p:spTree>
    <p:extLst>
      <p:ext uri="{BB962C8B-B14F-4D97-AF65-F5344CB8AC3E}">
        <p14:creationId xmlns:p14="http://schemas.microsoft.com/office/powerpoint/2010/main" val="1723406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C6D55-7E6D-479C-868D-D75427CDD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Roadmap for the day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C9D1979-1846-4765-8E4E-42F49A9E8111}"/>
              </a:ext>
            </a:extLst>
          </p:cNvPr>
          <p:cNvSpPr/>
          <p:nvPr/>
        </p:nvSpPr>
        <p:spPr>
          <a:xfrm>
            <a:off x="5312229" y="4668779"/>
            <a:ext cx="6252754" cy="64008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/>
              <a:t>Deploying components between frameworks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9B847C2-FAB8-4757-8F0D-592406DF3A1D}"/>
              </a:ext>
            </a:extLst>
          </p:cNvPr>
          <p:cNvSpPr/>
          <p:nvPr/>
        </p:nvSpPr>
        <p:spPr>
          <a:xfrm>
            <a:off x="5312229" y="2215464"/>
            <a:ext cx="6252754" cy="64008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/>
              <a:t>Work through scaffolded lessons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2A1C8B8-267F-4892-B704-0070ECA33089}"/>
              </a:ext>
            </a:extLst>
          </p:cNvPr>
          <p:cNvSpPr/>
          <p:nvPr/>
        </p:nvSpPr>
        <p:spPr>
          <a:xfrm>
            <a:off x="5312229" y="5502512"/>
            <a:ext cx="6252754" cy="64008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/>
              <a:t>Wrap up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9A00D83-E767-45AC-894B-B02BCE2E3E0D}"/>
              </a:ext>
            </a:extLst>
          </p:cNvPr>
          <p:cNvSpPr/>
          <p:nvPr/>
        </p:nvSpPr>
        <p:spPr>
          <a:xfrm>
            <a:off x="5312229" y="3022094"/>
            <a:ext cx="6252754" cy="64008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/>
              <a:t>Create highly functional components/Micro Apps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A706925-F0F1-47C9-A49D-16D1C92C3142}"/>
              </a:ext>
            </a:extLst>
          </p:cNvPr>
          <p:cNvSpPr/>
          <p:nvPr/>
        </p:nvSpPr>
        <p:spPr>
          <a:xfrm>
            <a:off x="5312229" y="1432452"/>
            <a:ext cx="6252754" cy="64008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/>
              <a:t>Introduction and overview of Web Components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1DDBD13A-643A-4C3B-9022-F9CEB89893B7}"/>
              </a:ext>
            </a:extLst>
          </p:cNvPr>
          <p:cNvSpPr/>
          <p:nvPr/>
        </p:nvSpPr>
        <p:spPr>
          <a:xfrm>
            <a:off x="5312229" y="3828724"/>
            <a:ext cx="6252754" cy="64008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/>
              <a:t>Build tools, NPM and libraries</a:t>
            </a:r>
          </a:p>
        </p:txBody>
      </p:sp>
      <p:pic>
        <p:nvPicPr>
          <p:cNvPr id="4" name="Graphic 3" descr="Factory with solid fill">
            <a:extLst>
              <a:ext uri="{FF2B5EF4-FFF2-40B4-BE49-F238E27FC236}">
                <a16:creationId xmlns:a16="http://schemas.microsoft.com/office/drawing/2014/main" id="{27442766-94C7-4AD9-B283-2D2AFCACF6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97371" y="1091541"/>
            <a:ext cx="1961981" cy="196198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46C9EF0-469D-463E-A2EF-7B4FFE456432}"/>
              </a:ext>
            </a:extLst>
          </p:cNvPr>
          <p:cNvSpPr txBox="1"/>
          <p:nvPr/>
        </p:nvSpPr>
        <p:spPr>
          <a:xfrm>
            <a:off x="731520" y="2800310"/>
            <a:ext cx="505968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A factory for you to start producing COMPONENTS straight away with all the templates and eco system resources you will need after the course so that today you can focus on a global understanding.</a:t>
            </a:r>
          </a:p>
          <a:p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479935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4" grpId="0" animBg="1"/>
      <p:bldP spid="15" grpId="0" animBg="1"/>
    </p:bldLst>
  </p:timing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F25A0713-A64B-439B-91E9-551CE2BAEA8D}" vid="{FD9CE0B8-0910-4446-AF74-F335AEE71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8a52e8c320b9a064ae3583ae3861c9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8020cb39231a0945110f9cd888b521a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50072C5-DDE0-4258-BA7A-4D4B80DFA632}">
  <ds:schemaRefs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71af3243-3dd4-4a8d-8c0d-dd76da1f02a5"/>
    <ds:schemaRef ds:uri="http://purl.org/dc/dcmitype/"/>
    <ds:schemaRef ds:uri="16c05727-aa75-4e4a-9b5f-8a80a1165891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7EE8C63A-4744-4DE4-BB49-0FF0B5375C6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D7FC771-7DFE-49DA-B577-71181BFBCB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612</TotalTime>
  <Words>2476</Words>
  <Application>Microsoft Office PowerPoint</Application>
  <PresentationFormat>Widescreen</PresentationFormat>
  <Paragraphs>331</Paragraphs>
  <Slides>52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8" baseType="lpstr">
      <vt:lpstr>Arial</vt:lpstr>
      <vt:lpstr>Avenir Next LT Pro</vt:lpstr>
      <vt:lpstr>Calibri</vt:lpstr>
      <vt:lpstr>Segoe UI</vt:lpstr>
      <vt:lpstr>Segoe UI Light</vt:lpstr>
      <vt:lpstr>WelcomeDoc</vt:lpstr>
      <vt:lpstr>Web Components as Micro Apps</vt:lpstr>
      <vt:lpstr>PowerPoint Presentation</vt:lpstr>
      <vt:lpstr>Introductions</vt:lpstr>
      <vt:lpstr>Web Components as Micro Apps</vt:lpstr>
      <vt:lpstr>Already built in to HTML5</vt:lpstr>
      <vt:lpstr>Web Components as Micro Apps</vt:lpstr>
      <vt:lpstr>I do a lot of courses…what I like is…</vt:lpstr>
      <vt:lpstr>I don’t like exercises!</vt:lpstr>
      <vt:lpstr>Roadmap for the day</vt:lpstr>
      <vt:lpstr>Why do I like Web Components?</vt:lpstr>
      <vt:lpstr>In this talk…creating a context for the workshop</vt:lpstr>
      <vt:lpstr>Web Components and SEO</vt:lpstr>
      <vt:lpstr>SEO</vt:lpstr>
      <vt:lpstr>Web Components and SEO</vt:lpstr>
      <vt:lpstr>Web Components and SSR</vt:lpstr>
      <vt:lpstr>Two Business Applications ( 1 )</vt:lpstr>
      <vt:lpstr>PowerPoint Presentation</vt:lpstr>
      <vt:lpstr>Two Business Applications ( 2 )</vt:lpstr>
      <vt:lpstr>PowerPoint Presentation</vt:lpstr>
      <vt:lpstr>PowerPoint Presentation</vt:lpstr>
      <vt:lpstr>Two Business Applications ( 2 )</vt:lpstr>
      <vt:lpstr>Pseudo code</vt:lpstr>
      <vt:lpstr>Two Business Applications ( 2 )</vt:lpstr>
      <vt:lpstr>Definitions</vt:lpstr>
      <vt:lpstr>Which begs the question…</vt:lpstr>
      <vt:lpstr>Definitions</vt:lpstr>
      <vt:lpstr>What is HTML5?</vt:lpstr>
      <vt:lpstr>What is an anchor tag?</vt:lpstr>
      <vt:lpstr>What is an input element?</vt:lpstr>
      <vt:lpstr>What is a Custom HTML Tag?</vt:lpstr>
      <vt:lpstr>How to use</vt:lpstr>
      <vt:lpstr>Useful references</vt:lpstr>
      <vt:lpstr>How to use – Props Down</vt:lpstr>
      <vt:lpstr>How to use – Events Up</vt:lpstr>
      <vt:lpstr>How to use</vt:lpstr>
      <vt:lpstr>How to use</vt:lpstr>
      <vt:lpstr>PowerPoint Presentation</vt:lpstr>
      <vt:lpstr>Browser Support  - Polyfills available</vt:lpstr>
      <vt:lpstr>Useful links</vt:lpstr>
      <vt:lpstr>Encapsulation!</vt:lpstr>
      <vt:lpstr>Shadow DOM – explained more fully later…</vt:lpstr>
      <vt:lpstr>Shadow DOM – explained more fully later…</vt:lpstr>
      <vt:lpstr>Lifecycles – explored later in lessons</vt:lpstr>
      <vt:lpstr>Who uses Web Components?</vt:lpstr>
      <vt:lpstr>WordPress Full Site Editing</vt:lpstr>
      <vt:lpstr>Types of Web Components</vt:lpstr>
      <vt:lpstr>Types of Web Components</vt:lpstr>
      <vt:lpstr>Useful references</vt:lpstr>
      <vt:lpstr>Demo time</vt:lpstr>
      <vt:lpstr>Converting Frameworks to Web Components</vt:lpstr>
      <vt:lpstr>Deployment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PowerPoint</dc:title>
  <dc:creator>Craig West</dc:creator>
  <cp:keywords/>
  <cp:lastModifiedBy>Craig West</cp:lastModifiedBy>
  <cp:revision>228</cp:revision>
  <dcterms:created xsi:type="dcterms:W3CDTF">2021-01-18T09:21:23Z</dcterms:created>
  <dcterms:modified xsi:type="dcterms:W3CDTF">2021-06-24T06:58:43Z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