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724BB-D4F5-4279-95CF-23F7098E27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DD39B5-B5C1-401B-AED2-73C55736F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6CF2E-7D86-47C6-B1E8-8310CAB2B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2BA08-ABC6-4A4A-8236-AFABFE4C3FBA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4041B-32EE-48AE-ABE2-5E8740CC9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17E60-88D8-4967-A561-B0A0C08F1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D5EF-0D98-4129-A116-948FC5B0B5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1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F76FC-F12D-48F4-AC65-E003D249C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39C90-3F4B-486A-B0E3-12C1E5738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3CA97-E04C-4A85-AF4E-0454BA40A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2BA08-ABC6-4A4A-8236-AFABFE4C3FBA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76282-CB97-436E-9DFA-6F9832B49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AEF8C-83EE-4B7C-AEE5-85AF56CAF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D5EF-0D98-4129-A116-948FC5B0B5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50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CA3691-BB35-4B86-BA76-BB06AE0C7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79B283-015C-43AE-A940-384A28965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C3C07-54C2-40E5-A0AE-5ED7D7AC4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2BA08-ABC6-4A4A-8236-AFABFE4C3FBA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8F0AC-EE56-4B3B-92DC-FC6C40656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8B0AA-9636-4B52-971C-186D56539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D5EF-0D98-4129-A116-948FC5B0B5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79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DAEAA-4A70-468F-BD6E-93D033333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74D24-8F3F-499C-AB6F-7FF750A4B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A2A91-B906-46FE-95D8-076D64BC2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2BA08-ABC6-4A4A-8236-AFABFE4C3FBA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6C9CE-A69C-49D6-B76F-EAFC52805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548F7-24EC-4BB4-BA70-3E57D3080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D5EF-0D98-4129-A116-948FC5B0B5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423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6C2AB-7992-46A1-A205-FA0273A9C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9273B-DDE7-473F-85C9-53D801B4D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55C95-AD4E-4214-8DDC-9EB3E68C3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2BA08-ABC6-4A4A-8236-AFABFE4C3FBA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F3E70-CE54-4160-B011-4FA74C861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AE671-CAF3-4892-9C26-DEA9CD056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D5EF-0D98-4129-A116-948FC5B0B5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275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B2693-5629-4C73-A31F-15F3A612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1CE13-7074-4C7B-8DB1-95D8B24F5E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8B1BA4-5629-498F-B166-1D877EDB2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4D1D2-C24C-4A98-A408-A65A33F09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2BA08-ABC6-4A4A-8236-AFABFE4C3FBA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29D45-E59A-46D4-8E64-615E01020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A86126-C25A-4A91-A92A-5EADD791C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D5EF-0D98-4129-A116-948FC5B0B5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24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241B9-5535-4DDF-A0CA-D7D9DC304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6B9E2-808B-42F5-B1B5-1D4A2FBC3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AB8BBF-99A8-443F-844A-33C618D31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284155-F4F8-4B5F-A769-EE252A56A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5B0E7F-DF1A-4D4D-9838-A752C2EA29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9FA399-38D9-4FA3-96F4-95A6101FB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2BA08-ABC6-4A4A-8236-AFABFE4C3FBA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799B8C-3864-445C-80B4-1750F5E47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15E5BC-7BEA-4178-A227-384271489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D5EF-0D98-4129-A116-948FC5B0B5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29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CD5F7-C303-4F85-A804-2F83557BC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66797-302B-4FA4-8FE1-71FBFB241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2BA08-ABC6-4A4A-8236-AFABFE4C3FBA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9945B-4465-492F-844E-9B85323DE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B2BED1-A907-46C8-A73D-E64B3E036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D5EF-0D98-4129-A116-948FC5B0B5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293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AA411-13FA-45EC-93BD-8DF138702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2BA08-ABC6-4A4A-8236-AFABFE4C3FBA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087A5A-6ECE-4F56-A7D8-5F027FBAB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10939-C653-4D8C-B2D9-C7E257C7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D5EF-0D98-4129-A116-948FC5B0B5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508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4CB7-A437-4A7F-9A2A-AD88DEBB4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5C733-B489-4080-9DC9-8C3FD9AA6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0A1FB8-47FD-43B7-851D-0BAFF7169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252BAE-13C2-4BCC-AA9B-EA4CA42EF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2BA08-ABC6-4A4A-8236-AFABFE4C3FBA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C66B1-B845-4652-B708-9D79DD26C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D29BB5-F54B-4B8A-A2D8-D9D1C117D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D5EF-0D98-4129-A116-948FC5B0B5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133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73DAF-E508-4E87-A5AA-5065B6A5B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126271-F8C2-4620-BEA1-56E9C38BEA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F94200-EA34-4D8F-8828-73B4A8387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279B4-9F82-4FB7-824D-8F82D91AF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2BA08-ABC6-4A4A-8236-AFABFE4C3FBA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4FF6C-6357-4CF3-A70B-BBDD94A35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70B76-052D-42FB-A55A-1C5B453D6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2D5EF-0D98-4129-A116-948FC5B0B5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4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AE77CB-C906-41EE-A0C0-711DA6A66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332ED-AFF7-468C-9977-D8380371F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4119A-1DBE-4E05-8BC5-924E4CD254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2BA08-ABC6-4A4A-8236-AFABFE4C3FBA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58E44-D593-4B04-8232-8069777369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02E33-BD39-48A6-BA59-05B650487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2D5EF-0D98-4129-A116-948FC5B0B5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83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5F45036-0D20-42A5-89D7-0B1BBB511989}"/>
              </a:ext>
            </a:extLst>
          </p:cNvPr>
          <p:cNvSpPr txBox="1"/>
          <p:nvPr/>
        </p:nvSpPr>
        <p:spPr>
          <a:xfrm>
            <a:off x="7762874" y="1066800"/>
            <a:ext cx="136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venir Next LT Pro" panose="020B0504020202020204" pitchFamily="34" charset="0"/>
              </a:rPr>
              <a:t>WEB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0D126D-69B4-4946-93C3-668430FFB8FF}"/>
              </a:ext>
            </a:extLst>
          </p:cNvPr>
          <p:cNvSpPr/>
          <p:nvPr/>
        </p:nvSpPr>
        <p:spPr>
          <a:xfrm>
            <a:off x="4819650" y="561975"/>
            <a:ext cx="7248525" cy="4819622"/>
          </a:xfrm>
          <a:prstGeom prst="rect">
            <a:avLst/>
          </a:prstGeom>
          <a:solidFill>
            <a:srgbClr val="FAF0E6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venir Next LT Pro" panose="020B05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C1FBAB-2F07-47DD-B686-960D787857E4}"/>
              </a:ext>
            </a:extLst>
          </p:cNvPr>
          <p:cNvCxnSpPr>
            <a:cxnSpLocks/>
          </p:cNvCxnSpPr>
          <p:nvPr/>
        </p:nvCxnSpPr>
        <p:spPr>
          <a:xfrm>
            <a:off x="4819650" y="4886318"/>
            <a:ext cx="7258050" cy="0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BD358E-5DE5-41D8-880C-6303BA56ED45}"/>
              </a:ext>
            </a:extLst>
          </p:cNvPr>
          <p:cNvCxnSpPr>
            <a:cxnSpLocks/>
          </p:cNvCxnSpPr>
          <p:nvPr/>
        </p:nvCxnSpPr>
        <p:spPr>
          <a:xfrm flipV="1">
            <a:off x="5338763" y="561975"/>
            <a:ext cx="0" cy="4819622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1B8DDE8-F0CA-4363-972C-5C7FA5BB618A}"/>
              </a:ext>
            </a:extLst>
          </p:cNvPr>
          <p:cNvCxnSpPr>
            <a:cxnSpLocks/>
          </p:cNvCxnSpPr>
          <p:nvPr/>
        </p:nvCxnSpPr>
        <p:spPr>
          <a:xfrm flipH="1" flipV="1">
            <a:off x="11596689" y="561975"/>
            <a:ext cx="19050" cy="4819622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DAFD7B6-6FB7-487F-A30A-FC935DD6BDBD}"/>
              </a:ext>
            </a:extLst>
          </p:cNvPr>
          <p:cNvCxnSpPr>
            <a:cxnSpLocks/>
          </p:cNvCxnSpPr>
          <p:nvPr/>
        </p:nvCxnSpPr>
        <p:spPr>
          <a:xfrm flipV="1">
            <a:off x="4819650" y="1066800"/>
            <a:ext cx="7248525" cy="28620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FFBFC25-9A48-41D4-8C83-59D6E5F9F671}"/>
              </a:ext>
            </a:extLst>
          </p:cNvPr>
          <p:cNvSpPr/>
          <p:nvPr/>
        </p:nvSpPr>
        <p:spPr>
          <a:xfrm>
            <a:off x="5338765" y="1076338"/>
            <a:ext cx="6257924" cy="3790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358265F-3F67-4BF1-A36A-CB07659274E7}"/>
              </a:ext>
            </a:extLst>
          </p:cNvPr>
          <p:cNvSpPr/>
          <p:nvPr/>
        </p:nvSpPr>
        <p:spPr>
          <a:xfrm>
            <a:off x="6210285" y="4905403"/>
            <a:ext cx="4638675" cy="28003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venir Next LT Pro" panose="020B0504020202020204" pitchFamily="34" charset="0"/>
              </a:rPr>
              <a:t>ELEMENT</a:t>
            </a:r>
          </a:p>
          <a:p>
            <a:pPr algn="ctr"/>
            <a:r>
              <a:rPr lang="en-GB" dirty="0">
                <a:latin typeface="Avenir Next LT Pro" panose="020B0504020202020204" pitchFamily="34" charset="0"/>
              </a:rPr>
              <a:t>‘root’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235EE1-CFCF-495C-B6FB-F84B37CEB8ED}"/>
              </a:ext>
            </a:extLst>
          </p:cNvPr>
          <p:cNvSpPr txBox="1"/>
          <p:nvPr/>
        </p:nvSpPr>
        <p:spPr>
          <a:xfrm>
            <a:off x="5338763" y="1436132"/>
            <a:ext cx="331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Avenir Next LT Pro" panose="020B0504020202020204" pitchFamily="34" charset="0"/>
              </a:rPr>
              <a:t>rootMargin: defines the area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B6E7C7-1932-45C2-BE87-57970AB5C807}"/>
              </a:ext>
            </a:extLst>
          </p:cNvPr>
          <p:cNvSpPr txBox="1"/>
          <p:nvPr/>
        </p:nvSpPr>
        <p:spPr>
          <a:xfrm>
            <a:off x="6210285" y="4263511"/>
            <a:ext cx="464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Avenir Next LT Pro" panose="020B0504020202020204" pitchFamily="34" charset="0"/>
              </a:rPr>
              <a:t>Threshold: % in rootMargin area </a:t>
            </a:r>
            <a:r>
              <a:rPr lang="en-GB">
                <a:solidFill>
                  <a:schemeClr val="bg1"/>
                </a:solidFill>
                <a:latin typeface="Avenir Next LT Pro" panose="020B0504020202020204" pitchFamily="34" charset="0"/>
              </a:rPr>
              <a:t>= 0.25</a:t>
            </a:r>
            <a:endParaRPr lang="en-GB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7B154F8A-514A-462E-BB77-25083D72D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549" y="406011"/>
            <a:ext cx="4438630" cy="236983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458B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options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root: document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54248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6738"/>
                </a:solidFill>
                <a:effectLst/>
                <a:latin typeface="Consolas" panose="020B0609020204030204" pitchFamily="49" charset="0"/>
              </a:rPr>
              <a:t>'#scrollArea’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rootMargin: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6738"/>
                </a:solidFill>
                <a:effectLst/>
                <a:latin typeface="Consolas" panose="020B0609020204030204" pitchFamily="49" charset="0"/>
              </a:rPr>
              <a:t>‘40px 30px’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threshold: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5353A"/>
                </a:solidFill>
                <a:effectLst/>
                <a:latin typeface="Consolas" panose="020B0609020204030204" pitchFamily="49" charset="0"/>
              </a:rPr>
              <a:t>0.25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458B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observer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458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54248"/>
                </a:solidFill>
                <a:effectLst/>
                <a:latin typeface="Consolas" panose="020B0609020204030204" pitchFamily="49" charset="0"/>
              </a:rPr>
              <a:t>IntersectionObserver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options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052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5F45036-0D20-42A5-89D7-0B1BBB511989}"/>
              </a:ext>
            </a:extLst>
          </p:cNvPr>
          <p:cNvSpPr txBox="1"/>
          <p:nvPr/>
        </p:nvSpPr>
        <p:spPr>
          <a:xfrm>
            <a:off x="7762874" y="1066800"/>
            <a:ext cx="136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venir Next LT Pro" panose="020B0504020202020204" pitchFamily="34" charset="0"/>
              </a:rPr>
              <a:t>WEB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0D126D-69B4-4946-93C3-668430FFB8FF}"/>
              </a:ext>
            </a:extLst>
          </p:cNvPr>
          <p:cNvSpPr/>
          <p:nvPr/>
        </p:nvSpPr>
        <p:spPr>
          <a:xfrm>
            <a:off x="4819650" y="561975"/>
            <a:ext cx="7248525" cy="4819622"/>
          </a:xfrm>
          <a:prstGeom prst="rect">
            <a:avLst/>
          </a:prstGeom>
          <a:solidFill>
            <a:srgbClr val="FAF0E6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venir Next LT Pro" panose="020B05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C1FBAB-2F07-47DD-B686-960D787857E4}"/>
              </a:ext>
            </a:extLst>
          </p:cNvPr>
          <p:cNvCxnSpPr>
            <a:cxnSpLocks/>
          </p:cNvCxnSpPr>
          <p:nvPr/>
        </p:nvCxnSpPr>
        <p:spPr>
          <a:xfrm>
            <a:off x="4819650" y="4886318"/>
            <a:ext cx="7258050" cy="0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BD358E-5DE5-41D8-880C-6303BA56ED45}"/>
              </a:ext>
            </a:extLst>
          </p:cNvPr>
          <p:cNvCxnSpPr>
            <a:cxnSpLocks/>
          </p:cNvCxnSpPr>
          <p:nvPr/>
        </p:nvCxnSpPr>
        <p:spPr>
          <a:xfrm flipV="1">
            <a:off x="5338763" y="561975"/>
            <a:ext cx="0" cy="4819622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1B8DDE8-F0CA-4363-972C-5C7FA5BB618A}"/>
              </a:ext>
            </a:extLst>
          </p:cNvPr>
          <p:cNvCxnSpPr>
            <a:cxnSpLocks/>
          </p:cNvCxnSpPr>
          <p:nvPr/>
        </p:nvCxnSpPr>
        <p:spPr>
          <a:xfrm flipH="1" flipV="1">
            <a:off x="11596689" y="561975"/>
            <a:ext cx="19050" cy="4819622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DAFD7B6-6FB7-487F-A30A-FC935DD6BDBD}"/>
              </a:ext>
            </a:extLst>
          </p:cNvPr>
          <p:cNvCxnSpPr>
            <a:cxnSpLocks/>
          </p:cNvCxnSpPr>
          <p:nvPr/>
        </p:nvCxnSpPr>
        <p:spPr>
          <a:xfrm flipV="1">
            <a:off x="4819650" y="1066800"/>
            <a:ext cx="7248525" cy="28620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FFBFC25-9A48-41D4-8C83-59D6E5F9F671}"/>
              </a:ext>
            </a:extLst>
          </p:cNvPr>
          <p:cNvSpPr/>
          <p:nvPr/>
        </p:nvSpPr>
        <p:spPr>
          <a:xfrm>
            <a:off x="5338765" y="1076338"/>
            <a:ext cx="6257924" cy="3790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358265F-3F67-4BF1-A36A-CB07659274E7}"/>
              </a:ext>
            </a:extLst>
          </p:cNvPr>
          <p:cNvSpPr/>
          <p:nvPr/>
        </p:nvSpPr>
        <p:spPr>
          <a:xfrm>
            <a:off x="6188859" y="4010042"/>
            <a:ext cx="4638675" cy="28003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venir Next LT Pro" panose="020B0504020202020204" pitchFamily="34" charset="0"/>
              </a:rPr>
              <a:t>ELEMENT</a:t>
            </a:r>
          </a:p>
          <a:p>
            <a:pPr algn="ctr"/>
            <a:r>
              <a:rPr lang="en-GB" dirty="0">
                <a:latin typeface="Avenir Next LT Pro" panose="020B0504020202020204" pitchFamily="34" charset="0"/>
              </a:rPr>
              <a:t>‘root’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235EE1-CFCF-495C-B6FB-F84B37CEB8ED}"/>
              </a:ext>
            </a:extLst>
          </p:cNvPr>
          <p:cNvSpPr txBox="1"/>
          <p:nvPr/>
        </p:nvSpPr>
        <p:spPr>
          <a:xfrm>
            <a:off x="5338763" y="1436132"/>
            <a:ext cx="331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Avenir Next LT Pro" panose="020B0504020202020204" pitchFamily="34" charset="0"/>
              </a:rPr>
              <a:t>rootMargin: defines the area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384BE7-2503-4D8A-B492-93D2325FBEA5}"/>
              </a:ext>
            </a:extLst>
          </p:cNvPr>
          <p:cNvSpPr/>
          <p:nvPr/>
        </p:nvSpPr>
        <p:spPr>
          <a:xfrm>
            <a:off x="6188859" y="4010041"/>
            <a:ext cx="4700580" cy="87627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B6E7C7-1932-45C2-BE87-57970AB5C807}"/>
              </a:ext>
            </a:extLst>
          </p:cNvPr>
          <p:cNvSpPr txBox="1"/>
          <p:nvPr/>
        </p:nvSpPr>
        <p:spPr>
          <a:xfrm>
            <a:off x="6210285" y="4263511"/>
            <a:ext cx="464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Avenir Next LT Pro" panose="020B0504020202020204" pitchFamily="34" charset="0"/>
              </a:rPr>
              <a:t>Threshold: % in rootMargin area = 0.25</a:t>
            </a: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7B154F8A-514A-462E-BB77-25083D72D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549" y="406011"/>
            <a:ext cx="4438630" cy="236983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458B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options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root: document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54248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6738"/>
                </a:solidFill>
                <a:effectLst/>
                <a:latin typeface="Consolas" panose="020B0609020204030204" pitchFamily="49" charset="0"/>
              </a:rPr>
              <a:t>'#scrollArea’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rootMargin: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6738"/>
                </a:solidFill>
                <a:effectLst/>
                <a:latin typeface="Consolas" panose="020B0609020204030204" pitchFamily="49" charset="0"/>
              </a:rPr>
              <a:t>‘40px 30px’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threshold: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5353A"/>
                </a:solidFill>
                <a:effectLst/>
                <a:latin typeface="Consolas" panose="020B0609020204030204" pitchFamily="49" charset="0"/>
              </a:rPr>
              <a:t>0.25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458B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observer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458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54248"/>
                </a:solidFill>
                <a:effectLst/>
                <a:latin typeface="Consolas" panose="020B0609020204030204" pitchFamily="49" charset="0"/>
              </a:rPr>
              <a:t>IntersectionObserver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options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475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5F45036-0D20-42A5-89D7-0B1BBB511989}"/>
              </a:ext>
            </a:extLst>
          </p:cNvPr>
          <p:cNvSpPr txBox="1"/>
          <p:nvPr/>
        </p:nvSpPr>
        <p:spPr>
          <a:xfrm>
            <a:off x="7762874" y="1066800"/>
            <a:ext cx="136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venir Next LT Pro" panose="020B0504020202020204" pitchFamily="34" charset="0"/>
              </a:rPr>
              <a:t>WEB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0D126D-69B4-4946-93C3-668430FFB8FF}"/>
              </a:ext>
            </a:extLst>
          </p:cNvPr>
          <p:cNvSpPr/>
          <p:nvPr/>
        </p:nvSpPr>
        <p:spPr>
          <a:xfrm>
            <a:off x="4819650" y="561975"/>
            <a:ext cx="7248525" cy="4819622"/>
          </a:xfrm>
          <a:prstGeom prst="rect">
            <a:avLst/>
          </a:prstGeom>
          <a:solidFill>
            <a:srgbClr val="FAF0E6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venir Next LT Pro" panose="020B05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C1FBAB-2F07-47DD-B686-960D787857E4}"/>
              </a:ext>
            </a:extLst>
          </p:cNvPr>
          <p:cNvCxnSpPr>
            <a:cxnSpLocks/>
          </p:cNvCxnSpPr>
          <p:nvPr/>
        </p:nvCxnSpPr>
        <p:spPr>
          <a:xfrm>
            <a:off x="4819650" y="4886318"/>
            <a:ext cx="7258050" cy="0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BD358E-5DE5-41D8-880C-6303BA56ED45}"/>
              </a:ext>
            </a:extLst>
          </p:cNvPr>
          <p:cNvCxnSpPr>
            <a:cxnSpLocks/>
          </p:cNvCxnSpPr>
          <p:nvPr/>
        </p:nvCxnSpPr>
        <p:spPr>
          <a:xfrm flipV="1">
            <a:off x="5338763" y="561975"/>
            <a:ext cx="0" cy="4819622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1B8DDE8-F0CA-4363-972C-5C7FA5BB618A}"/>
              </a:ext>
            </a:extLst>
          </p:cNvPr>
          <p:cNvCxnSpPr>
            <a:cxnSpLocks/>
          </p:cNvCxnSpPr>
          <p:nvPr/>
        </p:nvCxnSpPr>
        <p:spPr>
          <a:xfrm flipH="1" flipV="1">
            <a:off x="11596689" y="561975"/>
            <a:ext cx="19050" cy="4819622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DAFD7B6-6FB7-487F-A30A-FC935DD6BDBD}"/>
              </a:ext>
            </a:extLst>
          </p:cNvPr>
          <p:cNvCxnSpPr>
            <a:cxnSpLocks/>
          </p:cNvCxnSpPr>
          <p:nvPr/>
        </p:nvCxnSpPr>
        <p:spPr>
          <a:xfrm flipV="1">
            <a:off x="4819650" y="1066800"/>
            <a:ext cx="7248525" cy="28620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FFBFC25-9A48-41D4-8C83-59D6E5F9F671}"/>
              </a:ext>
            </a:extLst>
          </p:cNvPr>
          <p:cNvSpPr/>
          <p:nvPr/>
        </p:nvSpPr>
        <p:spPr>
          <a:xfrm>
            <a:off x="5357815" y="1095422"/>
            <a:ext cx="6257924" cy="3790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358265F-3F67-4BF1-A36A-CB07659274E7}"/>
              </a:ext>
            </a:extLst>
          </p:cNvPr>
          <p:cNvSpPr/>
          <p:nvPr/>
        </p:nvSpPr>
        <p:spPr>
          <a:xfrm>
            <a:off x="6238849" y="-914421"/>
            <a:ext cx="4638675" cy="28003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venir Next LT Pro" panose="020B0504020202020204" pitchFamily="34" charset="0"/>
              </a:rPr>
              <a:t>ELEMENT</a:t>
            </a:r>
          </a:p>
          <a:p>
            <a:pPr algn="ctr"/>
            <a:r>
              <a:rPr lang="en-GB" dirty="0">
                <a:latin typeface="Avenir Next LT Pro" panose="020B0504020202020204" pitchFamily="34" charset="0"/>
              </a:rPr>
              <a:t>‘root’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235EE1-CFCF-495C-B6FB-F84B37CEB8ED}"/>
              </a:ext>
            </a:extLst>
          </p:cNvPr>
          <p:cNvSpPr txBox="1"/>
          <p:nvPr/>
        </p:nvSpPr>
        <p:spPr>
          <a:xfrm>
            <a:off x="5498344" y="2436871"/>
            <a:ext cx="331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Avenir Next LT Pro" panose="020B0504020202020204" pitchFamily="34" charset="0"/>
              </a:rPr>
              <a:t>rootMargin: defines the area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384BE7-2503-4D8A-B492-93D2325FBEA5}"/>
              </a:ext>
            </a:extLst>
          </p:cNvPr>
          <p:cNvSpPr/>
          <p:nvPr/>
        </p:nvSpPr>
        <p:spPr>
          <a:xfrm>
            <a:off x="6176944" y="1016812"/>
            <a:ext cx="4700580" cy="87627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B6E7C7-1932-45C2-BE87-57970AB5C807}"/>
              </a:ext>
            </a:extLst>
          </p:cNvPr>
          <p:cNvSpPr txBox="1"/>
          <p:nvPr/>
        </p:nvSpPr>
        <p:spPr>
          <a:xfrm>
            <a:off x="6198370" y="1270282"/>
            <a:ext cx="464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Avenir Next LT Pro" panose="020B0504020202020204" pitchFamily="34" charset="0"/>
              </a:rPr>
              <a:t>Threshold: % in rootMargin area = 0.25</a:t>
            </a: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7B154F8A-514A-462E-BB77-25083D72D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549" y="406011"/>
            <a:ext cx="4438630" cy="236983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458B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options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root: document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54248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6738"/>
                </a:solidFill>
                <a:effectLst/>
                <a:latin typeface="Consolas" panose="020B0609020204030204" pitchFamily="49" charset="0"/>
              </a:rPr>
              <a:t>'#scrollArea’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rootMargin: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6738"/>
                </a:solidFill>
                <a:effectLst/>
                <a:latin typeface="Consolas" panose="020B0609020204030204" pitchFamily="49" charset="0"/>
              </a:rPr>
              <a:t>‘40px 30px’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threshold: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5353A"/>
                </a:solidFill>
                <a:effectLst/>
                <a:latin typeface="Consolas" panose="020B0609020204030204" pitchFamily="49" charset="0"/>
              </a:rPr>
              <a:t>0.25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458B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observer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458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54248"/>
                </a:solidFill>
                <a:effectLst/>
                <a:latin typeface="Consolas" panose="020B0609020204030204" pitchFamily="49" charset="0"/>
              </a:rPr>
              <a:t>IntersectionObserver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options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572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smtClean="0">
            <a:latin typeface="Avenir Next LT Pro" panose="020B0504020202020204" pitchFamily="34" charset="0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153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Avenir Next LT Pro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West</dc:creator>
  <cp:lastModifiedBy>Craig West</cp:lastModifiedBy>
  <cp:revision>12</cp:revision>
  <dcterms:created xsi:type="dcterms:W3CDTF">2021-04-21T09:11:04Z</dcterms:created>
  <dcterms:modified xsi:type="dcterms:W3CDTF">2021-06-15T13:41:46Z</dcterms:modified>
</cp:coreProperties>
</file>