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54"/>
  </p:notesMasterIdLst>
  <p:handoutMasterIdLst>
    <p:handoutMasterId r:id="rId55"/>
  </p:handoutMasterIdLst>
  <p:sldIdLst>
    <p:sldId id="286" r:id="rId5"/>
    <p:sldId id="279" r:id="rId6"/>
    <p:sldId id="388" r:id="rId7"/>
    <p:sldId id="376" r:id="rId8"/>
    <p:sldId id="349" r:id="rId9"/>
    <p:sldId id="380" r:id="rId10"/>
    <p:sldId id="387" r:id="rId11"/>
    <p:sldId id="285" r:id="rId12"/>
    <p:sldId id="284" r:id="rId13"/>
    <p:sldId id="382" r:id="rId14"/>
    <p:sldId id="384" r:id="rId15"/>
    <p:sldId id="383" r:id="rId16"/>
    <p:sldId id="386" r:id="rId17"/>
    <p:sldId id="287" r:id="rId18"/>
    <p:sldId id="321" r:id="rId19"/>
    <p:sldId id="288" r:id="rId20"/>
    <p:sldId id="337" r:id="rId21"/>
    <p:sldId id="320" r:id="rId22"/>
    <p:sldId id="372" r:id="rId23"/>
    <p:sldId id="374" r:id="rId24"/>
    <p:sldId id="341" r:id="rId25"/>
    <p:sldId id="368" r:id="rId26"/>
    <p:sldId id="375" r:id="rId27"/>
    <p:sldId id="370" r:id="rId28"/>
    <p:sldId id="350" r:id="rId29"/>
    <p:sldId id="351" r:id="rId30"/>
    <p:sldId id="369" r:id="rId31"/>
    <p:sldId id="352" r:id="rId32"/>
    <p:sldId id="356" r:id="rId33"/>
    <p:sldId id="358" r:id="rId34"/>
    <p:sldId id="373" r:id="rId35"/>
    <p:sldId id="359" r:id="rId36"/>
    <p:sldId id="357" r:id="rId37"/>
    <p:sldId id="360" r:id="rId38"/>
    <p:sldId id="355" r:id="rId39"/>
    <p:sldId id="379" r:id="rId40"/>
    <p:sldId id="367" r:id="rId41"/>
    <p:sldId id="371" r:id="rId42"/>
    <p:sldId id="378" r:id="rId43"/>
    <p:sldId id="377" r:id="rId44"/>
    <p:sldId id="354" r:id="rId45"/>
    <p:sldId id="381" r:id="rId46"/>
    <p:sldId id="361" r:id="rId47"/>
    <p:sldId id="362" r:id="rId48"/>
    <p:sldId id="353" r:id="rId49"/>
    <p:sldId id="363" r:id="rId50"/>
    <p:sldId id="364" r:id="rId51"/>
    <p:sldId id="365" r:id="rId52"/>
    <p:sldId id="366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86"/>
          </p14:sldIdLst>
        </p14:section>
        <p14:section name="NDC" id="{B9B51309-D148-4332-87C2-07BE32FBCA3B}">
          <p14:sldIdLst>
            <p14:sldId id="279"/>
            <p14:sldId id="388"/>
            <p14:sldId id="376"/>
            <p14:sldId id="349"/>
            <p14:sldId id="380"/>
            <p14:sldId id="387"/>
            <p14:sldId id="285"/>
            <p14:sldId id="284"/>
            <p14:sldId id="382"/>
            <p14:sldId id="384"/>
            <p14:sldId id="383"/>
            <p14:sldId id="386"/>
            <p14:sldId id="287"/>
            <p14:sldId id="321"/>
            <p14:sldId id="288"/>
            <p14:sldId id="337"/>
            <p14:sldId id="320"/>
            <p14:sldId id="372"/>
            <p14:sldId id="374"/>
            <p14:sldId id="341"/>
            <p14:sldId id="368"/>
            <p14:sldId id="375"/>
            <p14:sldId id="370"/>
            <p14:sldId id="350"/>
            <p14:sldId id="351"/>
            <p14:sldId id="369"/>
            <p14:sldId id="352"/>
            <p14:sldId id="356"/>
            <p14:sldId id="358"/>
            <p14:sldId id="373"/>
            <p14:sldId id="359"/>
            <p14:sldId id="357"/>
            <p14:sldId id="360"/>
            <p14:sldId id="355"/>
            <p14:sldId id="379"/>
            <p14:sldId id="367"/>
            <p14:sldId id="371"/>
            <p14:sldId id="378"/>
            <p14:sldId id="377"/>
            <p14:sldId id="354"/>
            <p14:sldId id="381"/>
            <p14:sldId id="361"/>
            <p14:sldId id="362"/>
            <p14:sldId id="353"/>
            <p14:sldId id="363"/>
            <p14:sldId id="364"/>
            <p14:sldId id="365"/>
            <p14:sldId id="366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462F"/>
    <a:srgbClr val="D24726"/>
    <a:srgbClr val="404040"/>
    <a:srgbClr val="FF9B45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110" d="100"/>
          <a:sy n="110" d="100"/>
        </p:scale>
        <p:origin x="492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6/21/2021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6/21/2021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6/21/2021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8EBE-1774-4A8E-9B84-C630FB467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29793-7C1F-4036-B8C1-C6D4B56EA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5EFB2-E2A0-4512-A997-ACC1FCE7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43126-2D31-4747-BF01-2770A69B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9246D-3C4C-41F9-ABED-9FEFADDC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116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AC84A-5772-4E61-BE9C-D25651FE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AF47E-0150-46D0-B796-DEA9A7B9B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AD84E-A3FA-4285-B02C-54BAE754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4700D-136D-4FE7-AD7F-67A5B245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FB3E-A308-4D46-A5E6-EB2B7AE9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33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.google.com/test/mobile-friendly" TargetMode="External"/><Relationship Id="rId2" Type="http://schemas.openxmlformats.org/officeDocument/2006/relationships/hyperlink" Target="https://www.youtube.com/watch?v=3B7gBVTsEa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B7gBVTsEaE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freed7/declarative-shadow-dom/blob/master/README.md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KJQurclLdw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s.google.com/web/fundamentals/web-components" TargetMode="External"/><Relationship Id="rId3" Type="http://schemas.openxmlformats.org/officeDocument/2006/relationships/hyperlink" Target="https://coryrylan.com/blog/using-web-components-in-angular-video-tutorial" TargetMode="External"/><Relationship Id="rId7" Type="http://schemas.openxmlformats.org/officeDocument/2006/relationships/hyperlink" Target="https://custom-elements-everywhere.com/" TargetMode="External"/><Relationship Id="rId2" Type="http://schemas.openxmlformats.org/officeDocument/2006/relationships/hyperlink" Target="https://coryrylan.com/blog/using-web-components-in-react-video-tutori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bcomponents.dev/" TargetMode="External"/><Relationship Id="rId5" Type="http://schemas.openxmlformats.org/officeDocument/2006/relationships/hyperlink" Target="https://stenciljs.com/docs/overview" TargetMode="External"/><Relationship Id="rId4" Type="http://schemas.openxmlformats.org/officeDocument/2006/relationships/hyperlink" Target="https://coryrylan.com/blog/using-web-components-in-vue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custom-elements-everywhere.com/" TargetMode="External"/><Relationship Id="rId2" Type="http://schemas.openxmlformats.org/officeDocument/2006/relationships/hyperlink" Target="https://www.webcomponent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components.dev/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wpjs.co.uk/demo1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ebcomponents.dev/" TargetMode="External"/><Relationship Id="rId2" Type="http://schemas.openxmlformats.org/officeDocument/2006/relationships/hyperlink" Target="https://github.com/LukasBombach/react-web-component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as Micro Apps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028771"/>
            <a:ext cx="10356444" cy="52675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endParaRPr lang="en-GB" sz="1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0" indent="0" algn="ctr">
              <a:spcAft>
                <a:spcPts val="600"/>
              </a:spcAft>
              <a:buNone/>
              <a:defRPr/>
            </a:pPr>
            <a:endParaRPr lang="en-GB" sz="6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 algn="ctr">
              <a:spcAft>
                <a:spcPts val="600"/>
              </a:spcAft>
              <a:buNone/>
              <a:defRPr/>
            </a:pPr>
            <a:r>
              <a:rPr lang="en-GB" sz="6000" b="1" dirty="0"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</a:p>
          <a:p>
            <a:pPr marL="457200" lvl="1" indent="0" algn="ctr">
              <a:buNone/>
            </a:pPr>
            <a:endParaRPr lang="en-GB" sz="20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 algn="ctr">
              <a:spcAft>
                <a:spcPts val="600"/>
              </a:spcAft>
              <a:buNone/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Talk resources and slides at: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 algn="ctr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 algn="ctr">
              <a:spcAft>
                <a:spcPts val="600"/>
              </a:spcAft>
              <a:buNone/>
              <a:defRPr/>
            </a:pPr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https://wpjs.co.uk/ndc</a:t>
            </a:r>
          </a:p>
          <a:p>
            <a:pPr marL="457200" lvl="1" indent="0">
              <a:lnSpc>
                <a:spcPts val="2500"/>
              </a:lnSpc>
              <a:spcAft>
                <a:spcPts val="600"/>
              </a:spcAft>
              <a:buNone/>
              <a:defRPr/>
            </a:pPr>
            <a:endParaRPr lang="en-US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lnSpc>
                <a:spcPts val="2500"/>
              </a:lnSpc>
              <a:spcAft>
                <a:spcPts val="600"/>
              </a:spcAft>
              <a:buNone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The demo repo in this talk is a set of lessons on Vanilla JS Web Components and there YouTube videos in my channel.</a:t>
            </a:r>
          </a:p>
          <a:p>
            <a:pPr marL="457200" lvl="1" indent="0">
              <a:lnSpc>
                <a:spcPts val="2500"/>
              </a:lnSpc>
              <a:spcAft>
                <a:spcPts val="600"/>
              </a:spcAft>
              <a:buNone/>
              <a:defRPr/>
            </a:pP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Feel free to ask questions in chat as we go along…</a:t>
            </a:r>
          </a:p>
          <a:p>
            <a:pPr marL="457200" lvl="1" indent="0" algn="ctr">
              <a:spcAft>
                <a:spcPts val="600"/>
              </a:spcAft>
              <a:buNone/>
              <a:defRPr/>
            </a:pP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94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334297"/>
            <a:ext cx="6877119" cy="753839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and SEO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95269" y="1548997"/>
            <a:ext cx="11001461" cy="4790886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lvl="1">
              <a:lnSpc>
                <a:spcPts val="4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https://www.youtube.com/watch?v=3B7gBVTsEaE</a:t>
            </a: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Martin Splitt - Technical SEO 101 for React Developers | React Next 2019</a:t>
            </a:r>
            <a:endParaRPr lang="en-GB" sz="1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ts val="4000"/>
              </a:lnSpc>
            </a:pPr>
            <a:r>
              <a:rPr lang="en-US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https://search.google.com/test/mobile-friendly</a:t>
            </a:r>
            <a:r>
              <a:rPr lang="en-US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can test if app is mobile friendly but also the HTML that the Search Bot sees. It will show that SEO bots see the rendered HTML from the Web Component.</a:t>
            </a:r>
          </a:p>
          <a:p>
            <a:pPr lvl="1">
              <a:lnSpc>
                <a:spcPts val="4000"/>
              </a:lnSpc>
            </a:pPr>
            <a:r>
              <a:rPr lang="en-US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Linking pages, use links not buttons as Bot does not do ‘clicks’. No # but use history. Only submit quality pages and a site map of important links.</a:t>
            </a:r>
          </a:p>
        </p:txBody>
      </p:sp>
    </p:spTree>
    <p:extLst>
      <p:ext uri="{BB962C8B-B14F-4D97-AF65-F5344CB8AC3E}">
        <p14:creationId xmlns:p14="http://schemas.microsoft.com/office/powerpoint/2010/main" val="269842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334297"/>
            <a:ext cx="6877119" cy="753839"/>
          </a:xfrm>
        </p:spPr>
        <p:txBody>
          <a:bodyPr>
            <a:normAutofit fontScale="90000"/>
          </a:bodyPr>
          <a:lstStyle/>
          <a:p>
            <a:r>
              <a:rPr lang="en-US" sz="4400">
                <a:latin typeface="Segoe UI Light" panose="020B0502040204020203" pitchFamily="34" charset="0"/>
                <a:cs typeface="Segoe UI Light" panose="020B0502040204020203" pitchFamily="34" charset="0"/>
              </a:rPr>
              <a:t>SEO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95269" y="1548997"/>
            <a:ext cx="11001461" cy="4790886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lvl="1">
              <a:lnSpc>
                <a:spcPts val="4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Give good description about your lists.</a:t>
            </a:r>
          </a:p>
          <a:p>
            <a:pPr lvl="1">
              <a:lnSpc>
                <a:spcPts val="4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React helmet, use canonical links for legacy routes. OK to say do not crawl.</a:t>
            </a:r>
          </a:p>
          <a:p>
            <a:pPr lvl="1">
              <a:lnSpc>
                <a:spcPts val="4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Structured data application/</a:t>
            </a:r>
            <a:r>
              <a:rPr lang="en-GB" sz="11200" dirty="0" err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ld+json</a:t>
            </a:r>
            <a:endParaRPr lang="en-GB" sz="1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ts val="4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g.co/</a:t>
            </a:r>
            <a:r>
              <a:rPr lang="en-GB" sz="11200" dirty="0" err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searchconsole</a:t>
            </a: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n-US" sz="1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58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334297"/>
            <a:ext cx="6877119" cy="753839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and SEO</a:t>
            </a:r>
          </a:p>
        </p:txBody>
      </p:sp>
      <p:pic>
        <p:nvPicPr>
          <p:cNvPr id="4" name="Content Placeholder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CBD954D4-C226-4034-BDA3-152C750C2F9E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1102193" y="1427921"/>
            <a:ext cx="10222215" cy="509578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1028FB-D5E0-47E8-8CE3-A978A88F1C56}"/>
              </a:ext>
            </a:extLst>
          </p:cNvPr>
          <p:cNvSpPr txBox="1"/>
          <p:nvPr/>
        </p:nvSpPr>
        <p:spPr>
          <a:xfrm>
            <a:off x="1419497" y="1175757"/>
            <a:ext cx="6618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2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https://www.youtube.com/watch?v=3B7gBVTsEaE</a:t>
            </a:r>
            <a:r>
              <a:rPr lang="en-GB" sz="2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GB" sz="20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2A12BCF-38A4-4A2D-AE91-74D987CC1E15}"/>
              </a:ext>
            </a:extLst>
          </p:cNvPr>
          <p:cNvSpPr/>
          <p:nvPr/>
        </p:nvSpPr>
        <p:spPr>
          <a:xfrm>
            <a:off x="292608" y="3241469"/>
            <a:ext cx="3498342" cy="7538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/>
              <a:t>Regular HTML get processed first and sent to Index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BA619F-0127-438B-9E1C-AF38AAC18233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3790950" y="3030905"/>
            <a:ext cx="533400" cy="587484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87EDA14-0383-4E35-B195-DC5BB1DD034C}"/>
              </a:ext>
            </a:extLst>
          </p:cNvPr>
          <p:cNvSpPr/>
          <p:nvPr/>
        </p:nvSpPr>
        <p:spPr>
          <a:xfrm>
            <a:off x="292606" y="4235208"/>
            <a:ext cx="3498342" cy="86582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/>
              <a:t>JS generated content gets placed in render queue to be processed later.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6C9B1A3-DAB2-4579-9FCE-0CB3F78CE2DE}"/>
              </a:ext>
            </a:extLst>
          </p:cNvPr>
          <p:cNvCxnSpPr>
            <a:cxnSpLocks/>
          </p:cNvCxnSpPr>
          <p:nvPr/>
        </p:nvCxnSpPr>
        <p:spPr>
          <a:xfrm flipV="1">
            <a:off x="3790949" y="3858289"/>
            <a:ext cx="533400" cy="666086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21D5599-C30B-4335-8C59-4E48749031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8011" y="334297"/>
            <a:ext cx="3430467" cy="12952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5BC001-B45A-4E09-926F-283E94C9994C}"/>
              </a:ext>
            </a:extLst>
          </p:cNvPr>
          <p:cNvSpPr txBox="1"/>
          <p:nvPr/>
        </p:nvSpPr>
        <p:spPr>
          <a:xfrm>
            <a:off x="8760822" y="806425"/>
            <a:ext cx="213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4.39 Billion pages…</a:t>
            </a:r>
          </a:p>
        </p:txBody>
      </p:sp>
    </p:spTree>
    <p:extLst>
      <p:ext uri="{BB962C8B-B14F-4D97-AF65-F5344CB8AC3E}">
        <p14:creationId xmlns:p14="http://schemas.microsoft.com/office/powerpoint/2010/main" val="3960331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334297"/>
            <a:ext cx="6877119" cy="753839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and SSR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95269" y="1548997"/>
            <a:ext cx="11001461" cy="4790886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lvl="1">
              <a:lnSpc>
                <a:spcPts val="4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Google is working on a proposal for SSR Web Components.</a:t>
            </a:r>
          </a:p>
          <a:p>
            <a:pPr lvl="1">
              <a:lnSpc>
                <a:spcPts val="4000"/>
              </a:lnSpc>
            </a:pPr>
            <a:r>
              <a:rPr lang="en-US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https://github.com/mfreed7/declarative-shadow-dom/blob/master/README.md</a:t>
            </a:r>
            <a:endParaRPr lang="en-US" sz="1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ts val="4000"/>
              </a:lnSpc>
            </a:pPr>
            <a:r>
              <a:rPr lang="en-US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 would allow two versions on page – the SSR one using HTML and the current client-side Web Component.</a:t>
            </a:r>
          </a:p>
          <a:p>
            <a:pPr lvl="1">
              <a:lnSpc>
                <a:spcPts val="4000"/>
              </a:lnSpc>
            </a:pPr>
            <a:r>
              <a:rPr lang="en-US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 is OK for Web Components to be just client-side with static HTML served initially.</a:t>
            </a:r>
          </a:p>
        </p:txBody>
      </p:sp>
    </p:spTree>
    <p:extLst>
      <p:ext uri="{BB962C8B-B14F-4D97-AF65-F5344CB8AC3E}">
        <p14:creationId xmlns:p14="http://schemas.microsoft.com/office/powerpoint/2010/main" val="163539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Two Business Applications ( 1 )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473547" y="1041731"/>
            <a:ext cx="11059691" cy="52669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ts val="3000"/>
              </a:lnSpc>
              <a:spcAft>
                <a:spcPts val="1200"/>
              </a:spcAft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1" indent="0">
              <a:lnSpc>
                <a:spcPts val="3000"/>
              </a:lnSpc>
              <a:spcAft>
                <a:spcPts val="1200"/>
              </a:spcAft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 One</a:t>
            </a: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 marL="0" lvl="1" indent="0">
              <a:lnSpc>
                <a:spcPts val="4000"/>
              </a:lnSpc>
              <a:spcAft>
                <a:spcPts val="1200"/>
              </a:spcAft>
              <a:buNone/>
            </a:pPr>
            <a:r>
              <a:rPr lang="en-GB" sz="4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Disassemble a very monolithic PHP/MySQL into  a set of HTML/JS/CSS Web Components that can be used in the app or as a Micro App in any HTML site.</a:t>
            </a:r>
          </a:p>
          <a:p>
            <a:pPr marL="0" lvl="1" indent="0">
              <a:lnSpc>
                <a:spcPts val="4000"/>
              </a:lnSpc>
              <a:spcAft>
                <a:spcPts val="1200"/>
              </a:spcAft>
              <a:buNone/>
            </a:pPr>
            <a:r>
              <a:rPr lang="en-GB" sz="4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This will be WordPress as it is very monolithic, PHP and very popular.</a:t>
            </a: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337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886408" y="4376057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CDE257-0E06-4C73-B713-15F600FA91AE}"/>
              </a:ext>
            </a:extLst>
          </p:cNvPr>
          <p:cNvCxnSpPr>
            <a:cxnSpLocks/>
          </p:cNvCxnSpPr>
          <p:nvPr/>
        </p:nvCxnSpPr>
        <p:spPr>
          <a:xfrm>
            <a:off x="3097763" y="3437944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5DB675-0CE6-474A-B918-0BBB81FDF253}"/>
              </a:ext>
            </a:extLst>
          </p:cNvPr>
          <p:cNvSpPr/>
          <p:nvPr/>
        </p:nvSpPr>
        <p:spPr>
          <a:xfrm>
            <a:off x="9193764" y="709127"/>
            <a:ext cx="2251787" cy="460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003054" y="777913"/>
            <a:ext cx="6884431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5951371" y="4406768"/>
            <a:ext cx="1819465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3456987" y="4406768"/>
            <a:ext cx="1895667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646BD2-FF5F-47C6-9788-5228BF540137}"/>
              </a:ext>
            </a:extLst>
          </p:cNvPr>
          <p:cNvCxnSpPr>
            <a:cxnSpLocks/>
          </p:cNvCxnSpPr>
          <p:nvPr/>
        </p:nvCxnSpPr>
        <p:spPr>
          <a:xfrm>
            <a:off x="5592147" y="3429000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2908044" y="1063132"/>
            <a:ext cx="3187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6019022" y="4693298"/>
            <a:ext cx="170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...n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3619499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091681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D2DDAE-CA83-4119-9F26-87A3775E731D}"/>
              </a:ext>
            </a:extLst>
          </p:cNvPr>
          <p:cNvSpPr/>
          <p:nvPr/>
        </p:nvSpPr>
        <p:spPr>
          <a:xfrm>
            <a:off x="886406" y="3150607"/>
            <a:ext cx="6884431" cy="8117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9AD193-E370-4053-AFC8-A661FCE69253}"/>
              </a:ext>
            </a:extLst>
          </p:cNvPr>
          <p:cNvSpPr txBox="1"/>
          <p:nvPr/>
        </p:nvSpPr>
        <p:spPr>
          <a:xfrm>
            <a:off x="2292122" y="3288787"/>
            <a:ext cx="4123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COMPONENTS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29A287-52AB-46FC-9CD3-F99C53ACEF34}"/>
              </a:ext>
            </a:extLst>
          </p:cNvPr>
          <p:cNvCxnSpPr/>
          <p:nvPr/>
        </p:nvCxnSpPr>
        <p:spPr>
          <a:xfrm flipV="1">
            <a:off x="2062065" y="3960073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2C64DB-7B75-4A11-AC0A-77AB2AC81EAD}"/>
              </a:ext>
            </a:extLst>
          </p:cNvPr>
          <p:cNvCxnSpPr/>
          <p:nvPr/>
        </p:nvCxnSpPr>
        <p:spPr>
          <a:xfrm flipV="1">
            <a:off x="4261757" y="3978735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1C15C1-C3CB-4D87-A0BB-7C3A15158A95}"/>
              </a:ext>
            </a:extLst>
          </p:cNvPr>
          <p:cNvCxnSpPr/>
          <p:nvPr/>
        </p:nvCxnSpPr>
        <p:spPr>
          <a:xfrm flipV="1">
            <a:off x="6304384" y="3962371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3353F7-B0B9-4F80-AC63-42827D10FDAE}"/>
              </a:ext>
            </a:extLst>
          </p:cNvPr>
          <p:cNvCxnSpPr>
            <a:cxnSpLocks/>
          </p:cNvCxnSpPr>
          <p:nvPr/>
        </p:nvCxnSpPr>
        <p:spPr>
          <a:xfrm flipV="1">
            <a:off x="4261757" y="2220686"/>
            <a:ext cx="0" cy="92992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440C1A-3EF4-4B67-8663-C472C2FCEE45}"/>
              </a:ext>
            </a:extLst>
          </p:cNvPr>
          <p:cNvCxnSpPr>
            <a:cxnSpLocks/>
          </p:cNvCxnSpPr>
          <p:nvPr/>
        </p:nvCxnSpPr>
        <p:spPr>
          <a:xfrm>
            <a:off x="2062065" y="3997396"/>
            <a:ext cx="1464906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B158374-8877-4243-9769-72088526DB6A}"/>
              </a:ext>
            </a:extLst>
          </p:cNvPr>
          <p:cNvCxnSpPr>
            <a:cxnSpLocks/>
          </p:cNvCxnSpPr>
          <p:nvPr/>
        </p:nvCxnSpPr>
        <p:spPr>
          <a:xfrm>
            <a:off x="4261757" y="3997396"/>
            <a:ext cx="1689614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25BD3FE5-5BA0-48FE-B758-52C44C0D1DC1}"/>
              </a:ext>
            </a:extLst>
          </p:cNvPr>
          <p:cNvSpPr/>
          <p:nvPr/>
        </p:nvSpPr>
        <p:spPr>
          <a:xfrm rot="10800000">
            <a:off x="7770836" y="3134313"/>
            <a:ext cx="1411331" cy="825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D77E3C-AC7F-43B7-8FF2-980322AACB93}"/>
              </a:ext>
            </a:extLst>
          </p:cNvPr>
          <p:cNvSpPr txBox="1"/>
          <p:nvPr/>
        </p:nvSpPr>
        <p:spPr>
          <a:xfrm>
            <a:off x="9300027" y="3199941"/>
            <a:ext cx="2070867" cy="6495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Web 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3BE3A4-2CE9-4073-B059-EA24D3386969}"/>
              </a:ext>
            </a:extLst>
          </p:cNvPr>
          <p:cNvSpPr txBox="1"/>
          <p:nvPr/>
        </p:nvSpPr>
        <p:spPr>
          <a:xfrm>
            <a:off x="9461241" y="4416299"/>
            <a:ext cx="1844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WP PHP PAGES</a:t>
            </a:r>
          </a:p>
          <a:p>
            <a:r>
              <a:rPr lang="en-GB" dirty="0"/>
              <a:t>Gutenberg Blocks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24BDD2-743D-4365-AF4A-A42C3D6B51E2}"/>
              </a:ext>
            </a:extLst>
          </p:cNvPr>
          <p:cNvCxnSpPr>
            <a:cxnSpLocks/>
          </p:cNvCxnSpPr>
          <p:nvPr/>
        </p:nvCxnSpPr>
        <p:spPr>
          <a:xfrm>
            <a:off x="10319390" y="3873562"/>
            <a:ext cx="8035" cy="56272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Smiling face with no fill">
            <a:extLst>
              <a:ext uri="{FF2B5EF4-FFF2-40B4-BE49-F238E27FC236}">
                <a16:creationId xmlns:a16="http://schemas.microsoft.com/office/drawing/2014/main" id="{948FA2EF-7A78-4EE3-B2FE-AE0D3A001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1349" y="1296525"/>
            <a:ext cx="1647597" cy="1647597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7058BE-0D49-4EC0-B972-1EBA8C485F2D}"/>
              </a:ext>
            </a:extLst>
          </p:cNvPr>
          <p:cNvCxnSpPr>
            <a:cxnSpLocks/>
          </p:cNvCxnSpPr>
          <p:nvPr/>
        </p:nvCxnSpPr>
        <p:spPr>
          <a:xfrm flipH="1" flipV="1">
            <a:off x="6143841" y="1786407"/>
            <a:ext cx="3019774" cy="143329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94E5C5-20F5-4436-91DA-BD85E1E31CB0}"/>
              </a:ext>
            </a:extLst>
          </p:cNvPr>
          <p:cNvSpPr txBox="1"/>
          <p:nvPr/>
        </p:nvSpPr>
        <p:spPr>
          <a:xfrm>
            <a:off x="9680243" y="834281"/>
            <a:ext cx="127829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WordPress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5C6DE75-DE37-4C6B-828A-2E8B913FF823}"/>
              </a:ext>
            </a:extLst>
          </p:cNvPr>
          <p:cNvSpPr/>
          <p:nvPr/>
        </p:nvSpPr>
        <p:spPr>
          <a:xfrm>
            <a:off x="235670" y="197963"/>
            <a:ext cx="650736" cy="511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43959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Two Business Applications ( 2 )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89654" y="680701"/>
            <a:ext cx="6756174" cy="5496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 indent="0">
              <a:lnSpc>
                <a:spcPts val="3000"/>
              </a:lnSpc>
              <a:spcAft>
                <a:spcPts val="1200"/>
              </a:spcAft>
              <a:buNone/>
            </a:pPr>
            <a:endParaRPr lang="en-GB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1" indent="0">
              <a:lnSpc>
                <a:spcPts val="3000"/>
              </a:lnSpc>
              <a:spcAft>
                <a:spcPts val="1200"/>
              </a:spcAft>
              <a:buNone/>
            </a:pPr>
            <a:r>
              <a:rPr lang="en-GB" sz="2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 Two:</a:t>
            </a:r>
          </a:p>
          <a:p>
            <a:pPr marL="0" indent="0">
              <a:lnSpc>
                <a:spcPts val="4000"/>
              </a:lnSpc>
              <a:buNone/>
            </a:pPr>
            <a:r>
              <a:rPr lang="en-GB" sz="2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Entrepreneur wants to create a ONE-STOP tech conference site that uses several other businesses to provide information on tech events, booking, flights, hotels and tour guides.</a:t>
            </a:r>
          </a:p>
          <a:p>
            <a:pPr marL="0" indent="0">
              <a:lnSpc>
                <a:spcPts val="4000"/>
              </a:lnSpc>
              <a:buNone/>
            </a:pPr>
            <a:r>
              <a:rPr lang="en-GB" sz="2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Each Micro App is a separate concern, and all needed to be orchestrated together with minimal coding.</a:t>
            </a: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93081F33-5363-442B-81E4-694EF27EF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6753" y="1455491"/>
            <a:ext cx="4032069" cy="22680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9106E1-22B1-4DB4-A2AF-7F85F1943954}"/>
              </a:ext>
            </a:extLst>
          </p:cNvPr>
          <p:cNvSpPr txBox="1"/>
          <p:nvPr/>
        </p:nvSpPr>
        <p:spPr>
          <a:xfrm>
            <a:off x="8281851" y="3714821"/>
            <a:ext cx="2891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Enlarged on next slide…</a:t>
            </a:r>
          </a:p>
        </p:txBody>
      </p:sp>
    </p:spTree>
    <p:extLst>
      <p:ext uri="{BB962C8B-B14F-4D97-AF65-F5344CB8AC3E}">
        <p14:creationId xmlns:p14="http://schemas.microsoft.com/office/powerpoint/2010/main" val="1327877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1749301" y="4213433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193829" y="427544"/>
            <a:ext cx="9846162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08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4035811" y="4214291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6253725" y="4213433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1550793" y="646518"/>
            <a:ext cx="96976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Segoe UI" panose="020B0502040204020203" pitchFamily="34" charset="0"/>
                <a:cs typeface="Segoe UI" panose="020B0502040204020203" pitchFamily="34" charset="0"/>
              </a:rPr>
              <a:t>A website that enables a user to find all tech conferences, book, get flight, hotel, travel guides etc…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4035811" y="4500821"/>
            <a:ext cx="181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Booking Service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6735242" y="4499963"/>
            <a:ext cx="88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Flights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914919" y="4499963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Conferences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BB53001-8036-493B-AF01-248C5B49146B}"/>
              </a:ext>
            </a:extLst>
          </p:cNvPr>
          <p:cNvSpPr/>
          <p:nvPr/>
        </p:nvSpPr>
        <p:spPr>
          <a:xfrm>
            <a:off x="8525758" y="4213433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B6EC85-B742-412F-8B8A-550A49D251EE}"/>
              </a:ext>
            </a:extLst>
          </p:cNvPr>
          <p:cNvSpPr txBox="1"/>
          <p:nvPr/>
        </p:nvSpPr>
        <p:spPr>
          <a:xfrm>
            <a:off x="8691376" y="4499963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Places to see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60D1D8CA-F6A6-47C9-B78C-772D2703300D}"/>
              </a:ext>
            </a:extLst>
          </p:cNvPr>
          <p:cNvSpPr/>
          <p:nvPr/>
        </p:nvSpPr>
        <p:spPr>
          <a:xfrm>
            <a:off x="2582635" y="2770271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rrow: Up 27">
            <a:extLst>
              <a:ext uri="{FF2B5EF4-FFF2-40B4-BE49-F238E27FC236}">
                <a16:creationId xmlns:a16="http://schemas.microsoft.com/office/drawing/2014/main" id="{8407EBB5-7D10-4518-ADA8-6E5BF1A2C86C}"/>
              </a:ext>
            </a:extLst>
          </p:cNvPr>
          <p:cNvSpPr/>
          <p:nvPr/>
        </p:nvSpPr>
        <p:spPr>
          <a:xfrm>
            <a:off x="4832295" y="2770271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4B35F105-F972-4E4A-B819-07FC2226D1ED}"/>
              </a:ext>
            </a:extLst>
          </p:cNvPr>
          <p:cNvSpPr/>
          <p:nvPr/>
        </p:nvSpPr>
        <p:spPr>
          <a:xfrm>
            <a:off x="7009663" y="2759986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03E215AC-9480-4BE2-9F0D-89FFA3822865}"/>
              </a:ext>
            </a:extLst>
          </p:cNvPr>
          <p:cNvSpPr/>
          <p:nvPr/>
        </p:nvSpPr>
        <p:spPr>
          <a:xfrm>
            <a:off x="9347407" y="2776086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AA3DB1-1932-44CD-B1A5-E71B017694A1}"/>
              </a:ext>
            </a:extLst>
          </p:cNvPr>
          <p:cNvSpPr txBox="1"/>
          <p:nvPr/>
        </p:nvSpPr>
        <p:spPr>
          <a:xfrm>
            <a:off x="478971" y="5857539"/>
            <a:ext cx="11225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FF0000"/>
                </a:solidFill>
              </a:rPr>
              <a:t>Micro Apps based on a variety of frameworks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1FB2ED9-7808-4162-98DF-AE6C0250F20F}"/>
              </a:ext>
            </a:extLst>
          </p:cNvPr>
          <p:cNvSpPr/>
          <p:nvPr/>
        </p:nvSpPr>
        <p:spPr>
          <a:xfrm>
            <a:off x="235670" y="197963"/>
            <a:ext cx="650736" cy="511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2</a:t>
            </a:r>
          </a:p>
        </p:txBody>
      </p:sp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848FB90D-0E77-4FC4-B707-5D6379C216EC}"/>
              </a:ext>
            </a:extLst>
          </p:cNvPr>
          <p:cNvSpPr/>
          <p:nvPr/>
        </p:nvSpPr>
        <p:spPr>
          <a:xfrm>
            <a:off x="2191423" y="5268379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097A4D64-D471-4696-A7E3-F5A69DE44E52}"/>
              </a:ext>
            </a:extLst>
          </p:cNvPr>
          <p:cNvSpPr/>
          <p:nvPr/>
        </p:nvSpPr>
        <p:spPr>
          <a:xfrm>
            <a:off x="4502668" y="5283755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E81FADE5-39DD-4011-88BD-2B5F91BAF9CD}"/>
              </a:ext>
            </a:extLst>
          </p:cNvPr>
          <p:cNvSpPr/>
          <p:nvPr/>
        </p:nvSpPr>
        <p:spPr>
          <a:xfrm>
            <a:off x="6706535" y="5258699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lowchart: Magnetic Disk 24">
            <a:extLst>
              <a:ext uri="{FF2B5EF4-FFF2-40B4-BE49-F238E27FC236}">
                <a16:creationId xmlns:a16="http://schemas.microsoft.com/office/drawing/2014/main" id="{E1322CEC-A54C-4BCD-AAE1-D194670F9681}"/>
              </a:ext>
            </a:extLst>
          </p:cNvPr>
          <p:cNvSpPr/>
          <p:nvPr/>
        </p:nvSpPr>
        <p:spPr>
          <a:xfrm>
            <a:off x="9044279" y="5238473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084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8E85D67E-6196-4971-9517-B5CA03230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867" y="1048487"/>
            <a:ext cx="7234921" cy="5444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FBBC3D-9FC0-49E9-BA50-3C94DE833DEC}"/>
              </a:ext>
            </a:extLst>
          </p:cNvPr>
          <p:cNvSpPr txBox="1"/>
          <p:nvPr/>
        </p:nvSpPr>
        <p:spPr>
          <a:xfrm>
            <a:off x="810705" y="99091"/>
            <a:ext cx="11038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International JS Conference London 2018 – Key Note Speech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E8DDCB-DB29-4087-BEFF-1986F270992A}"/>
              </a:ext>
            </a:extLst>
          </p:cNvPr>
          <p:cNvSpPr txBox="1"/>
          <p:nvPr/>
        </p:nvSpPr>
        <p:spPr>
          <a:xfrm>
            <a:off x="3593937" y="650733"/>
            <a:ext cx="580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linkClick r:id="rId3"/>
              </a:rPr>
              <a:t>https://www.youtube.com/watch?v=1KJQurclLdw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395185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Two Business Applications ( 2 )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1433399" y="1065203"/>
            <a:ext cx="9325202" cy="39683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 indent="0">
              <a:lnSpc>
                <a:spcPts val="4560"/>
              </a:lnSpc>
              <a:spcAft>
                <a:spcPts val="1200"/>
              </a:spcAft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&lt;div id=“react-app”/&gt;</a:t>
            </a: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&lt;div id=“</a:t>
            </a:r>
            <a:r>
              <a:rPr lang="en-US" sz="4400" dirty="0" err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vue</a:t>
            </a: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-app” /&gt;</a:t>
            </a: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&lt;div id =“angular-app” /&gt;</a:t>
            </a: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&lt;div id=“</a:t>
            </a:r>
            <a:r>
              <a:rPr lang="en-US" sz="4400" dirty="0" err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wordpress</a:t>
            </a: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-app”  /&gt;</a:t>
            </a: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2FAA13-2945-4F8B-8409-718AE677BAC4}"/>
              </a:ext>
            </a:extLst>
          </p:cNvPr>
          <p:cNvSpPr txBox="1"/>
          <p:nvPr/>
        </p:nvSpPr>
        <p:spPr>
          <a:xfrm>
            <a:off x="957943" y="5033555"/>
            <a:ext cx="9727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Communicate events and data between all of them.</a:t>
            </a:r>
          </a:p>
        </p:txBody>
      </p:sp>
    </p:spTree>
    <p:extLst>
      <p:ext uri="{BB962C8B-B14F-4D97-AF65-F5344CB8AC3E}">
        <p14:creationId xmlns:p14="http://schemas.microsoft.com/office/powerpoint/2010/main" val="1183235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as Micro Apps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99461" y="1455491"/>
            <a:ext cx="10356444" cy="4987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Web Components as MicroApps</a:t>
            </a: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Or</a:t>
            </a: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HTML5</a:t>
            </a: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Pseudo code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176293"/>
            <a:ext cx="11138263" cy="39683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 indent="0">
              <a:lnSpc>
                <a:spcPts val="4560"/>
              </a:lnSpc>
              <a:spcAft>
                <a:spcPts val="1200"/>
              </a:spcAft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&lt;list-conferences  tech=“JS” workshops=“yes”&gt;</a:t>
            </a: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&lt;book-an-event  event=“22”  use=“invoice” /&gt;</a:t>
            </a:r>
          </a:p>
          <a:p>
            <a:pPr mar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&lt;show-flights  city=“LON”  when=“…”/&gt;</a:t>
            </a:r>
          </a:p>
          <a:p>
            <a:pPr mar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&lt;list-hotels  min-stars=“3”  meals=“yes” /&gt;</a:t>
            </a:r>
            <a:endParaRPr lang="en-US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Declarative rather than Imperative</a:t>
            </a: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007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Two Business Applications ( 2 )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6C6BB9D-FC63-4790-8EAE-CA95B465D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18" y="1455491"/>
            <a:ext cx="11004297" cy="497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239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Definitions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691065"/>
            <a:ext cx="10356444" cy="45499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ts val="3600"/>
              </a:lnSpc>
              <a:buNone/>
            </a:pPr>
            <a:r>
              <a:rPr lang="en-GB" sz="44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 App: </a:t>
            </a:r>
          </a:p>
          <a:p>
            <a:pPr marL="457200" lvl="1" indent="0">
              <a:lnSpc>
                <a:spcPts val="36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 micro app is an interactive software module designed to perform like a full coded application or website. (Wikipedia)</a:t>
            </a:r>
            <a:endParaRPr lang="en-GB" sz="1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lnSpc>
                <a:spcPts val="3600"/>
              </a:lnSpc>
              <a:buNone/>
            </a:pPr>
            <a:r>
              <a:rPr lang="en-GB" sz="44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 </a:t>
            </a:r>
            <a:r>
              <a:rPr lang="en-GB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Service:</a:t>
            </a:r>
          </a:p>
          <a:p>
            <a:pPr marL="457200" lvl="1" indent="0">
              <a:lnSpc>
                <a:spcPts val="36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self-contained piece of business functionality with clear interfaces - "Do one thing and do it well". (Paraphrased from Wikipedia) or…</a:t>
            </a:r>
          </a:p>
          <a:p>
            <a:pPr lvl="1">
              <a:lnSpc>
                <a:spcPts val="4000"/>
              </a:lnSpc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783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Which begs the question…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691065"/>
            <a:ext cx="10356444" cy="45499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4000"/>
              </a:lnSpc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A30D17-B9D7-4391-BAD6-C74B935B524D}"/>
              </a:ext>
            </a:extLst>
          </p:cNvPr>
          <p:cNvSpPr txBox="1"/>
          <p:nvPr/>
        </p:nvSpPr>
        <p:spPr>
          <a:xfrm>
            <a:off x="710587" y="1455491"/>
            <a:ext cx="1129334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+mj-lt"/>
              </a:rPr>
              <a:t>When is an app an app?</a:t>
            </a:r>
          </a:p>
          <a:p>
            <a:endParaRPr lang="en-GB" sz="4400" dirty="0">
              <a:latin typeface="+mj-lt"/>
            </a:endParaRPr>
          </a:p>
          <a:p>
            <a:r>
              <a:rPr lang="en-GB" sz="4400" dirty="0">
                <a:latin typeface="+mj-lt"/>
              </a:rPr>
              <a:t>When is an app a micro app?</a:t>
            </a:r>
          </a:p>
          <a:p>
            <a:endParaRPr lang="en-GB" sz="4400" dirty="0">
              <a:latin typeface="+mj-lt"/>
            </a:endParaRPr>
          </a:p>
          <a:p>
            <a:r>
              <a:rPr lang="en-GB" sz="4400" dirty="0">
                <a:latin typeface="+mj-lt"/>
              </a:rPr>
              <a:t>On own it is an app, with others a micro app?</a:t>
            </a:r>
          </a:p>
          <a:p>
            <a:endParaRPr lang="en-GB" sz="4400" dirty="0">
              <a:latin typeface="+mj-lt"/>
            </a:endParaRPr>
          </a:p>
          <a:p>
            <a:r>
              <a:rPr lang="en-GB" sz="4400" dirty="0">
                <a:latin typeface="+mj-lt"/>
              </a:rPr>
              <a:t>Context…?</a:t>
            </a:r>
          </a:p>
        </p:txBody>
      </p:sp>
    </p:spTree>
    <p:extLst>
      <p:ext uri="{BB962C8B-B14F-4D97-AF65-F5344CB8AC3E}">
        <p14:creationId xmlns:p14="http://schemas.microsoft.com/office/powerpoint/2010/main" val="2835885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Definitions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 descr="Graphical user interface, website, PowerPoint&#10;&#10;Description automatically generated">
            <a:extLst>
              <a:ext uri="{FF2B5EF4-FFF2-40B4-BE49-F238E27FC236}">
                <a16:creationId xmlns:a16="http://schemas.microsoft.com/office/drawing/2014/main" id="{FBF800EC-ACEF-469A-A46C-CF12E7BE4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71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40AED5-DD1A-45B6-A5AF-F25D9627F626}"/>
              </a:ext>
            </a:extLst>
          </p:cNvPr>
          <p:cNvSpPr txBox="1"/>
          <p:nvPr/>
        </p:nvSpPr>
        <p:spPr>
          <a:xfrm>
            <a:off x="1558834" y="5834743"/>
            <a:ext cx="33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B99D1A-F340-43A7-809E-50841C8AEA01}"/>
              </a:ext>
            </a:extLst>
          </p:cNvPr>
          <p:cNvSpPr txBox="1"/>
          <p:nvPr/>
        </p:nvSpPr>
        <p:spPr>
          <a:xfrm>
            <a:off x="341154" y="5903165"/>
            <a:ext cx="11850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Single-Purpose, connecting through APIs over HTTPS = MICRO 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A299A0-25E0-4FD0-9BD5-9DCBC9085506}"/>
              </a:ext>
            </a:extLst>
          </p:cNvPr>
          <p:cNvSpPr/>
          <p:nvPr/>
        </p:nvSpPr>
        <p:spPr>
          <a:xfrm>
            <a:off x="8485239" y="1376516"/>
            <a:ext cx="3706761" cy="3667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778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HTML5?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8BF30AF-A2F8-4784-9C26-87E3BB612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93" y="1797098"/>
            <a:ext cx="10190680" cy="2478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A2991-BDE5-4ACE-85EA-98A9083EDD81}"/>
              </a:ext>
            </a:extLst>
          </p:cNvPr>
          <p:cNvSpPr txBox="1"/>
          <p:nvPr/>
        </p:nvSpPr>
        <p:spPr>
          <a:xfrm>
            <a:off x="1441506" y="1335433"/>
            <a:ext cx="9853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https://developer.mozilla.org/en-US/docs/Web/Guide/HTML/HTML5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38750A-F75F-4652-9F99-DA903C1753A5}"/>
              </a:ext>
            </a:extLst>
          </p:cNvPr>
          <p:cNvSpPr txBox="1"/>
          <p:nvPr/>
        </p:nvSpPr>
        <p:spPr>
          <a:xfrm>
            <a:off x="897193" y="3996810"/>
            <a:ext cx="10190680" cy="2395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endParaRPr lang="en-GB" dirty="0"/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Create our own HTML tags. 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Re-render tags on state change.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Preload/save web pages with the Cache API.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Save data to Local Storage (synchronously).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Store large date in an asynchronous, transactional database with IndexedDB.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We can create a device level web and DB server.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772ECD-8835-4C2B-AECC-0B58CD54C3AF}"/>
              </a:ext>
            </a:extLst>
          </p:cNvPr>
          <p:cNvCxnSpPr>
            <a:cxnSpLocks/>
          </p:cNvCxnSpPr>
          <p:nvPr/>
        </p:nvCxnSpPr>
        <p:spPr>
          <a:xfrm flipV="1">
            <a:off x="1278194" y="2861190"/>
            <a:ext cx="1818495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2BA369-9EF1-46A9-B171-CA8E082F14EE}"/>
              </a:ext>
            </a:extLst>
          </p:cNvPr>
          <p:cNvCxnSpPr>
            <a:cxnSpLocks/>
          </p:cNvCxnSpPr>
          <p:nvPr/>
        </p:nvCxnSpPr>
        <p:spPr>
          <a:xfrm>
            <a:off x="7969718" y="2415303"/>
            <a:ext cx="2555300" cy="415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F6DC663-CCA0-4285-A41F-0854185C3C10}"/>
              </a:ext>
            </a:extLst>
          </p:cNvPr>
          <p:cNvCxnSpPr>
            <a:cxnSpLocks/>
          </p:cNvCxnSpPr>
          <p:nvPr/>
        </p:nvCxnSpPr>
        <p:spPr>
          <a:xfrm flipV="1">
            <a:off x="1278194" y="3652764"/>
            <a:ext cx="3717318" cy="479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4BD9A1-494A-4E30-A6FC-A3EFFF51DEA6}"/>
              </a:ext>
            </a:extLst>
          </p:cNvPr>
          <p:cNvCxnSpPr>
            <a:cxnSpLocks/>
          </p:cNvCxnSpPr>
          <p:nvPr/>
        </p:nvCxnSpPr>
        <p:spPr>
          <a:xfrm flipV="1">
            <a:off x="7969718" y="3642769"/>
            <a:ext cx="1920802" cy="1999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5F52B1D-ADE3-47FD-885B-19233C9B2E12}"/>
              </a:ext>
            </a:extLst>
          </p:cNvPr>
          <p:cNvCxnSpPr>
            <a:cxnSpLocks/>
          </p:cNvCxnSpPr>
          <p:nvPr/>
        </p:nvCxnSpPr>
        <p:spPr>
          <a:xfrm flipV="1">
            <a:off x="3007333" y="4031530"/>
            <a:ext cx="813896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168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E6F758-E615-45DF-8E98-B599821204C1}"/>
              </a:ext>
            </a:extLst>
          </p:cNvPr>
          <p:cNvSpPr/>
          <p:nvPr/>
        </p:nvSpPr>
        <p:spPr>
          <a:xfrm>
            <a:off x="8186057" y="3326674"/>
            <a:ext cx="2403566" cy="141078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an </a:t>
            </a: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anchor</a:t>
            </a: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tag?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3051A7-1D52-4F4A-A128-97CCB4F7C2FF}"/>
              </a:ext>
            </a:extLst>
          </p:cNvPr>
          <p:cNvSpPr txBox="1">
            <a:spLocks/>
          </p:cNvSpPr>
          <p:nvPr/>
        </p:nvSpPr>
        <p:spPr>
          <a:xfrm>
            <a:off x="838200" y="1325564"/>
            <a:ext cx="10515600" cy="5193224"/>
          </a:xfrm>
          <a:prstGeom prst="rect">
            <a:avLst/>
          </a:prstGeom>
        </p:spPr>
        <p:txBody>
          <a:bodyPr wrap="square" bIns="25200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&lt;a </a:t>
            </a:r>
            <a:r>
              <a:rPr lang="en-GB" sz="3600" dirty="0" err="1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href</a:t>
            </a: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=“#” target=“_blank&gt;CLICK EVENT&lt;/a&gt;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										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6E1ECF25-F62C-4F47-85EA-6FD0F2A4C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86" y="3176521"/>
            <a:ext cx="10644514" cy="298223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687CCAD-C450-42D9-9A5C-7FCD45E1A315}"/>
              </a:ext>
            </a:extLst>
          </p:cNvPr>
          <p:cNvSpPr txBox="1">
            <a:spLocks/>
          </p:cNvSpPr>
          <p:nvPr/>
        </p:nvSpPr>
        <p:spPr>
          <a:xfrm>
            <a:off x="838200" y="1325564"/>
            <a:ext cx="10515600" cy="2982236"/>
          </a:xfrm>
          <a:prstGeom prst="rect">
            <a:avLst/>
          </a:prstGeom>
        </p:spPr>
        <p:txBody>
          <a:bodyPr wrap="square" bIns="25200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GB" sz="1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		props	        built-in click method 		slot api 											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6E6471-A6FE-4966-9209-EFE1F5D62471}"/>
              </a:ext>
            </a:extLst>
          </p:cNvPr>
          <p:cNvCxnSpPr>
            <a:cxnSpLocks/>
          </p:cNvCxnSpPr>
          <p:nvPr/>
        </p:nvCxnSpPr>
        <p:spPr>
          <a:xfrm flipH="1" flipV="1">
            <a:off x="2550253" y="2085906"/>
            <a:ext cx="402672" cy="23784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B25F831-9D52-4156-A41F-339381BF1382}"/>
              </a:ext>
            </a:extLst>
          </p:cNvPr>
          <p:cNvCxnSpPr>
            <a:cxnSpLocks/>
          </p:cNvCxnSpPr>
          <p:nvPr/>
        </p:nvCxnSpPr>
        <p:spPr>
          <a:xfrm flipV="1">
            <a:off x="3641108" y="2085908"/>
            <a:ext cx="641963" cy="23784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692AB1-E4C1-42E6-9768-E4F910DE9B3E}"/>
              </a:ext>
            </a:extLst>
          </p:cNvPr>
          <p:cNvCxnSpPr>
            <a:cxnSpLocks/>
          </p:cNvCxnSpPr>
          <p:nvPr/>
        </p:nvCxnSpPr>
        <p:spPr>
          <a:xfrm flipV="1">
            <a:off x="8550893" y="2060889"/>
            <a:ext cx="0" cy="38030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3B3F7A2-207D-4716-8393-8DBC5E40E585}"/>
              </a:ext>
            </a:extLst>
          </p:cNvPr>
          <p:cNvSpPr txBox="1"/>
          <p:nvPr/>
        </p:nvSpPr>
        <p:spPr>
          <a:xfrm>
            <a:off x="1132084" y="6177533"/>
            <a:ext cx="103506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https://developer.mozilla.org/en-US/docs/Web/API/HTMLAnchorElement</a:t>
            </a:r>
          </a:p>
          <a:p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7F6A8B-B1E0-4B37-9C38-49B0A9CE0EC7}"/>
              </a:ext>
            </a:extLst>
          </p:cNvPr>
          <p:cNvSpPr/>
          <p:nvPr/>
        </p:nvSpPr>
        <p:spPr>
          <a:xfrm>
            <a:off x="7918551" y="3429000"/>
            <a:ext cx="3082823" cy="1133474"/>
          </a:xfrm>
          <a:prstGeom prst="rect">
            <a:avLst/>
          </a:prstGeom>
          <a:noFill/>
          <a:ln w="76200">
            <a:solidFill>
              <a:srgbClr val="DD4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5A8947-99B2-4044-8EE4-292FC025F883}"/>
              </a:ext>
            </a:extLst>
          </p:cNvPr>
          <p:cNvSpPr txBox="1"/>
          <p:nvPr/>
        </p:nvSpPr>
        <p:spPr>
          <a:xfrm>
            <a:off x="1132084" y="5002446"/>
            <a:ext cx="6164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Anchor tag extends the HTMLElement class</a:t>
            </a:r>
          </a:p>
        </p:txBody>
      </p:sp>
    </p:spTree>
    <p:extLst>
      <p:ext uri="{BB962C8B-B14F-4D97-AF65-F5344CB8AC3E}">
        <p14:creationId xmlns:p14="http://schemas.microsoft.com/office/powerpoint/2010/main" val="3534921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an </a:t>
            </a: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input </a:t>
            </a: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element?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3051A7-1D52-4F4A-A128-97CCB4F7C2FF}"/>
              </a:ext>
            </a:extLst>
          </p:cNvPr>
          <p:cNvSpPr txBox="1">
            <a:spLocks/>
          </p:cNvSpPr>
          <p:nvPr/>
        </p:nvSpPr>
        <p:spPr>
          <a:xfrm>
            <a:off x="838200" y="1325564"/>
            <a:ext cx="10515600" cy="5193224"/>
          </a:xfrm>
          <a:prstGeom prst="rect">
            <a:avLst/>
          </a:prstGeom>
        </p:spPr>
        <p:txBody>
          <a:bodyPr wrap="square" bIns="25200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 descr="A picture containing text, indoor, screenshot&#10;&#10;Description automatically generated">
            <a:extLst>
              <a:ext uri="{FF2B5EF4-FFF2-40B4-BE49-F238E27FC236}">
                <a16:creationId xmlns:a16="http://schemas.microsoft.com/office/drawing/2014/main" id="{A5DC19F9-8D28-42EC-90CB-E9AFD372A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344" y="1325564"/>
            <a:ext cx="10085311" cy="229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D701681-8BF7-459D-B2E9-BB7A93C0133A}"/>
              </a:ext>
            </a:extLst>
          </p:cNvPr>
          <p:cNvSpPr txBox="1"/>
          <p:nvPr/>
        </p:nvSpPr>
        <p:spPr>
          <a:xfrm>
            <a:off x="4034484" y="3253032"/>
            <a:ext cx="721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https://developer.mozilla.org/en-US/docs/Web/HTML/Element/input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54E2383-B307-4084-A9AB-78336F51D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61" y="4223440"/>
            <a:ext cx="11250478" cy="2056326"/>
          </a:xfrm>
          <a:prstGeom prst="rect">
            <a:avLst/>
          </a:prstGeom>
        </p:spPr>
      </p:pic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32156F86-F40C-4EEA-899E-637D5B7D0C28}"/>
              </a:ext>
            </a:extLst>
          </p:cNvPr>
          <p:cNvSpPr/>
          <p:nvPr/>
        </p:nvSpPr>
        <p:spPr>
          <a:xfrm>
            <a:off x="9511386" y="4914437"/>
            <a:ext cx="1627269" cy="115298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And pop-over UI!</a:t>
            </a:r>
          </a:p>
        </p:txBody>
      </p:sp>
    </p:spTree>
    <p:extLst>
      <p:ext uri="{BB962C8B-B14F-4D97-AF65-F5344CB8AC3E}">
        <p14:creationId xmlns:p14="http://schemas.microsoft.com/office/powerpoint/2010/main" val="24198756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 Custom HTML Tag?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2488CAC4-EFDC-4C1A-A6FE-448404D01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770" y="3336591"/>
            <a:ext cx="6154369" cy="17242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A30641-B566-4F11-A31A-FAB971D03D80}"/>
              </a:ext>
            </a:extLst>
          </p:cNvPr>
          <p:cNvSpPr txBox="1"/>
          <p:nvPr/>
        </p:nvSpPr>
        <p:spPr>
          <a:xfrm>
            <a:off x="371847" y="1233775"/>
            <a:ext cx="1055984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 algn="ctr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&lt;my-component&gt;&lt;/my-component&gt;</a:t>
            </a:r>
          </a:p>
          <a:p>
            <a:pPr marL="457200" lvl="1" indent="0" algn="ctr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&lt;script src=“file.js”&gt;&lt;/script&gt;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B601BD-DA82-4F76-B454-D9B8FF4DC959}"/>
              </a:ext>
            </a:extLst>
          </p:cNvPr>
          <p:cNvSpPr txBox="1"/>
          <p:nvPr/>
        </p:nvSpPr>
        <p:spPr>
          <a:xfrm>
            <a:off x="0" y="2656175"/>
            <a:ext cx="5338916" cy="2857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2">
              <a:lnSpc>
                <a:spcPts val="4000"/>
              </a:lnSpc>
              <a:spcBef>
                <a:spcPts val="1000"/>
              </a:spcBef>
              <a:spcAft>
                <a:spcPts val="1200"/>
              </a:spcAft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Must contain at least one hyphen.</a:t>
            </a:r>
          </a:p>
          <a:p>
            <a:pPr marL="457200" lvl="2">
              <a:lnSpc>
                <a:spcPts val="4000"/>
              </a:lnSpc>
              <a:spcBef>
                <a:spcPts val="1000"/>
              </a:spcBef>
              <a:spcAft>
                <a:spcPts val="1200"/>
              </a:spcAft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just like any HTML tag.</a:t>
            </a:r>
          </a:p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653BFB-3B5E-4797-84D1-29C8487E3508}"/>
              </a:ext>
            </a:extLst>
          </p:cNvPr>
          <p:cNvSpPr txBox="1"/>
          <p:nvPr/>
        </p:nvSpPr>
        <p:spPr>
          <a:xfrm>
            <a:off x="541609" y="5677729"/>
            <a:ext cx="87725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They extend the HTMLElement class.</a:t>
            </a:r>
          </a:p>
          <a:p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D2BD85-65B7-43AA-A905-195B8B69DFEB}"/>
              </a:ext>
            </a:extLst>
          </p:cNvPr>
          <p:cNvSpPr/>
          <p:nvPr/>
        </p:nvSpPr>
        <p:spPr>
          <a:xfrm>
            <a:off x="9716004" y="3362127"/>
            <a:ext cx="1913209" cy="795472"/>
          </a:xfrm>
          <a:prstGeom prst="rect">
            <a:avLst/>
          </a:prstGeom>
          <a:noFill/>
          <a:ln w="76200">
            <a:solidFill>
              <a:srgbClr val="DD4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E3C885-97FD-4A07-B387-4D7925F92F22}"/>
              </a:ext>
            </a:extLst>
          </p:cNvPr>
          <p:cNvCxnSpPr>
            <a:cxnSpLocks/>
          </p:cNvCxnSpPr>
          <p:nvPr/>
        </p:nvCxnSpPr>
        <p:spPr>
          <a:xfrm flipH="1">
            <a:off x="5953125" y="3867150"/>
            <a:ext cx="4105275" cy="1757074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8242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9873E3-7AFA-4917-87BE-3176AC3DA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32" y="1455491"/>
            <a:ext cx="10437440" cy="43947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A3A587-7E0D-444B-B31E-7D1B32EB3C23}"/>
              </a:ext>
            </a:extLst>
          </p:cNvPr>
          <p:cNvSpPr txBox="1"/>
          <p:nvPr/>
        </p:nvSpPr>
        <p:spPr>
          <a:xfrm>
            <a:off x="3621448" y="6050437"/>
            <a:ext cx="544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https://www.webcomponents.org/introduction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BFEAC7-49C1-44E1-9BCA-926B102B37F2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3229596" y="2988635"/>
            <a:ext cx="1016360" cy="681134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35C1CF-C8DE-4C0A-9A52-E3F8F9E78C2D}"/>
              </a:ext>
            </a:extLst>
          </p:cNvPr>
          <p:cNvSpPr txBox="1"/>
          <p:nvPr/>
        </p:nvSpPr>
        <p:spPr>
          <a:xfrm>
            <a:off x="4245956" y="3485103"/>
            <a:ext cx="5269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can create elements as part of HTML5 spec.</a:t>
            </a:r>
          </a:p>
        </p:txBody>
      </p:sp>
      <p:sp>
        <p:nvSpPr>
          <p:cNvPr id="3" name="Lightning Bolt 2">
            <a:extLst>
              <a:ext uri="{FF2B5EF4-FFF2-40B4-BE49-F238E27FC236}">
                <a16:creationId xmlns:a16="http://schemas.microsoft.com/office/drawing/2014/main" id="{7542D67D-5580-463A-9B94-1A153858B7CF}"/>
              </a:ext>
            </a:extLst>
          </p:cNvPr>
          <p:cNvSpPr/>
          <p:nvPr/>
        </p:nvSpPr>
        <p:spPr>
          <a:xfrm>
            <a:off x="790575" y="4811052"/>
            <a:ext cx="438150" cy="619125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672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Already built in to HTML5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99461" y="1455491"/>
            <a:ext cx="10356444" cy="4987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A0530D-A4C8-4EF5-AA47-319CBEE93C95}"/>
              </a:ext>
            </a:extLst>
          </p:cNvPr>
          <p:cNvSpPr txBox="1">
            <a:spLocks/>
          </p:cNvSpPr>
          <p:nvPr/>
        </p:nvSpPr>
        <p:spPr>
          <a:xfrm>
            <a:off x="699461" y="1652402"/>
            <a:ext cx="10552503" cy="4790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Re-render on prop change.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Emit Custom Events and data.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Listen to Custom Events.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Expose methods.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Cache API to preload/store pages.</a:t>
            </a:r>
          </a:p>
          <a:p>
            <a:pPr lvl="1">
              <a:lnSpc>
                <a:spcPts val="37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Store data with Local Storage (sync) and    IndexedDB (async).</a:t>
            </a:r>
          </a:p>
          <a:p>
            <a:pPr>
              <a:spcBef>
                <a:spcPct val="0"/>
              </a:spcBef>
              <a:spcAft>
                <a:spcPts val="2000"/>
              </a:spcAft>
              <a:defRPr/>
            </a:pPr>
            <a:endParaRPr lang="en-GB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10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 – Props Down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602569" y="1251196"/>
            <a:ext cx="10570528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PROPS DOWN &lt;show-post postid=“34” /&gt; </a:t>
            </a: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Demo: 05-events/05-showPost.html</a:t>
            </a:r>
          </a:p>
          <a:p>
            <a:pPr marL="457200" lvl="1" indent="0">
              <a:buNone/>
            </a:pPr>
            <a:endParaRPr lang="en-GB" sz="16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5721123-3891-4505-AE4C-022B34327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590" y="2455878"/>
            <a:ext cx="9832819" cy="397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192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 – Events Up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9" y="1031319"/>
            <a:ext cx="1097196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endParaRPr lang="en-GB" sz="16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EVENTS UP</a:t>
            </a: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Demo: 05-events/15-child-to-parent</a:t>
            </a: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 use JS Custom Events to send event and data.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1EFF6DE4-1800-4B4F-A534-31BA34AF8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29" y="3125792"/>
            <a:ext cx="9993734" cy="26132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68C555-2195-4C04-83B9-58ABA9E66946}"/>
              </a:ext>
            </a:extLst>
          </p:cNvPr>
          <p:cNvSpPr txBox="1"/>
          <p:nvPr/>
        </p:nvSpPr>
        <p:spPr>
          <a:xfrm>
            <a:off x="1637212" y="5846924"/>
            <a:ext cx="8275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In page, listen for the ‘</a:t>
            </a:r>
            <a:r>
              <a:rPr lang="en-GB" sz="3200" dirty="0">
                <a:solidFill>
                  <a:srgbClr val="FF0000"/>
                </a:solidFill>
              </a:rPr>
              <a:t>childOneClick</a:t>
            </a:r>
            <a:r>
              <a:rPr lang="en-GB" sz="3200" dirty="0"/>
              <a:t>’ event…</a:t>
            </a:r>
          </a:p>
        </p:txBody>
      </p:sp>
    </p:spTree>
    <p:extLst>
      <p:ext uri="{BB962C8B-B14F-4D97-AF65-F5344CB8AC3E}">
        <p14:creationId xmlns:p14="http://schemas.microsoft.com/office/powerpoint/2010/main" val="32962010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9" y="1691065"/>
            <a:ext cx="10971964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NB Methods and properties on components can be directly accessed. 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This would be a design choice as components tend to use props down events up, rather than sibling to sibling.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686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EDF617F1-A165-43B9-9BA7-B23636500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55" y="3603392"/>
            <a:ext cx="10388662" cy="2214425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85BCBD31-09B7-4923-8671-81D376C3E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55" y="1314212"/>
            <a:ext cx="10420352" cy="21147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B4F5ECF-70E6-41C7-AEC4-CFDA43BE567E}"/>
              </a:ext>
            </a:extLst>
          </p:cNvPr>
          <p:cNvSpPr txBox="1"/>
          <p:nvPr/>
        </p:nvSpPr>
        <p:spPr>
          <a:xfrm>
            <a:off x="3647016" y="5970034"/>
            <a:ext cx="6185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05: 01-light-events.html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EA9CDF-60AC-4E67-967F-23971A6B8878}"/>
              </a:ext>
            </a:extLst>
          </p:cNvPr>
          <p:cNvSpPr txBox="1"/>
          <p:nvPr/>
        </p:nvSpPr>
        <p:spPr>
          <a:xfrm>
            <a:off x="3849189" y="5148822"/>
            <a:ext cx="296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 function in class</a:t>
            </a:r>
          </a:p>
        </p:txBody>
      </p:sp>
    </p:spTree>
    <p:extLst>
      <p:ext uri="{BB962C8B-B14F-4D97-AF65-F5344CB8AC3E}">
        <p14:creationId xmlns:p14="http://schemas.microsoft.com/office/powerpoint/2010/main" val="31531055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17"/>
          <p:cNvSpPr txBox="1">
            <a:spLocks/>
          </p:cNvSpPr>
          <p:nvPr/>
        </p:nvSpPr>
        <p:spPr>
          <a:xfrm>
            <a:off x="502280" y="1386665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620B3DC9-5233-4DC7-968D-1A205CC71230}"/>
              </a:ext>
            </a:extLst>
          </p:cNvPr>
          <p:cNvSpPr/>
          <p:nvPr/>
        </p:nvSpPr>
        <p:spPr>
          <a:xfrm>
            <a:off x="4553598" y="2526082"/>
            <a:ext cx="2986481" cy="2734811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B7F968AF-6700-4552-9C44-0393FDFD5D81}"/>
              </a:ext>
            </a:extLst>
          </p:cNvPr>
          <p:cNvSpPr/>
          <p:nvPr/>
        </p:nvSpPr>
        <p:spPr>
          <a:xfrm rot="10800000">
            <a:off x="5812147" y="1820821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E2120-F6E3-42E0-98C7-E9673915D5A9}"/>
              </a:ext>
            </a:extLst>
          </p:cNvPr>
          <p:cNvSpPr txBox="1"/>
          <p:nvPr/>
        </p:nvSpPr>
        <p:spPr>
          <a:xfrm>
            <a:off x="381982" y="4913739"/>
            <a:ext cx="4670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1. Public method/property on component B</a:t>
            </a:r>
          </a:p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2. Set attributes on component B</a:t>
            </a:r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10C5E13D-48B5-45F0-8FCB-3C3A5D74ADAF}"/>
              </a:ext>
            </a:extLst>
          </p:cNvPr>
          <p:cNvSpPr/>
          <p:nvPr/>
        </p:nvSpPr>
        <p:spPr>
          <a:xfrm rot="18516420">
            <a:off x="4248556" y="2590602"/>
            <a:ext cx="385894" cy="52011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21FD9D0F-4490-417B-9E41-AD2819EBE4B1}"/>
              </a:ext>
            </a:extLst>
          </p:cNvPr>
          <p:cNvSpPr/>
          <p:nvPr/>
        </p:nvSpPr>
        <p:spPr>
          <a:xfrm>
            <a:off x="5922301" y="5357175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A88159-B0D2-44E9-A02A-4FD84E0807CA}"/>
              </a:ext>
            </a:extLst>
          </p:cNvPr>
          <p:cNvSpPr txBox="1"/>
          <p:nvPr/>
        </p:nvSpPr>
        <p:spPr>
          <a:xfrm>
            <a:off x="4530284" y="1203749"/>
            <a:ext cx="282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HTML attributes (props)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0CB299-C2E4-4A9D-8E4A-D5C322939CA4}"/>
              </a:ext>
            </a:extLst>
          </p:cNvPr>
          <p:cNvSpPr txBox="1"/>
          <p:nvPr/>
        </p:nvSpPr>
        <p:spPr>
          <a:xfrm>
            <a:off x="7826486" y="2512988"/>
            <a:ext cx="402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Listen to custom event with payload</a:t>
            </a: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75B0353B-F325-4CA8-9FDA-8826CDAF06C0}"/>
              </a:ext>
            </a:extLst>
          </p:cNvPr>
          <p:cNvSpPr/>
          <p:nvPr/>
        </p:nvSpPr>
        <p:spPr>
          <a:xfrm rot="14383931">
            <a:off x="7339644" y="2634877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BED2ED-F67A-4E2D-86F8-1D3A41A1834A}"/>
              </a:ext>
            </a:extLst>
          </p:cNvPr>
          <p:cNvSpPr txBox="1"/>
          <p:nvPr/>
        </p:nvSpPr>
        <p:spPr>
          <a:xfrm>
            <a:off x="5162848" y="6015466"/>
            <a:ext cx="21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Slot API (Children)</a:t>
            </a:r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68DF0B4E-1F65-44AD-89CF-F8154FED9173}"/>
              </a:ext>
            </a:extLst>
          </p:cNvPr>
          <p:cNvSpPr/>
          <p:nvPr/>
        </p:nvSpPr>
        <p:spPr>
          <a:xfrm rot="17691383">
            <a:off x="7477534" y="4377968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7086C9-B6A8-42A1-8BC7-56B306C4A791}"/>
              </a:ext>
            </a:extLst>
          </p:cNvPr>
          <p:cNvSpPr txBox="1"/>
          <p:nvPr/>
        </p:nvSpPr>
        <p:spPr>
          <a:xfrm>
            <a:off x="7987553" y="4638027"/>
            <a:ext cx="3724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Public Methods/Properties called by COMPONENT C etc…</a:t>
            </a:r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8E80D9D4-7270-4210-A3D0-68C633EF7185}"/>
              </a:ext>
            </a:extLst>
          </p:cNvPr>
          <p:cNvSpPr/>
          <p:nvPr/>
        </p:nvSpPr>
        <p:spPr>
          <a:xfrm rot="14383931">
            <a:off x="4105122" y="4355954"/>
            <a:ext cx="385894" cy="52011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F78D65-D59B-4D6B-8788-C256A6284CD7}"/>
              </a:ext>
            </a:extLst>
          </p:cNvPr>
          <p:cNvSpPr txBox="1"/>
          <p:nvPr/>
        </p:nvSpPr>
        <p:spPr>
          <a:xfrm>
            <a:off x="591029" y="2512988"/>
            <a:ext cx="380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Emit custom event with payload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4D7CDB4-EF89-4471-B039-0C18319C1AD5}"/>
              </a:ext>
            </a:extLst>
          </p:cNvPr>
          <p:cNvSpPr/>
          <p:nvPr/>
        </p:nvSpPr>
        <p:spPr>
          <a:xfrm>
            <a:off x="5557079" y="3545707"/>
            <a:ext cx="1116338" cy="697726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7EC85F-EB0B-4218-9CA7-AD416C2029A1}"/>
              </a:ext>
            </a:extLst>
          </p:cNvPr>
          <p:cNvSpPr txBox="1"/>
          <p:nvPr/>
        </p:nvSpPr>
        <p:spPr>
          <a:xfrm>
            <a:off x="417170" y="738135"/>
            <a:ext cx="434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Framework: &lt;div id=“app”&gt;&lt;/div&gt;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91420F-8296-4BCF-874A-0724571AC546}"/>
              </a:ext>
            </a:extLst>
          </p:cNvPr>
          <p:cNvSpPr txBox="1"/>
          <p:nvPr/>
        </p:nvSpPr>
        <p:spPr>
          <a:xfrm>
            <a:off x="4465247" y="738135"/>
            <a:ext cx="7485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&lt;web-component id=“app” custom=“{}”   …&gt;&lt;/web-component&gt;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0CECF3-FF12-45D4-929B-5E5B7EF95C26}"/>
              </a:ext>
            </a:extLst>
          </p:cNvPr>
          <p:cNvSpPr txBox="1"/>
          <p:nvPr/>
        </p:nvSpPr>
        <p:spPr>
          <a:xfrm>
            <a:off x="7540079" y="1200055"/>
            <a:ext cx="4410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Attribute can be string, number, array, object – usually JSON.stringify.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567BA0B-C8F3-423B-9AD5-B82ACF4A6724}"/>
              </a:ext>
            </a:extLst>
          </p:cNvPr>
          <p:cNvCxnSpPr>
            <a:cxnSpLocks/>
          </p:cNvCxnSpPr>
          <p:nvPr/>
        </p:nvCxnSpPr>
        <p:spPr>
          <a:xfrm flipV="1">
            <a:off x="8738992" y="1049611"/>
            <a:ext cx="0" cy="25965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E19AAFD-242C-4CEB-9799-C2AA5218CE71}"/>
              </a:ext>
            </a:extLst>
          </p:cNvPr>
          <p:cNvSpPr txBox="1"/>
          <p:nvPr/>
        </p:nvSpPr>
        <p:spPr>
          <a:xfrm>
            <a:off x="4557320" y="1479421"/>
            <a:ext cx="1636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Props down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FCA26B-FE95-4535-AB03-07818D3C6506}"/>
              </a:ext>
            </a:extLst>
          </p:cNvPr>
          <p:cNvSpPr txBox="1"/>
          <p:nvPr/>
        </p:nvSpPr>
        <p:spPr>
          <a:xfrm>
            <a:off x="593034" y="2780404"/>
            <a:ext cx="1636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Events 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5CF3BF-CF49-43F5-BE5C-5D7DFE239894}"/>
              </a:ext>
            </a:extLst>
          </p:cNvPr>
          <p:cNvSpPr txBox="1"/>
          <p:nvPr/>
        </p:nvSpPr>
        <p:spPr>
          <a:xfrm>
            <a:off x="558950" y="1419489"/>
            <a:ext cx="3580298" cy="646331"/>
          </a:xfrm>
          <a:prstGeom prst="rect">
            <a:avLst/>
          </a:prstGeom>
          <a:noFill/>
          <a:ln w="508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Props down – Events up are the two normal design patterns.</a:t>
            </a:r>
          </a:p>
        </p:txBody>
      </p:sp>
      <p:pic>
        <p:nvPicPr>
          <p:cNvPr id="8" name="Graphic 7" descr="Exclamation mark with solid fill">
            <a:extLst>
              <a:ext uri="{FF2B5EF4-FFF2-40B4-BE49-F238E27FC236}">
                <a16:creationId xmlns:a16="http://schemas.microsoft.com/office/drawing/2014/main" id="{5AAE6868-57EB-4A17-99C7-AB221AE9A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423" y="2537613"/>
            <a:ext cx="597211" cy="597211"/>
          </a:xfrm>
          <a:prstGeom prst="rect">
            <a:avLst/>
          </a:prstGeom>
        </p:spPr>
      </p:pic>
      <p:pic>
        <p:nvPicPr>
          <p:cNvPr id="26" name="Graphic 25" descr="Exclamation mark with solid fill">
            <a:extLst>
              <a:ext uri="{FF2B5EF4-FFF2-40B4-BE49-F238E27FC236}">
                <a16:creationId xmlns:a16="http://schemas.microsoft.com/office/drawing/2014/main" id="{B7688279-7EFD-460C-A9F2-238A44202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54226" y="1228404"/>
            <a:ext cx="597211" cy="597211"/>
          </a:xfrm>
          <a:prstGeom prst="rect">
            <a:avLst/>
          </a:prstGeom>
        </p:spPr>
      </p:pic>
      <p:pic>
        <p:nvPicPr>
          <p:cNvPr id="27" name="Graphic 26" descr="Exclamation mark with solid fill">
            <a:extLst>
              <a:ext uri="{FF2B5EF4-FFF2-40B4-BE49-F238E27FC236}">
                <a16:creationId xmlns:a16="http://schemas.microsoft.com/office/drawing/2014/main" id="{529E30C8-53BA-4D40-A86B-23DE08DD1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982" y="3441513"/>
            <a:ext cx="597211" cy="59721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2338091-E883-493B-BBB6-E14CB71DEEA5}"/>
              </a:ext>
            </a:extLst>
          </p:cNvPr>
          <p:cNvSpPr txBox="1"/>
          <p:nvPr/>
        </p:nvSpPr>
        <p:spPr>
          <a:xfrm>
            <a:off x="775713" y="3519901"/>
            <a:ext cx="2524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= primary use cases</a:t>
            </a:r>
          </a:p>
        </p:txBody>
      </p:sp>
    </p:spTree>
    <p:extLst>
      <p:ext uri="{BB962C8B-B14F-4D97-AF65-F5344CB8AC3E}">
        <p14:creationId xmlns:p14="http://schemas.microsoft.com/office/powerpoint/2010/main" val="3723915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Browser Support  - Polyfills available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473548" y="1498232"/>
            <a:ext cx="10356444" cy="5496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E907078-ECCE-4631-BECD-751F24253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45" y="1315233"/>
            <a:ext cx="10459910" cy="50299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70A1D4-F741-470F-8D6B-13545BB01AD0}"/>
              </a:ext>
            </a:extLst>
          </p:cNvPr>
          <p:cNvSpPr txBox="1"/>
          <p:nvPr/>
        </p:nvSpPr>
        <p:spPr>
          <a:xfrm>
            <a:off x="2619774" y="5821915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https://www.webcomponents.org/</a:t>
            </a:r>
          </a:p>
        </p:txBody>
      </p:sp>
    </p:spTree>
    <p:extLst>
      <p:ext uri="{BB962C8B-B14F-4D97-AF65-F5344CB8AC3E}">
        <p14:creationId xmlns:p14="http://schemas.microsoft.com/office/powerpoint/2010/main" val="28220514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8" y="426301"/>
            <a:ext cx="10293539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Useful links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8" y="1060998"/>
            <a:ext cx="10971964" cy="34223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u="sng" dirty="0">
                <a:solidFill>
                  <a:srgbClr val="0563C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https://coryrylan.com/blog/using-web-components-in-react-video-tutorial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u="sng" dirty="0">
                <a:solidFill>
                  <a:srgbClr val="0563C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https://coryrylan.com/blog/using-web-components-in-angular-video-tutorial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u="sng" dirty="0">
                <a:solidFill>
                  <a:srgbClr val="0563C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https://coryrylan.com/blog/using-web-components-in-vue</a:t>
            </a:r>
            <a:endParaRPr lang="en-GB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5"/>
              </a:rPr>
              <a:t>https://stenciljs.com/docs/overview</a:t>
            </a:r>
            <a:endParaRPr lang="en-GB" b="1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6"/>
              </a:rPr>
              <a:t>https://webcomponents.dev/</a:t>
            </a:r>
            <a:endParaRPr lang="en-GB" b="1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7"/>
              </a:rPr>
              <a:t>https://custom-elements-everywhere.com/</a:t>
            </a:r>
            <a:endParaRPr lang="en-GB" b="1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8"/>
              </a:rPr>
              <a:t>https://developers.google.com/web/fundamentals/web-components</a:t>
            </a:r>
            <a:endParaRPr lang="en-GB" b="1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440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Encapsulation!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A30641-B566-4F11-A31A-FAB971D03D80}"/>
              </a:ext>
            </a:extLst>
          </p:cNvPr>
          <p:cNvSpPr txBox="1"/>
          <p:nvPr/>
        </p:nvSpPr>
        <p:spPr>
          <a:xfrm>
            <a:off x="169676" y="1586080"/>
            <a:ext cx="1055984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Very important.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Stumbling block in past.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Now fully implemented with the Shadow DOM.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 will see it in action in the demos but CSS is fully scoped with no bleeding between Light and Shadow DOM.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Rules to allow crossing of boundary for CSS and JS…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41309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986921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Shadow DOM – explained more fully later…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9272062C-F409-43F8-9C97-ABA172A3AB0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20" y="1455491"/>
            <a:ext cx="10177780" cy="487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4372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986921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Shadow DOM – explained more fully later…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5BDA9B1-8A64-4357-89F8-651E410BD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883" y="1277520"/>
            <a:ext cx="9869216" cy="51541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4FF647-A94C-4CA9-AF11-3F6076DD3025}"/>
              </a:ext>
            </a:extLst>
          </p:cNvPr>
          <p:cNvSpPr txBox="1"/>
          <p:nvPr/>
        </p:nvSpPr>
        <p:spPr>
          <a:xfrm>
            <a:off x="323850" y="3009055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FRAGEMENT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F859BE-CA40-4D38-9F87-91DEAC43F405}"/>
              </a:ext>
            </a:extLst>
          </p:cNvPr>
          <p:cNvCxnSpPr/>
          <p:nvPr/>
        </p:nvCxnSpPr>
        <p:spPr>
          <a:xfrm>
            <a:off x="1724025" y="3171825"/>
            <a:ext cx="381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814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as Micro Apps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716879" y="801297"/>
            <a:ext cx="10356444" cy="5630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lvl="1">
              <a:lnSpc>
                <a:spcPts val="3000"/>
              </a:lnSpc>
            </a:pPr>
            <a:r>
              <a:rPr lang="en-GB" sz="1800" dirty="0">
                <a:latin typeface="Avenir Next LT Pro" panose="020B0504020202020204" pitchFamily="34" charset="0"/>
              </a:rPr>
              <a:t>TALK: Decoupled/Headless WP and WP Components for non-WP sites -  WordCamp Brighton, August 2019.</a:t>
            </a:r>
          </a:p>
          <a:p>
            <a:pPr lvl="1">
              <a:lnSpc>
                <a:spcPts val="3000"/>
              </a:lnSpc>
            </a:pPr>
            <a:r>
              <a:rPr lang="en-GB" sz="1800" dirty="0">
                <a:latin typeface="Avenir Next LT Pro" panose="020B0504020202020204" pitchFamily="34" charset="0"/>
              </a:rPr>
              <a:t>TALK - WP-HTML: The marriage of WP and JS Frameworks for expansion, ubiquity and profit - WordCamp Vienna February 2020.</a:t>
            </a:r>
          </a:p>
          <a:p>
            <a:pPr lvl="1">
              <a:lnSpc>
                <a:spcPts val="3000"/>
              </a:lnSpc>
            </a:pPr>
            <a:r>
              <a:rPr lang="en-GB" sz="1800" dirty="0">
                <a:latin typeface="Avenir Next LT Pro" panose="020B0504020202020204" pitchFamily="34" charset="0"/>
              </a:rPr>
              <a:t>WORKSHOP: Web Components Workshop (2hrs) - NDC Oslo June 2020.</a:t>
            </a:r>
          </a:p>
          <a:p>
            <a:pPr lvl="1">
              <a:lnSpc>
                <a:spcPts val="3000"/>
              </a:lnSpc>
            </a:pPr>
            <a:r>
              <a:rPr lang="en-GB" sz="1800" dirty="0">
                <a:latin typeface="Avenir Next LT Pro" panose="020B0504020202020204" pitchFamily="34" charset="0"/>
              </a:rPr>
              <a:t>TALK: Unifying frameworks with Web Components - Brighton AsyncJS, Nov 2020.</a:t>
            </a:r>
          </a:p>
          <a:p>
            <a:pPr lvl="1">
              <a:lnSpc>
                <a:spcPts val="3000"/>
              </a:lnSpc>
            </a:pPr>
            <a:r>
              <a:rPr lang="en-GB" sz="1800" dirty="0">
                <a:latin typeface="Avenir Next LT Pro" panose="020B0504020202020204" pitchFamily="34" charset="0"/>
              </a:rPr>
              <a:t>TALK: Web Components as Micro Apps - NDC London, Jan 2021</a:t>
            </a:r>
          </a:p>
          <a:p>
            <a:pPr lvl="1">
              <a:lnSpc>
                <a:spcPts val="3000"/>
              </a:lnSpc>
            </a:pPr>
            <a:r>
              <a:rPr lang="en-GB" sz="1800" dirty="0">
                <a:latin typeface="Avenir Next LT Pro" panose="020B0504020202020204" pitchFamily="34" charset="0"/>
              </a:rPr>
              <a:t>TALK: Web Components in WP, Gutenberg and as HTML plugins - WordCamp Northeast Ohio May 2021…some more scheduled on:</a:t>
            </a:r>
          </a:p>
          <a:p>
            <a:pPr lvl="1">
              <a:lnSpc>
                <a:spcPts val="3000"/>
              </a:lnSpc>
            </a:pPr>
            <a:endParaRPr lang="en-GB" sz="1800" dirty="0">
              <a:latin typeface="Avenir Next LT Pro" panose="020B0504020202020204" pitchFamily="34" charset="0"/>
            </a:endParaRPr>
          </a:p>
          <a:p>
            <a:pPr lvl="1">
              <a:lnSpc>
                <a:spcPts val="3000"/>
              </a:lnSpc>
            </a:pPr>
            <a:endParaRPr lang="en-GB" sz="1800" dirty="0">
              <a:latin typeface="Avenir Next LT Pro" panose="020B0504020202020204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0992B3-34F9-4C16-842C-8972C5549156}"/>
              </a:ext>
            </a:extLst>
          </p:cNvPr>
          <p:cNvSpPr txBox="1"/>
          <p:nvPr/>
        </p:nvSpPr>
        <p:spPr>
          <a:xfrm>
            <a:off x="1746068" y="6056703"/>
            <a:ext cx="8699864" cy="45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ts val="3000"/>
              </a:lnSpc>
            </a:pPr>
            <a:r>
              <a:rPr lang="en-GB" sz="2400" dirty="0">
                <a:latin typeface="Avenir Next LT Pro" panose="020B0504020202020204" pitchFamily="34" charset="0"/>
              </a:rPr>
              <a:t>WP REST API + WEB COMPONENTS =&gt; 100% INTERNET</a:t>
            </a:r>
          </a:p>
        </p:txBody>
      </p:sp>
    </p:spTree>
    <p:extLst>
      <p:ext uri="{BB962C8B-B14F-4D97-AF65-F5344CB8AC3E}">
        <p14:creationId xmlns:p14="http://schemas.microsoft.com/office/powerpoint/2010/main" val="34067097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986921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Lifecycles – explored later in lessons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E7A3A2C-7C3E-4967-A116-9E637F7C3D6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107" y="1455491"/>
            <a:ext cx="9440727" cy="4978899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5A48B060-CB9A-4DA7-904D-8CD40306B3E3}"/>
              </a:ext>
            </a:extLst>
          </p:cNvPr>
          <p:cNvSpPr/>
          <p:nvPr/>
        </p:nvSpPr>
        <p:spPr>
          <a:xfrm>
            <a:off x="541609" y="5677988"/>
            <a:ext cx="1095602" cy="26125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4165E5-CEA7-4660-9AFC-4E9CB65F045F}"/>
              </a:ext>
            </a:extLst>
          </p:cNvPr>
          <p:cNvSpPr txBox="1"/>
          <p:nvPr/>
        </p:nvSpPr>
        <p:spPr>
          <a:xfrm>
            <a:off x="354057" y="5963585"/>
            <a:ext cx="1875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Seldom used…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F35A331-6587-4EF4-AF53-B39D1C303A85}"/>
              </a:ext>
            </a:extLst>
          </p:cNvPr>
          <p:cNvSpPr/>
          <p:nvPr/>
        </p:nvSpPr>
        <p:spPr>
          <a:xfrm>
            <a:off x="541609" y="5082609"/>
            <a:ext cx="1095602" cy="261257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B792B1-1E45-409C-B9A3-221597B52F37}"/>
              </a:ext>
            </a:extLst>
          </p:cNvPr>
          <p:cNvSpPr txBox="1"/>
          <p:nvPr/>
        </p:nvSpPr>
        <p:spPr>
          <a:xfrm>
            <a:off x="0" y="4748487"/>
            <a:ext cx="2798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Render on state change</a:t>
            </a:r>
          </a:p>
        </p:txBody>
      </p:sp>
    </p:spTree>
    <p:extLst>
      <p:ext uri="{BB962C8B-B14F-4D97-AF65-F5344CB8AC3E}">
        <p14:creationId xmlns:p14="http://schemas.microsoft.com/office/powerpoint/2010/main" val="37457281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Who uses Web Components?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473548" y="1498232"/>
            <a:ext cx="10356444" cy="5496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4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Google 20,000+, GitHub</a:t>
            </a:r>
          </a:p>
          <a:p>
            <a:pPr lvl="1">
              <a:lnSpc>
                <a:spcPts val="4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Google Accelerated Mobile Pages.</a:t>
            </a:r>
          </a:p>
          <a:p>
            <a:pPr lvl="1">
              <a:lnSpc>
                <a:spcPts val="4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Ionic and Ionic/ReactJS/Angular (Ionic Apps with Capacitor can run on IOS, Android, Web and Electron). ‘Write once, run anywhere…’</a:t>
            </a:r>
          </a:p>
          <a:p>
            <a:pPr lvl="1">
              <a:lnSpc>
                <a:spcPts val="4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Salesforce – Lightning Web Components</a:t>
            </a:r>
          </a:p>
          <a:p>
            <a:pPr lvl="1">
              <a:lnSpc>
                <a:spcPts val="4000"/>
              </a:lnSpc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8A1AE0-4E26-4B4F-975F-BE5424BF0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99" y="5354535"/>
            <a:ext cx="10580802" cy="10043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E01457-F84E-4B93-81AE-75E1DD466841}"/>
              </a:ext>
            </a:extLst>
          </p:cNvPr>
          <p:cNvCxnSpPr>
            <a:cxnSpLocks/>
          </p:cNvCxnSpPr>
          <p:nvPr/>
        </p:nvCxnSpPr>
        <p:spPr>
          <a:xfrm>
            <a:off x="6866445" y="6208482"/>
            <a:ext cx="439289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451C01-6D96-43BA-B5BA-EC9A130E2DD5}"/>
              </a:ext>
            </a:extLst>
          </p:cNvPr>
          <p:cNvSpPr txBox="1"/>
          <p:nvPr/>
        </p:nvSpPr>
        <p:spPr>
          <a:xfrm>
            <a:off x="1061884" y="6230599"/>
            <a:ext cx="1006823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Google video about Web Components and Salesforce: https://www.youtube.com/watch?v=YBwgkr_Sbx0</a:t>
            </a:r>
            <a:endParaRPr lang="en-GB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19004DA7-26A9-4B5A-8A65-77416C45A777}"/>
              </a:ext>
            </a:extLst>
          </p:cNvPr>
          <p:cNvSpPr/>
          <p:nvPr/>
        </p:nvSpPr>
        <p:spPr>
          <a:xfrm>
            <a:off x="2640203" y="4581586"/>
            <a:ext cx="2805090" cy="299122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Salesforce has purchased Slack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B2E916-7863-4F35-9DD1-24DE9588B7C6}"/>
              </a:ext>
            </a:extLst>
          </p:cNvPr>
          <p:cNvSpPr txBox="1"/>
          <p:nvPr/>
        </p:nvSpPr>
        <p:spPr>
          <a:xfrm>
            <a:off x="4276725" y="1249455"/>
            <a:ext cx="768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https://github.blog/2021-05-04-how-we-use-web-components-at-github/</a:t>
            </a:r>
          </a:p>
        </p:txBody>
      </p:sp>
    </p:spTree>
    <p:extLst>
      <p:ext uri="{BB962C8B-B14F-4D97-AF65-F5344CB8AC3E}">
        <p14:creationId xmlns:p14="http://schemas.microsoft.com/office/powerpoint/2010/main" val="23892342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WordPress Full Site Editing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473548" y="1498232"/>
            <a:ext cx="10356444" cy="5496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ts val="4000"/>
              </a:lnSpc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lnSpc>
                <a:spcPts val="4000"/>
              </a:lnSpc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0F64189-908D-45E9-8369-B11FE7FF9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48" y="1725369"/>
            <a:ext cx="11556274" cy="39700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9DDB52-1F05-444A-8C5E-D9B93CCC6BB3}"/>
              </a:ext>
            </a:extLst>
          </p:cNvPr>
          <p:cNvSpPr txBox="1"/>
          <p:nvPr/>
        </p:nvSpPr>
        <p:spPr>
          <a:xfrm>
            <a:off x="4830972" y="2691344"/>
            <a:ext cx="6176662" cy="471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Comments used as component identifiers</a:t>
            </a:r>
            <a:r>
              <a:rPr lang="en-GB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04739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Types of Web Components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678427" y="1330374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9" y="1691065"/>
            <a:ext cx="10971964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These are only limited by our use of JS as they are regular JS components.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 will look at couple of UI components and many more highly functional components that have built in functionality…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9784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Types of Web Components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9" y="1012639"/>
            <a:ext cx="10971964" cy="652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Fetch requests.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Lazy loading and dynamic loading (scripts/components).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Storing JSON in IndexedDB and rendering it via templates.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Authentication and storage of JSON Web Tokens.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Added offline capability and ‘instant’ pages.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2074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Useful references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67892" y="1550741"/>
            <a:ext cx="10356444" cy="5147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ts val="3000"/>
              </a:lnSpc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https://www.webcomponents.org/</a:t>
            </a: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marL="457200" lvl="1" indent="0">
              <a:lnSpc>
                <a:spcPts val="30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main reference site</a:t>
            </a:r>
          </a:p>
          <a:p>
            <a:pPr marL="457200" lvl="1" indent="0">
              <a:lnSpc>
                <a:spcPts val="3000"/>
              </a:lnSpc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https://custom-elements-everywhere.com/</a:t>
            </a: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marL="457200" lvl="1" indent="0">
              <a:lnSpc>
                <a:spcPts val="35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(Making sure frameworks and custom elements can be BFFs )</a:t>
            </a:r>
          </a:p>
          <a:p>
            <a:pPr marL="457200" lvl="1" indent="0">
              <a:lnSpc>
                <a:spcPts val="3000"/>
              </a:lnSpc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https://webcomponents.dev/</a:t>
            </a: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lvl="1">
              <a:lnSpc>
                <a:spcPts val="3000"/>
              </a:lnSpc>
              <a:buFontTx/>
              <a:buChar char="-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over 40 libraries and compilers </a:t>
            </a:r>
          </a:p>
          <a:p>
            <a:pPr marL="457200" lvl="1" indent="0">
              <a:lnSpc>
                <a:spcPts val="3000"/>
              </a:lnSpc>
              <a:buNone/>
            </a:pPr>
            <a:r>
              <a:rPr lang="en-GB" sz="3800" i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let’s see these libraries and compilers…</a:t>
            </a:r>
          </a:p>
          <a:p>
            <a:pPr lvl="1">
              <a:lnSpc>
                <a:spcPts val="4000"/>
              </a:lnSpc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5405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Demo time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610018" y="1102145"/>
            <a:ext cx="10971964" cy="3753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This will help give context to the workshop:</a:t>
            </a:r>
          </a:p>
          <a:p>
            <a:pPr marL="457200" lvl="1" indent="0">
              <a:buNone/>
            </a:pPr>
            <a:endParaRPr lang="en-GB" sz="16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lnSpc>
                <a:spcPts val="4500"/>
              </a:lnSpc>
              <a:buNone/>
            </a:pPr>
            <a:r>
              <a:rPr lang="en-GB" sz="2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 Business case (1) site: WordPress converted to Micro Apps.</a:t>
            </a:r>
          </a:p>
          <a:p>
            <a:pPr lvl="1">
              <a:lnSpc>
                <a:spcPts val="4500"/>
              </a:lnSpc>
            </a:pPr>
            <a:r>
              <a:rPr lang="en-GB" sz="2800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https://wpjs.co.uk/demo1</a:t>
            </a:r>
            <a:r>
              <a:rPr lang="en-GB" sz="2800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(in repo)</a:t>
            </a:r>
          </a:p>
          <a:p>
            <a:pPr lvl="1">
              <a:lnSpc>
                <a:spcPts val="4500"/>
              </a:lnSpc>
            </a:pPr>
            <a:r>
              <a:rPr lang="en-GB" sz="2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2. Conference app: MVP of many frameworks working together as separate and independent Micro Apps.</a:t>
            </a:r>
          </a:p>
        </p:txBody>
      </p:sp>
    </p:spTree>
    <p:extLst>
      <p:ext uri="{BB962C8B-B14F-4D97-AF65-F5344CB8AC3E}">
        <p14:creationId xmlns:p14="http://schemas.microsoft.com/office/powerpoint/2010/main" val="27102484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8" y="426301"/>
            <a:ext cx="10293539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Converting Frameworks to Web Components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610018" y="1290028"/>
            <a:ext cx="10971964" cy="5863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Node – JS placed in usual public/js folder.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Angular: https://angular.io/guide/elements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Vue: https://www.npmjs.com/package/vue-custom-element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Vue: https://github.com/karol-f/vue-custom-element#demo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React: </a:t>
            </a: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https://github.com/LukasBombach/react-web-component</a:t>
            </a: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i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Many others: </a:t>
            </a:r>
            <a:r>
              <a:rPr lang="en-GB" sz="3200" i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https://webcomponents.dev/</a:t>
            </a:r>
            <a:endParaRPr lang="en-GB" sz="3200" i="1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2312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8" y="426301"/>
            <a:ext cx="10293539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Deployment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8" y="1060998"/>
            <a:ext cx="10971964" cy="5370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How to deploy Web Components as a third party: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 HTML pages as we have seen.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Via NPM we can import into builds.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Angular, Vue, React etc, there are well documented procedures, (e.g. https://stenciljs.com/docs/framework-bindings)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8319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8" y="426301"/>
            <a:ext cx="10293539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Summary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202395" y="1532947"/>
            <a:ext cx="10971964" cy="4693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Craig West</a:t>
            </a:r>
          </a:p>
          <a:p>
            <a:pPr lvl="1"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wpjs.co.uk</a:t>
            </a:r>
          </a:p>
          <a:p>
            <a:pPr lvl="1"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craig@wpjs.co.uk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004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typewriter&#10;&#10;Description automatically generated">
            <a:extLst>
              <a:ext uri="{FF2B5EF4-FFF2-40B4-BE49-F238E27FC236}">
                <a16:creationId xmlns:a16="http://schemas.microsoft.com/office/drawing/2014/main" id="{16FE7CA4-EC3F-42CD-BDD7-9DB299CE9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89" y="1333603"/>
            <a:ext cx="2068860" cy="2762035"/>
          </a:xfrm>
          <a:prstGeom prst="rect">
            <a:avLst/>
          </a:prstGeom>
        </p:spPr>
      </p:pic>
      <p:pic>
        <p:nvPicPr>
          <p:cNvPr id="19" name="Picture 18" descr="A picture containing wall, indoor, table, cup&#10;&#10;Description automatically generated">
            <a:extLst>
              <a:ext uri="{FF2B5EF4-FFF2-40B4-BE49-F238E27FC236}">
                <a16:creationId xmlns:a16="http://schemas.microsoft.com/office/drawing/2014/main" id="{CC8D6E43-818C-421B-8A10-E6255328A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17" y="4510160"/>
            <a:ext cx="2647950" cy="17655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16F0FF-6206-4FDB-B50E-A5E0A8290985}"/>
              </a:ext>
            </a:extLst>
          </p:cNvPr>
          <p:cNvSpPr txBox="1"/>
          <p:nvPr/>
        </p:nvSpPr>
        <p:spPr>
          <a:xfrm>
            <a:off x="3525225" y="3771496"/>
            <a:ext cx="45307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1980: At University, I studied Chemistry and used MS-DOS, client/server main frame systems, ZX-Spectrum computer and Jupiter Ace recreationally.</a:t>
            </a:r>
          </a:p>
          <a:p>
            <a:endParaRPr lang="en-GB" dirty="0"/>
          </a:p>
          <a:p>
            <a:r>
              <a:rPr lang="en-GB" dirty="0"/>
              <a:t>Former careers as accountant, SQL Server DBA and Business Information Architect.</a:t>
            </a:r>
          </a:p>
          <a:p>
            <a:endParaRPr lang="en-GB" dirty="0"/>
          </a:p>
          <a:p>
            <a:r>
              <a:rPr lang="en-GB" dirty="0"/>
              <a:t>And a (proud) plumber!</a:t>
            </a:r>
          </a:p>
        </p:txBody>
      </p:sp>
      <p:pic>
        <p:nvPicPr>
          <p:cNvPr id="7" name="Picture 6" descr="A close up of a calculator&#10;&#10;Description automatically generated">
            <a:extLst>
              <a:ext uri="{FF2B5EF4-FFF2-40B4-BE49-F238E27FC236}">
                <a16:creationId xmlns:a16="http://schemas.microsoft.com/office/drawing/2014/main" id="{95E6E97F-3325-49C1-8F22-358281B94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940" y="1325462"/>
            <a:ext cx="2578653" cy="23677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464916-709F-4640-AE4A-E863DD40F8E5}"/>
              </a:ext>
            </a:extLst>
          </p:cNvPr>
          <p:cNvSpPr txBox="1"/>
          <p:nvPr/>
        </p:nvSpPr>
        <p:spPr>
          <a:xfrm>
            <a:off x="9243998" y="6473032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D382D3-C4B0-43B6-91E5-8A0DC150A00B}"/>
              </a:ext>
            </a:extLst>
          </p:cNvPr>
          <p:cNvSpPr txBox="1"/>
          <p:nvPr/>
        </p:nvSpPr>
        <p:spPr>
          <a:xfrm>
            <a:off x="1042967" y="625323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0A30FB-0945-4278-8753-6B9D55742D4E}"/>
              </a:ext>
            </a:extLst>
          </p:cNvPr>
          <p:cNvSpPr txBox="1"/>
          <p:nvPr/>
        </p:nvSpPr>
        <p:spPr>
          <a:xfrm>
            <a:off x="870841" y="3419507"/>
            <a:ext cx="1920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chemeClr val="bg1"/>
                </a:solidFill>
              </a:rPr>
              <a:t>Source:Wikimedia</a:t>
            </a:r>
            <a:r>
              <a:rPr lang="en-GB" sz="1100" dirty="0">
                <a:solidFill>
                  <a:schemeClr val="bg1"/>
                </a:solidFill>
              </a:rPr>
              <a:t> Commons </a:t>
            </a:r>
          </a:p>
        </p:txBody>
      </p:sp>
      <p:pic>
        <p:nvPicPr>
          <p:cNvPr id="27" name="Picture 26" descr="A close up of a machine&#10;&#10;Description automatically generated">
            <a:extLst>
              <a:ext uri="{FF2B5EF4-FFF2-40B4-BE49-F238E27FC236}">
                <a16:creationId xmlns:a16="http://schemas.microsoft.com/office/drawing/2014/main" id="{94E45426-8ADB-4DBB-904D-303D2A86FF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975" y="1333603"/>
            <a:ext cx="2619375" cy="17430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13CBD88-7C36-4649-BA85-472BBE038547}"/>
              </a:ext>
            </a:extLst>
          </p:cNvPr>
          <p:cNvSpPr txBox="1"/>
          <p:nvPr/>
        </p:nvSpPr>
        <p:spPr>
          <a:xfrm>
            <a:off x="3034203" y="3288702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pic>
        <p:nvPicPr>
          <p:cNvPr id="1026" name="Picture 2" descr="Image result for brighton">
            <a:extLst>
              <a:ext uri="{FF2B5EF4-FFF2-40B4-BE49-F238E27FC236}">
                <a16:creationId xmlns:a16="http://schemas.microsoft.com/office/drawing/2014/main" id="{FACF46E5-7177-4EC0-90B6-2287D648C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496" y="1532896"/>
            <a:ext cx="3558135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46C545-2A2F-48B4-9694-D05FBB2AB9B7}"/>
              </a:ext>
            </a:extLst>
          </p:cNvPr>
          <p:cNvSpPr txBox="1"/>
          <p:nvPr/>
        </p:nvSpPr>
        <p:spPr>
          <a:xfrm>
            <a:off x="8529904" y="3196369"/>
            <a:ext cx="3251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Brighton, UK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0F64EF32-D2AE-4269-8EC7-8C7137A6B05E}"/>
              </a:ext>
            </a:extLst>
          </p:cNvPr>
          <p:cNvSpPr txBox="1">
            <a:spLocks/>
          </p:cNvSpPr>
          <p:nvPr/>
        </p:nvSpPr>
        <p:spPr>
          <a:xfrm>
            <a:off x="662386" y="384968"/>
            <a:ext cx="10987146" cy="749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Trainer of PWAs, Web Components &amp; Async JS 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FE8BC434-79CB-4853-8AE2-95FD421B83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6312" y="4048139"/>
            <a:ext cx="3519319" cy="24374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464BC5-0B91-4840-ACC1-7D47267D5CB2}"/>
              </a:ext>
            </a:extLst>
          </p:cNvPr>
          <p:cNvSpPr txBox="1"/>
          <p:nvPr/>
        </p:nvSpPr>
        <p:spPr>
          <a:xfrm>
            <a:off x="8409012" y="4171651"/>
            <a:ext cx="20900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http://www.map-of-uk.co.uk/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0AC6CF-70C4-45AA-91F9-D1D99AC38CE0}"/>
              </a:ext>
            </a:extLst>
          </p:cNvPr>
          <p:cNvSpPr txBox="1"/>
          <p:nvPr/>
        </p:nvSpPr>
        <p:spPr>
          <a:xfrm>
            <a:off x="9914552" y="4948119"/>
            <a:ext cx="1538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80 km</a:t>
            </a:r>
          </a:p>
        </p:txBody>
      </p:sp>
    </p:spTree>
    <p:extLst>
      <p:ext uri="{BB962C8B-B14F-4D97-AF65-F5344CB8AC3E}">
        <p14:creationId xmlns:p14="http://schemas.microsoft.com/office/powerpoint/2010/main" val="321647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C6D55-7E6D-479C-868D-D75427CDD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 do a lot of courses…what I like is…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9B847C2-FAB8-4757-8F0D-592406DF3A1D}"/>
              </a:ext>
            </a:extLst>
          </p:cNvPr>
          <p:cNvSpPr/>
          <p:nvPr/>
        </p:nvSpPr>
        <p:spPr>
          <a:xfrm>
            <a:off x="2960915" y="3190824"/>
            <a:ext cx="56431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Break and repair rather than coding exercises.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9A00D83-E767-45AC-894B-B02BCE2E3E0D}"/>
              </a:ext>
            </a:extLst>
          </p:cNvPr>
          <p:cNvSpPr/>
          <p:nvPr/>
        </p:nvSpPr>
        <p:spPr>
          <a:xfrm>
            <a:off x="2960915" y="3997454"/>
            <a:ext cx="56431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Links and references to use after course.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A706925-F0F1-47C9-A49D-16D1C92C3142}"/>
              </a:ext>
            </a:extLst>
          </p:cNvPr>
          <p:cNvSpPr/>
          <p:nvPr/>
        </p:nvSpPr>
        <p:spPr>
          <a:xfrm>
            <a:off x="2960915" y="2407812"/>
            <a:ext cx="56431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Code that works out the box.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DDBD13A-643A-4C3B-9022-F9CEB89893B7}"/>
              </a:ext>
            </a:extLst>
          </p:cNvPr>
          <p:cNvSpPr/>
          <p:nvPr/>
        </p:nvSpPr>
        <p:spPr>
          <a:xfrm>
            <a:off x="2960915" y="1624800"/>
            <a:ext cx="56431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/>
              <a:t>Easy set up!</a:t>
            </a:r>
            <a:endParaRPr lang="en-GB" sz="20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E0FF8B5-91F0-4172-9C1F-F677C691AF48}"/>
              </a:ext>
            </a:extLst>
          </p:cNvPr>
          <p:cNvSpPr/>
          <p:nvPr/>
        </p:nvSpPr>
        <p:spPr>
          <a:xfrm>
            <a:off x="2960915" y="4804084"/>
            <a:ext cx="56431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Spaced repetition.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A8A0BC2-F948-4926-9BC0-A2759BA0180D}"/>
              </a:ext>
            </a:extLst>
          </p:cNvPr>
          <p:cNvSpPr/>
          <p:nvPr/>
        </p:nvSpPr>
        <p:spPr>
          <a:xfrm>
            <a:off x="2960915" y="5688004"/>
            <a:ext cx="56431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Tutor to use same code</a:t>
            </a:r>
            <a:r>
              <a:rPr lang="en-GB" sz="2000"/>
              <a:t>/setup as me.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54501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5" grpId="0" animBg="1"/>
      <p:bldP spid="13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C6D55-7E6D-479C-868D-D75427CDD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Roadmap for the day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C9D1979-1846-4765-8E4E-42F49A9E8111}"/>
              </a:ext>
            </a:extLst>
          </p:cNvPr>
          <p:cNvSpPr/>
          <p:nvPr/>
        </p:nvSpPr>
        <p:spPr>
          <a:xfrm>
            <a:off x="5312229" y="4668779"/>
            <a:ext cx="62527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Deploying components between frameworks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9B847C2-FAB8-4757-8F0D-592406DF3A1D}"/>
              </a:ext>
            </a:extLst>
          </p:cNvPr>
          <p:cNvSpPr/>
          <p:nvPr/>
        </p:nvSpPr>
        <p:spPr>
          <a:xfrm>
            <a:off x="5312229" y="2215464"/>
            <a:ext cx="62527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Work through scaffolded lessons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2A1C8B8-267F-4892-B704-0070ECA33089}"/>
              </a:ext>
            </a:extLst>
          </p:cNvPr>
          <p:cNvSpPr/>
          <p:nvPr/>
        </p:nvSpPr>
        <p:spPr>
          <a:xfrm>
            <a:off x="5312229" y="5502512"/>
            <a:ext cx="62527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Wrap up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9A00D83-E767-45AC-894B-B02BCE2E3E0D}"/>
              </a:ext>
            </a:extLst>
          </p:cNvPr>
          <p:cNvSpPr/>
          <p:nvPr/>
        </p:nvSpPr>
        <p:spPr>
          <a:xfrm>
            <a:off x="5312229" y="3022094"/>
            <a:ext cx="62527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Create highly functional components/Micro Apps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A706925-F0F1-47C9-A49D-16D1C92C3142}"/>
              </a:ext>
            </a:extLst>
          </p:cNvPr>
          <p:cNvSpPr/>
          <p:nvPr/>
        </p:nvSpPr>
        <p:spPr>
          <a:xfrm>
            <a:off x="5312229" y="1432452"/>
            <a:ext cx="62527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Introduction and overview of Web Components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DDBD13A-643A-4C3B-9022-F9CEB89893B7}"/>
              </a:ext>
            </a:extLst>
          </p:cNvPr>
          <p:cNvSpPr/>
          <p:nvPr/>
        </p:nvSpPr>
        <p:spPr>
          <a:xfrm>
            <a:off x="5312229" y="3828724"/>
            <a:ext cx="62527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Build tools, NPM and libraries</a:t>
            </a:r>
          </a:p>
        </p:txBody>
      </p:sp>
      <p:pic>
        <p:nvPicPr>
          <p:cNvPr id="4" name="Graphic 3" descr="Factory with solid fill">
            <a:extLst>
              <a:ext uri="{FF2B5EF4-FFF2-40B4-BE49-F238E27FC236}">
                <a16:creationId xmlns:a16="http://schemas.microsoft.com/office/drawing/2014/main" id="{27442766-94C7-4AD9-B283-2D2AFCACF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7371" y="1091541"/>
            <a:ext cx="1961981" cy="19619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6C9EF0-469D-463E-A2EF-7B4FFE456432}"/>
              </a:ext>
            </a:extLst>
          </p:cNvPr>
          <p:cNvSpPr txBox="1"/>
          <p:nvPr/>
        </p:nvSpPr>
        <p:spPr>
          <a:xfrm>
            <a:off x="731520" y="2800310"/>
            <a:ext cx="50596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 factory for you to start producing COMPONENTS straight away with all the templates and eco system resources you will need after the course so that today you can focus on a global understanding.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7993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do I like Web Components?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99461" y="1455491"/>
            <a:ext cx="10356444" cy="4987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A0530D-A4C8-4EF5-AA47-319CBEE93C95}"/>
              </a:ext>
            </a:extLst>
          </p:cNvPr>
          <p:cNvSpPr txBox="1">
            <a:spLocks/>
          </p:cNvSpPr>
          <p:nvPr/>
        </p:nvSpPr>
        <p:spPr>
          <a:xfrm>
            <a:off x="699461" y="1652402"/>
            <a:ext cx="10552503" cy="4790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Code modularity.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Declarative style – like writing sentences.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Focus on what the app does rather than how.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Universal use – JS, NPM, UNPKG.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 return to the simplicity of HTML/CSS/JS.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JS is always backward compatible – code from 20 years ago works today.</a:t>
            </a:r>
          </a:p>
        </p:txBody>
      </p:sp>
    </p:spTree>
    <p:extLst>
      <p:ext uri="{BB962C8B-B14F-4D97-AF65-F5344CB8AC3E}">
        <p14:creationId xmlns:p14="http://schemas.microsoft.com/office/powerpoint/2010/main" val="414134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334297"/>
            <a:ext cx="10451593" cy="753839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 this talk…creating a context for the workshop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95269" y="1548997"/>
            <a:ext cx="11001461" cy="4790886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What is a Web Component?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How do we use them?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How do we make them: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- Vanilla JS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  - with build tools (not frameworks).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- using frameworks to export app as a Web Component.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How to import them into any framework.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Using Web Components as interconnected Micro Apps/Micro Services.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Use them as business widgets for not-tech users. </a:t>
            </a:r>
          </a:p>
          <a:p>
            <a:pPr marL="457200" lvl="1" indent="0">
              <a:buNone/>
            </a:pPr>
            <a:endParaRPr lang="en-GB" sz="1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spcBef>
                <a:spcPct val="0"/>
              </a:spcBef>
              <a:spcAft>
                <a:spcPts val="2000"/>
              </a:spcAft>
              <a:defRPr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90C4A48-8FCF-40CD-AA96-3B756D9B9801}"/>
              </a:ext>
            </a:extLst>
          </p:cNvPr>
          <p:cNvSpPr/>
          <p:nvPr/>
        </p:nvSpPr>
        <p:spPr>
          <a:xfrm>
            <a:off x="6235335" y="2659361"/>
            <a:ext cx="5146765" cy="8447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Useful links at end of slides…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9452CE9-95F7-4E68-BB4D-4150DBA2A9D8}"/>
              </a:ext>
            </a:extLst>
          </p:cNvPr>
          <p:cNvSpPr/>
          <p:nvPr/>
        </p:nvSpPr>
        <p:spPr>
          <a:xfrm>
            <a:off x="6235336" y="1353769"/>
            <a:ext cx="5146765" cy="8447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rgbClr val="FF0000"/>
                </a:solidFill>
              </a:rPr>
              <a:t>Not meant to be learning!</a:t>
            </a:r>
          </a:p>
        </p:txBody>
      </p:sp>
    </p:spTree>
    <p:extLst>
      <p:ext uri="{BB962C8B-B14F-4D97-AF65-F5344CB8AC3E}">
        <p14:creationId xmlns:p14="http://schemas.microsoft.com/office/powerpoint/2010/main" val="339264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25A0713-A64B-439B-91E9-551CE2BAEA8D}" vid="{FD9CE0B8-0910-4446-AF74-F335AEE71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71af3243-3dd4-4a8d-8c0d-dd76da1f02a5"/>
    <ds:schemaRef ds:uri="http://purl.org/dc/dcmitype/"/>
    <ds:schemaRef ds:uri="16c05727-aa75-4e4a-9b5f-8a80a1165891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589</TotalTime>
  <Words>2314</Words>
  <Application>Microsoft Office PowerPoint</Application>
  <PresentationFormat>Widescreen</PresentationFormat>
  <Paragraphs>312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Avenir Next LT Pro</vt:lpstr>
      <vt:lpstr>Calibri</vt:lpstr>
      <vt:lpstr>Segoe UI</vt:lpstr>
      <vt:lpstr>Segoe UI Light</vt:lpstr>
      <vt:lpstr>WelcomeDoc</vt:lpstr>
      <vt:lpstr>Web Components as Micro Apps</vt:lpstr>
      <vt:lpstr>Web Components as Micro Apps</vt:lpstr>
      <vt:lpstr>Already built in to HTML5</vt:lpstr>
      <vt:lpstr>Web Components as Micro Apps</vt:lpstr>
      <vt:lpstr>PowerPoint Presentation</vt:lpstr>
      <vt:lpstr>I do a lot of courses…what I like is…</vt:lpstr>
      <vt:lpstr>Roadmap for the day</vt:lpstr>
      <vt:lpstr>Why do I like Web Components?</vt:lpstr>
      <vt:lpstr>In this talk…creating a context for the workshop</vt:lpstr>
      <vt:lpstr>Web Components and SEO</vt:lpstr>
      <vt:lpstr>SEO</vt:lpstr>
      <vt:lpstr>Web Components and SEO</vt:lpstr>
      <vt:lpstr>Web Components and SSR</vt:lpstr>
      <vt:lpstr>Two Business Applications ( 1 )</vt:lpstr>
      <vt:lpstr>PowerPoint Presentation</vt:lpstr>
      <vt:lpstr>Two Business Applications ( 2 )</vt:lpstr>
      <vt:lpstr>PowerPoint Presentation</vt:lpstr>
      <vt:lpstr>PowerPoint Presentation</vt:lpstr>
      <vt:lpstr>Two Business Applications ( 2 )</vt:lpstr>
      <vt:lpstr>Pseudo code</vt:lpstr>
      <vt:lpstr>Two Business Applications ( 2 )</vt:lpstr>
      <vt:lpstr>Definitions</vt:lpstr>
      <vt:lpstr>Which begs the question…</vt:lpstr>
      <vt:lpstr>Definitions</vt:lpstr>
      <vt:lpstr>What is HTML5?</vt:lpstr>
      <vt:lpstr>What is an anchor tag?</vt:lpstr>
      <vt:lpstr>What is an input element?</vt:lpstr>
      <vt:lpstr>What is a Custom HTML Tag?</vt:lpstr>
      <vt:lpstr>How to use</vt:lpstr>
      <vt:lpstr>How to use – Props Down</vt:lpstr>
      <vt:lpstr>How to use – Events Up</vt:lpstr>
      <vt:lpstr>How to use</vt:lpstr>
      <vt:lpstr>How to use</vt:lpstr>
      <vt:lpstr>PowerPoint Presentation</vt:lpstr>
      <vt:lpstr>Browser Support  - Polyfills available</vt:lpstr>
      <vt:lpstr>Useful links</vt:lpstr>
      <vt:lpstr>Encapsulation!</vt:lpstr>
      <vt:lpstr>Shadow DOM – explained more fully later…</vt:lpstr>
      <vt:lpstr>Shadow DOM – explained more fully later…</vt:lpstr>
      <vt:lpstr>Lifecycles – explored later in lessons</vt:lpstr>
      <vt:lpstr>Who uses Web Components?</vt:lpstr>
      <vt:lpstr>WordPress Full Site Editing</vt:lpstr>
      <vt:lpstr>Types of Web Components</vt:lpstr>
      <vt:lpstr>Types of Web Components</vt:lpstr>
      <vt:lpstr>Useful references</vt:lpstr>
      <vt:lpstr>Demo time</vt:lpstr>
      <vt:lpstr>Converting Frameworks to Web Components</vt:lpstr>
      <vt:lpstr>Deployment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Craig West</dc:creator>
  <cp:keywords/>
  <cp:lastModifiedBy>Craig West</cp:lastModifiedBy>
  <cp:revision>212</cp:revision>
  <dcterms:created xsi:type="dcterms:W3CDTF">2021-01-18T09:21:23Z</dcterms:created>
  <dcterms:modified xsi:type="dcterms:W3CDTF">2021-06-21T07:34:55Z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