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2"/>
  </p:notesMasterIdLst>
  <p:handoutMasterIdLst>
    <p:handoutMasterId r:id="rId43"/>
  </p:handoutMasterIdLst>
  <p:sldIdLst>
    <p:sldId id="286" r:id="rId5"/>
    <p:sldId id="279" r:id="rId6"/>
    <p:sldId id="285" r:id="rId7"/>
    <p:sldId id="284" r:id="rId8"/>
    <p:sldId id="287" r:id="rId9"/>
    <p:sldId id="321" r:id="rId10"/>
    <p:sldId id="288" r:id="rId11"/>
    <p:sldId id="320" r:id="rId12"/>
    <p:sldId id="337" r:id="rId13"/>
    <p:sldId id="372" r:id="rId14"/>
    <p:sldId id="341" r:id="rId15"/>
    <p:sldId id="374" r:id="rId16"/>
    <p:sldId id="349" r:id="rId17"/>
    <p:sldId id="368" r:id="rId18"/>
    <p:sldId id="375" r:id="rId19"/>
    <p:sldId id="370" r:id="rId20"/>
    <p:sldId id="350" r:id="rId21"/>
    <p:sldId id="351" r:id="rId22"/>
    <p:sldId id="369" r:id="rId23"/>
    <p:sldId id="352" r:id="rId24"/>
    <p:sldId id="356" r:id="rId25"/>
    <p:sldId id="358" r:id="rId26"/>
    <p:sldId id="373" r:id="rId27"/>
    <p:sldId id="359" r:id="rId28"/>
    <p:sldId id="357" r:id="rId29"/>
    <p:sldId id="360" r:id="rId30"/>
    <p:sldId id="355" r:id="rId31"/>
    <p:sldId id="367" r:id="rId32"/>
    <p:sldId id="371" r:id="rId33"/>
    <p:sldId id="354" r:id="rId34"/>
    <p:sldId id="361" r:id="rId35"/>
    <p:sldId id="362" r:id="rId36"/>
    <p:sldId id="353" r:id="rId37"/>
    <p:sldId id="363" r:id="rId38"/>
    <p:sldId id="364" r:id="rId39"/>
    <p:sldId id="365" r:id="rId40"/>
    <p:sldId id="36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NDC" id="{B9B51309-D148-4332-87C2-07BE32FBCA3B}">
          <p14:sldIdLst>
            <p14:sldId id="286"/>
            <p14:sldId id="279"/>
            <p14:sldId id="285"/>
            <p14:sldId id="284"/>
            <p14:sldId id="287"/>
            <p14:sldId id="321"/>
            <p14:sldId id="288"/>
            <p14:sldId id="320"/>
            <p14:sldId id="337"/>
            <p14:sldId id="372"/>
            <p14:sldId id="341"/>
            <p14:sldId id="374"/>
            <p14:sldId id="349"/>
            <p14:sldId id="368"/>
            <p14:sldId id="375"/>
            <p14:sldId id="370"/>
            <p14:sldId id="350"/>
            <p14:sldId id="351"/>
            <p14:sldId id="369"/>
            <p14:sldId id="352"/>
            <p14:sldId id="356"/>
            <p14:sldId id="358"/>
            <p14:sldId id="373"/>
            <p14:sldId id="359"/>
            <p14:sldId id="357"/>
            <p14:sldId id="360"/>
            <p14:sldId id="355"/>
            <p14:sldId id="367"/>
            <p14:sldId id="371"/>
            <p14:sldId id="354"/>
            <p14:sldId id="361"/>
            <p14:sldId id="362"/>
            <p14:sldId id="353"/>
            <p14:sldId id="363"/>
            <p14:sldId id="364"/>
            <p14:sldId id="365"/>
            <p14:sldId id="36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1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components.dev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ndc-london-web-components" TargetMode="External"/><Relationship Id="rId2" Type="http://schemas.openxmlformats.org/officeDocument/2006/relationships/hyperlink" Target="https://wpjs.co.uk/demo1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JQurclLd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28771"/>
            <a:ext cx="10356444" cy="5267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indent="0" algn="ctr">
              <a:spcAft>
                <a:spcPts val="600"/>
              </a:spcAft>
              <a:buNone/>
              <a:defRPr/>
            </a:pPr>
            <a:endParaRPr lang="en-GB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GB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endParaRPr lang="en-GB" sz="2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Talk resources and slides at: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https://wpjs.co.uk/ndc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demo repo in this talk is a set of lessons on Vanilla JS Web Components and there is a YouTube video series explaining each lesson.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ask questions in chat as we go along…</a:t>
            </a:r>
          </a:p>
          <a:p>
            <a:pPr marL="457200" lvl="1" indent="0" algn="ctr">
              <a:spcAft>
                <a:spcPts val="600"/>
              </a:spcAft>
              <a:buNone/>
              <a:defRPr/>
            </a:pP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4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433399" y="1065203"/>
            <a:ext cx="9325202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id=“react-app”/&gt;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 =“angular-app”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wordpress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 /&gt;</a:t>
            </a: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FAA13-2945-4F8B-8409-718AE677BAC4}"/>
              </a:ext>
            </a:extLst>
          </p:cNvPr>
          <p:cNvSpPr txBox="1"/>
          <p:nvPr/>
        </p:nvSpPr>
        <p:spPr>
          <a:xfrm>
            <a:off x="957943" y="5033555"/>
            <a:ext cx="972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Communicate events and data between all of them.</a:t>
            </a:r>
          </a:p>
        </p:txBody>
      </p:sp>
    </p:spTree>
    <p:extLst>
      <p:ext uri="{BB962C8B-B14F-4D97-AF65-F5344CB8AC3E}">
        <p14:creationId xmlns:p14="http://schemas.microsoft.com/office/powerpoint/2010/main" val="1183235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6C6BB9D-FC63-4790-8EAE-CA95B465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18" y="1455491"/>
            <a:ext cx="11004297" cy="49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Pseudo code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176293"/>
            <a:ext cx="11138263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&lt;list-conferences  tech=“JS” workshops=“yes”&gt;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&lt;book-an-event  event=“22”  use=“invoice” 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&lt;show-flights  city=“LON”  when=“…”/&gt;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&lt;list-hotels  min-stars=“3”  meals=“yes” /&gt;</a:t>
            </a:r>
            <a:endParaRPr lang="en-US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Declarative rather than Imperative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07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1333603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25225" y="3771496"/>
            <a:ext cx="453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systems, ZX-Spectrum computer and Jupiter Ace recreationally.</a:t>
            </a:r>
          </a:p>
          <a:p>
            <a:endParaRPr lang="en-GB" dirty="0"/>
          </a:p>
          <a:p>
            <a:r>
              <a:rPr lang="en-GB" dirty="0"/>
              <a:t>Former careers as accountant, SQL Server DBA and Business Information Architect.</a:t>
            </a:r>
          </a:p>
          <a:p>
            <a:endParaRPr lang="en-GB" dirty="0"/>
          </a:p>
          <a:p>
            <a:r>
              <a:rPr lang="en-GB" dirty="0"/>
              <a:t>And a (proud) plumber!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40" y="1325462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9243998" y="647303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1333603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34203" y="328870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4" y="3196369"/>
            <a:ext cx="325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F64EF32-D2AE-4269-8EC7-8C7137A6B05E}"/>
              </a:ext>
            </a:extLst>
          </p:cNvPr>
          <p:cNvSpPr txBox="1">
            <a:spLocks/>
          </p:cNvSpPr>
          <p:nvPr/>
        </p:nvSpPr>
        <p:spPr>
          <a:xfrm>
            <a:off x="662386" y="384968"/>
            <a:ext cx="10987146" cy="749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Trainer of PWAs, Web Components &amp; Async JS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E8BC434-79CB-4853-8AE2-95FD421B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312" y="4048139"/>
            <a:ext cx="3519319" cy="243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BC5-0B91-4840-ACC1-7D47267D5CB2}"/>
              </a:ext>
            </a:extLst>
          </p:cNvPr>
          <p:cNvSpPr txBox="1"/>
          <p:nvPr/>
        </p:nvSpPr>
        <p:spPr>
          <a:xfrm>
            <a:off x="8409012" y="4171651"/>
            <a:ext cx="209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http://www.map-of-uk.co.uk/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AC6CF-70C4-45AA-91F9-D1D99AC38CE0}"/>
              </a:ext>
            </a:extLst>
          </p:cNvPr>
          <p:cNvSpPr txBox="1"/>
          <p:nvPr/>
        </p:nvSpPr>
        <p:spPr>
          <a:xfrm>
            <a:off x="9914552" y="4948119"/>
            <a:ext cx="15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80 km</a:t>
            </a:r>
          </a:p>
        </p:txBody>
      </p:sp>
    </p:spTree>
    <p:extLst>
      <p:ext uri="{BB962C8B-B14F-4D97-AF65-F5344CB8AC3E}">
        <p14:creationId xmlns:p14="http://schemas.microsoft.com/office/powerpoint/2010/main" val="32164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App: 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 micro app is an interactive software module designed to perform like a full coded application or website. (Wikipedia)</a:t>
            </a: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</a:t>
            </a:r>
            <a:r>
              <a:rPr lang="en-GB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Service: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self-contained piece of business functionality with clear interfaces - "Do one thing and do it well". (Paraphrased from Wikipedia) or…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83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Which begs the question…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A30D17-B9D7-4391-BAD6-C74B935B524D}"/>
              </a:ext>
            </a:extLst>
          </p:cNvPr>
          <p:cNvSpPr txBox="1"/>
          <p:nvPr/>
        </p:nvSpPr>
        <p:spPr>
          <a:xfrm>
            <a:off x="710587" y="1455491"/>
            <a:ext cx="112933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When is an app an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When is an app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On own it is an app, with others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Context…?</a:t>
            </a:r>
          </a:p>
        </p:txBody>
      </p:sp>
    </p:spTree>
    <p:extLst>
      <p:ext uri="{BB962C8B-B14F-4D97-AF65-F5344CB8AC3E}">
        <p14:creationId xmlns:p14="http://schemas.microsoft.com/office/powerpoint/2010/main" val="2835885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Graphical user interface, website, PowerPoint&#10;&#10;Description automatically generated">
            <a:extLst>
              <a:ext uri="{FF2B5EF4-FFF2-40B4-BE49-F238E27FC236}">
                <a16:creationId xmlns:a16="http://schemas.microsoft.com/office/drawing/2014/main" id="{FBF800EC-ACEF-469A-A46C-CF12E7BE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7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40AED5-DD1A-45B6-A5AF-F25D9627F626}"/>
              </a:ext>
            </a:extLst>
          </p:cNvPr>
          <p:cNvSpPr txBox="1"/>
          <p:nvPr/>
        </p:nvSpPr>
        <p:spPr>
          <a:xfrm>
            <a:off x="1558834" y="5834743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99D1A-F340-43A7-809E-50841C8AEA01}"/>
              </a:ext>
            </a:extLst>
          </p:cNvPr>
          <p:cNvSpPr txBox="1"/>
          <p:nvPr/>
        </p:nvSpPr>
        <p:spPr>
          <a:xfrm>
            <a:off x="341154" y="5903165"/>
            <a:ext cx="1185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Single-Purpose, connecting through APIs over HTTPS = MICRO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299A0-25E0-4FD0-9BD5-9DCBC9085506}"/>
              </a:ext>
            </a:extLst>
          </p:cNvPr>
          <p:cNvSpPr/>
          <p:nvPr/>
        </p:nvSpPr>
        <p:spPr>
          <a:xfrm>
            <a:off x="8485239" y="1376516"/>
            <a:ext cx="3706761" cy="3667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778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HTML5?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BF30AF-A2F8-4784-9C26-87E3BB612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3" y="1797098"/>
            <a:ext cx="10190680" cy="2478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A2991-BDE5-4ACE-85EA-98A9083EDD81}"/>
              </a:ext>
            </a:extLst>
          </p:cNvPr>
          <p:cNvSpPr txBox="1"/>
          <p:nvPr/>
        </p:nvSpPr>
        <p:spPr>
          <a:xfrm>
            <a:off x="1441506" y="1335433"/>
            <a:ext cx="985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https://developer.mozilla.org/en-US/docs/Web/Guide/HTML/HTML5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8750A-F75F-4652-9F99-DA903C1753A5}"/>
              </a:ext>
            </a:extLst>
          </p:cNvPr>
          <p:cNvSpPr txBox="1"/>
          <p:nvPr/>
        </p:nvSpPr>
        <p:spPr>
          <a:xfrm>
            <a:off x="897193" y="3996810"/>
            <a:ext cx="10190680" cy="2395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GB" dirty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Create our own HTML tags. 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Re-render tags on state change.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Preload/save web pages with the Cache API.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Save data to Local Storage (synchronously).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Store large date in an asynchronous, transactional database with IndexedDB.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We can create a device level web and DB server.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772ECD-8835-4C2B-AECC-0B58CD54C3AF}"/>
              </a:ext>
            </a:extLst>
          </p:cNvPr>
          <p:cNvCxnSpPr>
            <a:cxnSpLocks/>
          </p:cNvCxnSpPr>
          <p:nvPr/>
        </p:nvCxnSpPr>
        <p:spPr>
          <a:xfrm flipV="1">
            <a:off x="1278194" y="2861190"/>
            <a:ext cx="18184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2BA369-9EF1-46A9-B171-CA8E082F14EE}"/>
              </a:ext>
            </a:extLst>
          </p:cNvPr>
          <p:cNvCxnSpPr>
            <a:cxnSpLocks/>
          </p:cNvCxnSpPr>
          <p:nvPr/>
        </p:nvCxnSpPr>
        <p:spPr>
          <a:xfrm>
            <a:off x="7969718" y="2415303"/>
            <a:ext cx="2555300" cy="41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6DC663-CCA0-4285-A41F-0854185C3C10}"/>
              </a:ext>
            </a:extLst>
          </p:cNvPr>
          <p:cNvCxnSpPr>
            <a:cxnSpLocks/>
          </p:cNvCxnSpPr>
          <p:nvPr/>
        </p:nvCxnSpPr>
        <p:spPr>
          <a:xfrm flipV="1">
            <a:off x="1278194" y="3652764"/>
            <a:ext cx="3717318" cy="47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4BD9A1-494A-4E30-A6FC-A3EFFF51DEA6}"/>
              </a:ext>
            </a:extLst>
          </p:cNvPr>
          <p:cNvCxnSpPr>
            <a:cxnSpLocks/>
          </p:cNvCxnSpPr>
          <p:nvPr/>
        </p:nvCxnSpPr>
        <p:spPr>
          <a:xfrm flipV="1">
            <a:off x="7969718" y="3642769"/>
            <a:ext cx="1920802" cy="199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F52B1D-ADE3-47FD-885B-19233C9B2E12}"/>
              </a:ext>
            </a:extLst>
          </p:cNvPr>
          <p:cNvCxnSpPr>
            <a:cxnSpLocks/>
          </p:cNvCxnSpPr>
          <p:nvPr/>
        </p:nvCxnSpPr>
        <p:spPr>
          <a:xfrm flipV="1">
            <a:off x="3007333" y="4031530"/>
            <a:ext cx="81389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68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E6F758-E615-45DF-8E98-B599821204C1}"/>
              </a:ext>
            </a:extLst>
          </p:cNvPr>
          <p:cNvSpPr/>
          <p:nvPr/>
        </p:nvSpPr>
        <p:spPr>
          <a:xfrm>
            <a:off x="8186057" y="3326674"/>
            <a:ext cx="2403566" cy="14107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anchor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&lt;a </a:t>
            </a:r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=“#” target=“_blank&gt;CLICK EVENT&lt;/a&gt;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E1ECF25-F62C-4F47-85EA-6FD0F2A4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6" y="3176521"/>
            <a:ext cx="10644514" cy="298223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87CCAD-C450-42D9-9A5C-7FCD45E1A315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2982236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props	        built-in click method 		slot api 	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6E6471-A6FE-4966-9209-EFE1F5D62471}"/>
              </a:ext>
            </a:extLst>
          </p:cNvPr>
          <p:cNvCxnSpPr>
            <a:cxnSpLocks/>
          </p:cNvCxnSpPr>
          <p:nvPr/>
        </p:nvCxnSpPr>
        <p:spPr>
          <a:xfrm flipH="1" flipV="1">
            <a:off x="2550253" y="2085906"/>
            <a:ext cx="402672" cy="237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25F831-9D52-4156-A41F-339381BF1382}"/>
              </a:ext>
            </a:extLst>
          </p:cNvPr>
          <p:cNvCxnSpPr>
            <a:cxnSpLocks/>
          </p:cNvCxnSpPr>
          <p:nvPr/>
        </p:nvCxnSpPr>
        <p:spPr>
          <a:xfrm flipV="1">
            <a:off x="3641108" y="2085908"/>
            <a:ext cx="641963" cy="2378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692AB1-E4C1-42E6-9768-E4F910DE9B3E}"/>
              </a:ext>
            </a:extLst>
          </p:cNvPr>
          <p:cNvCxnSpPr>
            <a:cxnSpLocks/>
          </p:cNvCxnSpPr>
          <p:nvPr/>
        </p:nvCxnSpPr>
        <p:spPr>
          <a:xfrm flipV="1">
            <a:off x="8550893" y="2060889"/>
            <a:ext cx="0" cy="3803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B3F7A2-207D-4716-8393-8DBC5E40E585}"/>
              </a:ext>
            </a:extLst>
          </p:cNvPr>
          <p:cNvSpPr txBox="1"/>
          <p:nvPr/>
        </p:nvSpPr>
        <p:spPr>
          <a:xfrm>
            <a:off x="1132084" y="6177533"/>
            <a:ext cx="1035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https://developer.mozilla.org/en-US/docs/Web/API/HTMLAnchorElement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F6A8B-B1E0-4B37-9C38-49B0A9CE0EC7}"/>
              </a:ext>
            </a:extLst>
          </p:cNvPr>
          <p:cNvSpPr/>
          <p:nvPr/>
        </p:nvSpPr>
        <p:spPr>
          <a:xfrm>
            <a:off x="7918551" y="3429000"/>
            <a:ext cx="3082823" cy="1133474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A8947-99B2-4044-8EE4-292FC025F883}"/>
              </a:ext>
            </a:extLst>
          </p:cNvPr>
          <p:cNvSpPr txBox="1"/>
          <p:nvPr/>
        </p:nvSpPr>
        <p:spPr>
          <a:xfrm>
            <a:off x="1132084" y="5002446"/>
            <a:ext cx="616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Anchor tag extends the HTMLElement class</a:t>
            </a:r>
          </a:p>
        </p:txBody>
      </p:sp>
    </p:spTree>
    <p:extLst>
      <p:ext uri="{BB962C8B-B14F-4D97-AF65-F5344CB8AC3E}">
        <p14:creationId xmlns:p14="http://schemas.microsoft.com/office/powerpoint/2010/main" val="3534921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 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element?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5DC19F9-8D28-42EC-90CB-E9AFD372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44" y="1325564"/>
            <a:ext cx="10085311" cy="229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701681-8BF7-459D-B2E9-BB7A93C0133A}"/>
              </a:ext>
            </a:extLst>
          </p:cNvPr>
          <p:cNvSpPr txBox="1"/>
          <p:nvPr/>
        </p:nvSpPr>
        <p:spPr>
          <a:xfrm>
            <a:off x="4034484" y="3253032"/>
            <a:ext cx="72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https://developer.mozilla.org/en-US/docs/Web/HTML/Element/input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54E2383-B307-4084-A9AB-78336F51D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61" y="4223440"/>
            <a:ext cx="11250478" cy="20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7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Web Components as MicroApps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Or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HTML5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Custom HTML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2488CAC4-EFDC-4C1A-A6FE-448404D01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70" y="3336591"/>
            <a:ext cx="6154369" cy="1724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371847" y="1233775"/>
            <a:ext cx="1055984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&lt;script src=“file.js”&gt;&lt;/script&gt;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601BD-DA82-4F76-B454-D9B8FF4DC959}"/>
              </a:ext>
            </a:extLst>
          </p:cNvPr>
          <p:cNvSpPr txBox="1"/>
          <p:nvPr/>
        </p:nvSpPr>
        <p:spPr>
          <a:xfrm>
            <a:off x="0" y="2656175"/>
            <a:ext cx="5338916" cy="285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Must contain at least one hyphen.</a:t>
            </a:r>
          </a:p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just like any HTML tag.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53BFB-3B5E-4797-84D1-29C8487E3508}"/>
              </a:ext>
            </a:extLst>
          </p:cNvPr>
          <p:cNvSpPr txBox="1"/>
          <p:nvPr/>
        </p:nvSpPr>
        <p:spPr>
          <a:xfrm>
            <a:off x="541609" y="5677729"/>
            <a:ext cx="8772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They extend the HTMLElement class.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2BD85-65B7-43AA-A905-195B8B69DFEB}"/>
              </a:ext>
            </a:extLst>
          </p:cNvPr>
          <p:cNvSpPr/>
          <p:nvPr/>
        </p:nvSpPr>
        <p:spPr>
          <a:xfrm>
            <a:off x="9716004" y="3362127"/>
            <a:ext cx="1913209" cy="795472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E3C885-97FD-4A07-B387-4D7925F92F22}"/>
              </a:ext>
            </a:extLst>
          </p:cNvPr>
          <p:cNvCxnSpPr>
            <a:cxnSpLocks/>
          </p:cNvCxnSpPr>
          <p:nvPr/>
        </p:nvCxnSpPr>
        <p:spPr>
          <a:xfrm flipH="1">
            <a:off x="5953125" y="3867150"/>
            <a:ext cx="4105275" cy="175707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24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9873E3-7AFA-4917-87BE-3176AC3DA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32" y="1455491"/>
            <a:ext cx="10437440" cy="4394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A3A587-7E0D-444B-B31E-7D1B32EB3C23}"/>
              </a:ext>
            </a:extLst>
          </p:cNvPr>
          <p:cNvSpPr txBox="1"/>
          <p:nvPr/>
        </p:nvSpPr>
        <p:spPr>
          <a:xfrm>
            <a:off x="3621448" y="6050437"/>
            <a:ext cx="544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https://www.webcomponents.org/introduction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BFEAC7-49C1-44E1-9BCA-926B102B37F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229596" y="2988635"/>
            <a:ext cx="1016360" cy="68113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35C1CF-C8DE-4C0A-9A52-E3F8F9E78C2D}"/>
              </a:ext>
            </a:extLst>
          </p:cNvPr>
          <p:cNvSpPr txBox="1"/>
          <p:nvPr/>
        </p:nvSpPr>
        <p:spPr>
          <a:xfrm>
            <a:off x="4245956" y="3485103"/>
            <a:ext cx="526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create elements as part of HTML5 spec.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7542D67D-5580-463A-9B94-1A153858B7CF}"/>
              </a:ext>
            </a:extLst>
          </p:cNvPr>
          <p:cNvSpPr/>
          <p:nvPr/>
        </p:nvSpPr>
        <p:spPr>
          <a:xfrm>
            <a:off x="790575" y="4811052"/>
            <a:ext cx="438150" cy="61912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72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Props Down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02569" y="1251196"/>
            <a:ext cx="1057052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PROPS DOWN &lt;show-post postid=“34” /&gt; 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06-library/01-ndc-show-post/showPost.js 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5721123-3891-4505-AE4C-022B3432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90" y="2455878"/>
            <a:ext cx="9832819" cy="39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19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Events Up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31319"/>
            <a:ext cx="109719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EVENTS UP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05-events/15-child-to-parent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use JS Custom Events to send event and data.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EFF6DE4-1800-4B4F-A534-31BA34AF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29" y="3125792"/>
            <a:ext cx="9993734" cy="2613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8C555-2195-4C04-83B9-58ABA9E66946}"/>
              </a:ext>
            </a:extLst>
          </p:cNvPr>
          <p:cNvSpPr txBox="1"/>
          <p:nvPr/>
        </p:nvSpPr>
        <p:spPr>
          <a:xfrm>
            <a:off x="1637212" y="5846924"/>
            <a:ext cx="827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 page, listen for the ‘</a:t>
            </a:r>
            <a:r>
              <a:rPr lang="en-GB" sz="3200" dirty="0">
                <a:solidFill>
                  <a:srgbClr val="FF0000"/>
                </a:solidFill>
              </a:rPr>
              <a:t>childOneClick</a:t>
            </a:r>
            <a:r>
              <a:rPr lang="en-GB" sz="3200" dirty="0"/>
              <a:t>’ event…</a:t>
            </a:r>
          </a:p>
        </p:txBody>
      </p:sp>
    </p:spTree>
    <p:extLst>
      <p:ext uri="{BB962C8B-B14F-4D97-AF65-F5344CB8AC3E}">
        <p14:creationId xmlns:p14="http://schemas.microsoft.com/office/powerpoint/2010/main" val="3296201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NB Methods and properties on components can be directly accessed. 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would be a design choice as components tend to use props down events up, rather than sibling to sibling.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8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DF617F1-A165-43B9-9BA7-B23636500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3603392"/>
            <a:ext cx="10388662" cy="221442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5BCBD31-09B7-4923-8671-81D376C3E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1314212"/>
            <a:ext cx="10420352" cy="2114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4F5ECF-70E6-41C7-AEC4-CFDA43BE567E}"/>
              </a:ext>
            </a:extLst>
          </p:cNvPr>
          <p:cNvSpPr txBox="1"/>
          <p:nvPr/>
        </p:nvSpPr>
        <p:spPr>
          <a:xfrm>
            <a:off x="3647016" y="5970034"/>
            <a:ext cx="618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05: 01-light-events-NDC.html</a:t>
            </a:r>
          </a:p>
        </p:txBody>
      </p:sp>
    </p:spTree>
    <p:extLst>
      <p:ext uri="{BB962C8B-B14F-4D97-AF65-F5344CB8AC3E}">
        <p14:creationId xmlns:p14="http://schemas.microsoft.com/office/powerpoint/2010/main" val="3153105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7"/>
          <p:cNvSpPr txBox="1">
            <a:spLocks/>
          </p:cNvSpPr>
          <p:nvPr/>
        </p:nvSpPr>
        <p:spPr>
          <a:xfrm>
            <a:off x="502280" y="1386665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20B3DC9-5233-4DC7-968D-1A205CC71230}"/>
              </a:ext>
            </a:extLst>
          </p:cNvPr>
          <p:cNvSpPr/>
          <p:nvPr/>
        </p:nvSpPr>
        <p:spPr>
          <a:xfrm>
            <a:off x="4553598" y="2526082"/>
            <a:ext cx="2986481" cy="27348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B7F968AF-6700-4552-9C44-0393FDFD5D81}"/>
              </a:ext>
            </a:extLst>
          </p:cNvPr>
          <p:cNvSpPr/>
          <p:nvPr/>
        </p:nvSpPr>
        <p:spPr>
          <a:xfrm rot="10800000">
            <a:off x="5812147" y="1820821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E2120-F6E3-42E0-98C7-E9673915D5A9}"/>
              </a:ext>
            </a:extLst>
          </p:cNvPr>
          <p:cNvSpPr txBox="1"/>
          <p:nvPr/>
        </p:nvSpPr>
        <p:spPr>
          <a:xfrm>
            <a:off x="381982" y="4913739"/>
            <a:ext cx="467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1. Public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method/property on component B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2. Set attributes on component B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0C5E13D-48B5-45F0-8FCB-3C3A5D74ADAF}"/>
              </a:ext>
            </a:extLst>
          </p:cNvPr>
          <p:cNvSpPr/>
          <p:nvPr/>
        </p:nvSpPr>
        <p:spPr>
          <a:xfrm rot="18516420">
            <a:off x="4248556" y="2590602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1FD9D0F-4490-417B-9E41-AD2819EBE4B1}"/>
              </a:ext>
            </a:extLst>
          </p:cNvPr>
          <p:cNvSpPr/>
          <p:nvPr/>
        </p:nvSpPr>
        <p:spPr>
          <a:xfrm>
            <a:off x="5922301" y="5357175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88159-B0D2-44E9-A02A-4FD84E0807CA}"/>
              </a:ext>
            </a:extLst>
          </p:cNvPr>
          <p:cNvSpPr txBox="1"/>
          <p:nvPr/>
        </p:nvSpPr>
        <p:spPr>
          <a:xfrm>
            <a:off x="4530284" y="1203749"/>
            <a:ext cx="282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HTML attributes (props)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CB299-C2E4-4A9D-8E4A-D5C322939CA4}"/>
              </a:ext>
            </a:extLst>
          </p:cNvPr>
          <p:cNvSpPr txBox="1"/>
          <p:nvPr/>
        </p:nvSpPr>
        <p:spPr>
          <a:xfrm>
            <a:off x="7826486" y="2512988"/>
            <a:ext cx="40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Listen to custom event with payload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5B0353B-F325-4CA8-9FDA-8826CDAF06C0}"/>
              </a:ext>
            </a:extLst>
          </p:cNvPr>
          <p:cNvSpPr/>
          <p:nvPr/>
        </p:nvSpPr>
        <p:spPr>
          <a:xfrm rot="14383931">
            <a:off x="7339644" y="2634877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ED2ED-F67A-4E2D-86F8-1D3A41A1834A}"/>
              </a:ext>
            </a:extLst>
          </p:cNvPr>
          <p:cNvSpPr txBox="1"/>
          <p:nvPr/>
        </p:nvSpPr>
        <p:spPr>
          <a:xfrm>
            <a:off x="5162848" y="6015466"/>
            <a:ext cx="21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Slot API (Children)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68DF0B4E-1F65-44AD-89CF-F8154FED9173}"/>
              </a:ext>
            </a:extLst>
          </p:cNvPr>
          <p:cNvSpPr/>
          <p:nvPr/>
        </p:nvSpPr>
        <p:spPr>
          <a:xfrm rot="17691383">
            <a:off x="7477534" y="4377968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086C9-B6A8-42A1-8BC7-56B306C4A791}"/>
              </a:ext>
            </a:extLst>
          </p:cNvPr>
          <p:cNvSpPr txBox="1"/>
          <p:nvPr/>
        </p:nvSpPr>
        <p:spPr>
          <a:xfrm>
            <a:off x="7987553" y="4638027"/>
            <a:ext cx="37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Public Methods/Properties called by COMPONENT C etc…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E80D9D4-7270-4210-A3D0-68C633EF7185}"/>
              </a:ext>
            </a:extLst>
          </p:cNvPr>
          <p:cNvSpPr/>
          <p:nvPr/>
        </p:nvSpPr>
        <p:spPr>
          <a:xfrm rot="14383931">
            <a:off x="4105122" y="4355954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78D65-D59B-4D6B-8788-C256A6284CD7}"/>
              </a:ext>
            </a:extLst>
          </p:cNvPr>
          <p:cNvSpPr txBox="1"/>
          <p:nvPr/>
        </p:nvSpPr>
        <p:spPr>
          <a:xfrm>
            <a:off x="847345" y="2512988"/>
            <a:ext cx="3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Emit custom event with payload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D7CDB4-EF89-4471-B039-0C18319C1AD5}"/>
              </a:ext>
            </a:extLst>
          </p:cNvPr>
          <p:cNvSpPr/>
          <p:nvPr/>
        </p:nvSpPr>
        <p:spPr>
          <a:xfrm>
            <a:off x="5557079" y="3545707"/>
            <a:ext cx="1116338" cy="69772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EC85F-EB0B-4218-9CA7-AD416C2029A1}"/>
              </a:ext>
            </a:extLst>
          </p:cNvPr>
          <p:cNvSpPr txBox="1"/>
          <p:nvPr/>
        </p:nvSpPr>
        <p:spPr>
          <a:xfrm>
            <a:off x="417170" y="738135"/>
            <a:ext cx="43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Framework: &lt;div id=“app”&gt;&lt;/div&gt;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91420F-8296-4BCF-874A-0724571AC546}"/>
              </a:ext>
            </a:extLst>
          </p:cNvPr>
          <p:cNvSpPr txBox="1"/>
          <p:nvPr/>
        </p:nvSpPr>
        <p:spPr>
          <a:xfrm>
            <a:off x="4465247" y="738135"/>
            <a:ext cx="748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&lt;web-component id=“app” custom=“{}”   …&gt;&lt;/web-component&gt;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CECF3-FF12-45D4-929B-5E5B7EF95C26}"/>
              </a:ext>
            </a:extLst>
          </p:cNvPr>
          <p:cNvSpPr txBox="1"/>
          <p:nvPr/>
        </p:nvSpPr>
        <p:spPr>
          <a:xfrm>
            <a:off x="7540079" y="1200055"/>
            <a:ext cx="441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Attribute can be string, number, array, object – usually JSON.stringify.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67BA0B-C8F3-423B-9AD5-B82ACF4A6724}"/>
              </a:ext>
            </a:extLst>
          </p:cNvPr>
          <p:cNvCxnSpPr>
            <a:cxnSpLocks/>
          </p:cNvCxnSpPr>
          <p:nvPr/>
        </p:nvCxnSpPr>
        <p:spPr>
          <a:xfrm flipV="1">
            <a:off x="8738992" y="1049611"/>
            <a:ext cx="0" cy="2596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91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Browser Support  - Polyfills available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907078-ECCE-4631-BECD-751F2425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1315233"/>
            <a:ext cx="1045991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51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Encapsulation!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169676" y="1586080"/>
            <a:ext cx="105598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Very important.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Stumbling block in past.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 fully implemented with the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see it in action in the demos but CSS is fully scoped with no bleeding between Light and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Rules to allow crossing of boundary for CSS and JS…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130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BDA9B1-8A64-4357-89F8-651E410B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83" y="1277520"/>
            <a:ext cx="9869216" cy="5154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FF647-A94C-4CA9-AF11-3F6076DD3025}"/>
              </a:ext>
            </a:extLst>
          </p:cNvPr>
          <p:cNvSpPr txBox="1"/>
          <p:nvPr/>
        </p:nvSpPr>
        <p:spPr>
          <a:xfrm>
            <a:off x="323850" y="300905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FRAGEMENT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859BE-CA40-4D38-9F87-91DEAC43F405}"/>
              </a:ext>
            </a:extLst>
          </p:cNvPr>
          <p:cNvCxnSpPr/>
          <p:nvPr/>
        </p:nvCxnSpPr>
        <p:spPr>
          <a:xfrm>
            <a:off x="1724025" y="3171825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3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Already built in to HTML5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Re-render on prop change.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Emit Custom Events and data.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Listen to Custom Events.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Expose methods.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Cache API to preload/store pages.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Store data with Local Storage (sync) and    IndexedDB (async).</a:t>
            </a:r>
          </a:p>
          <a:p>
            <a:pPr>
              <a:spcBef>
                <a:spcPct val="0"/>
              </a:spcBef>
              <a:spcAft>
                <a:spcPts val="2000"/>
              </a:spcAft>
              <a:defRPr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Who uses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20,000+.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Accelerated Mobile Pages.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Ionic and Ionic/ReactJS/Angular (Ionic Apps with Capacitor can run on IOS, Android, Web and Electron). ‘Write once, run anywhere…’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Salesforce – Lightning Web Components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A1AE0-4E26-4B4F-975F-BE5424BF0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9" y="5354535"/>
            <a:ext cx="10580802" cy="10043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E01457-F84E-4B93-81AE-75E1DD466841}"/>
              </a:ext>
            </a:extLst>
          </p:cNvPr>
          <p:cNvCxnSpPr>
            <a:cxnSpLocks/>
          </p:cNvCxnSpPr>
          <p:nvPr/>
        </p:nvCxnSpPr>
        <p:spPr>
          <a:xfrm>
            <a:off x="6866445" y="6208482"/>
            <a:ext cx="439289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51C01-6D96-43BA-B5BA-EC9A130E2DD5}"/>
              </a:ext>
            </a:extLst>
          </p:cNvPr>
          <p:cNvSpPr txBox="1"/>
          <p:nvPr/>
        </p:nvSpPr>
        <p:spPr>
          <a:xfrm>
            <a:off x="1061884" y="6230599"/>
            <a:ext cx="1006823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Google video about Web Components and Salesforce: https://www.youtube.com/watch?v=YBwgkr_Sbx0</a:t>
            </a: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9004DA7-26A9-4B5A-8A65-77416C45A777}"/>
              </a:ext>
            </a:extLst>
          </p:cNvPr>
          <p:cNvSpPr/>
          <p:nvPr/>
        </p:nvSpPr>
        <p:spPr>
          <a:xfrm>
            <a:off x="2640203" y="4581586"/>
            <a:ext cx="2805090" cy="29912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Salesforce has purchased Slack</a:t>
            </a:r>
          </a:p>
        </p:txBody>
      </p:sp>
    </p:spTree>
    <p:extLst>
      <p:ext uri="{BB962C8B-B14F-4D97-AF65-F5344CB8AC3E}">
        <p14:creationId xmlns:p14="http://schemas.microsoft.com/office/powerpoint/2010/main" val="2389234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678427" y="1330374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 are only limited by our use of JS as they are regular JS components.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look at couple of UI components and many more highly functional components that have built in functionality…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78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12639"/>
            <a:ext cx="10971964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Fetch requests.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Lazy loading and dynamic loading (scripts/components).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Storing JSON in IndexedDB and rendering it via templates.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Authentication and storage of JSON Web Tokens.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07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references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67892" y="1550741"/>
            <a:ext cx="10356444" cy="5147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main reference site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5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(Making sure frameworks and custom elements can be BFFs )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https://webcomponents.dev/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1">
              <a:lnSpc>
                <a:spcPts val="3000"/>
              </a:lnSpc>
              <a:buFontTx/>
              <a:buChar char="-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 40 libraries and compilers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see these libraries and compilers…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40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time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10018" y="1102145"/>
            <a:ext cx="10971964" cy="4653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 . Walkthrough of Web Components using repo.</a:t>
            </a: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Business case (1) site: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https://wpjs.co.uk/demo1</a:t>
            </a:r>
            <a:endParaRPr lang="en-GB" sz="28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500"/>
              </a:lnSpc>
            </a:pPr>
            <a:r>
              <a:rPr lang="en-GB" sz="2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Also in repo as 06/20-ndc/site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https://github.com/iwswordpress/ndc-london-web-components</a:t>
            </a:r>
            <a:endParaRPr lang="en-GB" sz="1600" i="1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500"/>
              </a:lnSpc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3. Business case (2) site: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https://wpjs.co.uk/demo1</a:t>
            </a:r>
            <a:endParaRPr lang="en-GB" sz="38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48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Converting Frameworks to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691065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Angular: https://angular.io/guide/elements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https://www.npmjs.com/package/vue-custom-element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https://github.com/karol-f/vue-custom-element#demo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React: https://github.com/LukasBombach/react-web-component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 others: https://webcomponents.dev/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31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 deploy Web Components as a third party: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HTML pages as we have seen.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Via NPM we can import into builds.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Angular, Vue, React etc, there are well documented procedures, (e.g. https://stenciljs.com/docs/framework-bindings)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31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202395" y="1532947"/>
            <a:ext cx="10971964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 West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wpjs.co.uk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craig@wpjs.co.uk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0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this talk…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What is a Web Component?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use them?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make them: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Vanilla JS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  - with build tools (not frameworks).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using frameworks to export app as a Web Component.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to import them into any framework.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Using Web Components as interconnected Micro Apps/Micro Services.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Use them as business widgets for not-tech users. 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ct val="0"/>
              </a:spcBef>
              <a:spcAft>
                <a:spcPts val="200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6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( 1 )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7" y="1041731"/>
            <a:ext cx="11059691" cy="5266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One</a:t>
            </a: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Disassemble a very monolithic PHP/MySQL into  a set of HTML/JS/CSS Web Components that can be used in the app or as a Micro App in any HTML site.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be WordPress as it is very monolithic, PHP and very popular.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3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C6DE75-DE37-4C6B-828A-2E8B913FF823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83147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Two: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Entrepreneur wants to create a ONE-STOP tech conference site that uses several other businesses to provide information on tech events, booking, flights, hotels and tour guides.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 Micro App is a separate concern, and all needed to be orchestrated together with minimal coding.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7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67" y="104848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810705" y="99091"/>
            <a:ext cx="1103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8DDCB-DB29-4087-BEFF-1986F270992A}"/>
              </a:ext>
            </a:extLst>
          </p:cNvPr>
          <p:cNvSpPr txBox="1"/>
          <p:nvPr/>
        </p:nvSpPr>
        <p:spPr>
          <a:xfrm>
            <a:off x="3593937" y="650733"/>
            <a:ext cx="580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3"/>
              </a:rPr>
              <a:t>https://www.youtube.com/watch?v=1KJQurclLdw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1749301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193829" y="427544"/>
            <a:ext cx="9846162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4035811" y="4214291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6268202" y="423830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1550793" y="646518"/>
            <a:ext cx="96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A website that enables a user to find all tech conferences, book, get flight, hotel, travel guides etc…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4035811" y="4500821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Booking 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6735242" y="4499963"/>
            <a:ext cx="88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914919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Conferences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B53001-8036-493B-AF01-248C5B49146B}"/>
              </a:ext>
            </a:extLst>
          </p:cNvPr>
          <p:cNvSpPr/>
          <p:nvPr/>
        </p:nvSpPr>
        <p:spPr>
          <a:xfrm>
            <a:off x="8525758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B6EC85-B742-412F-8B8A-550A49D251EE}"/>
              </a:ext>
            </a:extLst>
          </p:cNvPr>
          <p:cNvSpPr txBox="1"/>
          <p:nvPr/>
        </p:nvSpPr>
        <p:spPr>
          <a:xfrm>
            <a:off x="8691376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Places to see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60D1D8CA-F6A6-47C9-B78C-772D2703300D}"/>
              </a:ext>
            </a:extLst>
          </p:cNvPr>
          <p:cNvSpPr/>
          <p:nvPr/>
        </p:nvSpPr>
        <p:spPr>
          <a:xfrm>
            <a:off x="258263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407EBB5-7D10-4518-ADA8-6E5BF1A2C86C}"/>
              </a:ext>
            </a:extLst>
          </p:cNvPr>
          <p:cNvSpPr/>
          <p:nvPr/>
        </p:nvSpPr>
        <p:spPr>
          <a:xfrm>
            <a:off x="483229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4B35F105-F972-4E4A-B819-07FC2226D1ED}"/>
              </a:ext>
            </a:extLst>
          </p:cNvPr>
          <p:cNvSpPr/>
          <p:nvPr/>
        </p:nvSpPr>
        <p:spPr>
          <a:xfrm>
            <a:off x="7009663" y="27599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3E215AC-9480-4BE2-9F0D-89FFA3822865}"/>
              </a:ext>
            </a:extLst>
          </p:cNvPr>
          <p:cNvSpPr/>
          <p:nvPr/>
        </p:nvSpPr>
        <p:spPr>
          <a:xfrm>
            <a:off x="9347407" y="27760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A3DB1-1932-44CD-B1A5-E71B017694A1}"/>
              </a:ext>
            </a:extLst>
          </p:cNvPr>
          <p:cNvSpPr txBox="1"/>
          <p:nvPr/>
        </p:nvSpPr>
        <p:spPr>
          <a:xfrm>
            <a:off x="478971" y="5857539"/>
            <a:ext cx="11225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Micro Apps based on a variety of frameworks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FB2ED9-7808-4162-98DF-AE6C0250F20F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2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48FB90D-0E77-4FC4-B707-5D6379C216EC}"/>
              </a:ext>
            </a:extLst>
          </p:cNvPr>
          <p:cNvSpPr/>
          <p:nvPr/>
        </p:nvSpPr>
        <p:spPr>
          <a:xfrm>
            <a:off x="2191423" y="526837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097A4D64-D471-4696-A7E3-F5A69DE44E52}"/>
              </a:ext>
            </a:extLst>
          </p:cNvPr>
          <p:cNvSpPr/>
          <p:nvPr/>
        </p:nvSpPr>
        <p:spPr>
          <a:xfrm>
            <a:off x="4502668" y="5283755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81FADE5-39DD-4011-88BD-2B5F91BAF9CD}"/>
              </a:ext>
            </a:extLst>
          </p:cNvPr>
          <p:cNvSpPr/>
          <p:nvPr/>
        </p:nvSpPr>
        <p:spPr>
          <a:xfrm>
            <a:off x="6706535" y="525869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E1322CEC-A54C-4BCD-AAE1-D194670F9681}"/>
              </a:ext>
            </a:extLst>
          </p:cNvPr>
          <p:cNvSpPr/>
          <p:nvPr/>
        </p:nvSpPr>
        <p:spPr>
          <a:xfrm>
            <a:off x="9044279" y="5238473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8473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www.w3.org/XML/1998/namespace"/>
    <ds:schemaRef ds:uri="71af3243-3dd4-4a8d-8c0d-dd76da1f02a5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372</TotalTime>
  <Words>1583</Words>
  <Application>Microsoft Office PowerPoint</Application>
  <PresentationFormat>Widescreen</PresentationFormat>
  <Paragraphs>232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Segoe UI</vt:lpstr>
      <vt:lpstr>Segoe UI Light</vt:lpstr>
      <vt:lpstr>WelcomeDoc</vt:lpstr>
      <vt:lpstr>Web Components as Micro Apps</vt:lpstr>
      <vt:lpstr>Web Components as Micro Apps</vt:lpstr>
      <vt:lpstr>Already built in to HTML5</vt:lpstr>
      <vt:lpstr>In this talk…</vt:lpstr>
      <vt:lpstr>Two Business Applications ( 1 )</vt:lpstr>
      <vt:lpstr>PowerPoint Presentation</vt:lpstr>
      <vt:lpstr>Two Business Applications ( 2 )</vt:lpstr>
      <vt:lpstr>PowerPoint Presentation</vt:lpstr>
      <vt:lpstr>PowerPoint Presentation</vt:lpstr>
      <vt:lpstr>Two Business Applications ( 2 )</vt:lpstr>
      <vt:lpstr>Two Business Applications ( 2 )</vt:lpstr>
      <vt:lpstr>Pseudo code</vt:lpstr>
      <vt:lpstr>PowerPoint Presentation</vt:lpstr>
      <vt:lpstr>Definitions</vt:lpstr>
      <vt:lpstr>Which begs the question…</vt:lpstr>
      <vt:lpstr>Definitions</vt:lpstr>
      <vt:lpstr>What is HTML5?</vt:lpstr>
      <vt:lpstr>What is an anchor tag?</vt:lpstr>
      <vt:lpstr>What is an input element?</vt:lpstr>
      <vt:lpstr>What is a Custom HTML Tag?</vt:lpstr>
      <vt:lpstr>How to use</vt:lpstr>
      <vt:lpstr>How to use – Props Down</vt:lpstr>
      <vt:lpstr>How to use – Events Up</vt:lpstr>
      <vt:lpstr>How to use</vt:lpstr>
      <vt:lpstr>How to use</vt:lpstr>
      <vt:lpstr>PowerPoint Presentation</vt:lpstr>
      <vt:lpstr>Browser Support  - Polyfills available</vt:lpstr>
      <vt:lpstr>Encapsulation!</vt:lpstr>
      <vt:lpstr>Shadow DOM – explained more fully later…</vt:lpstr>
      <vt:lpstr>Who uses Web Components?</vt:lpstr>
      <vt:lpstr>Types of Web Components</vt:lpstr>
      <vt:lpstr>Types of Web Components</vt:lpstr>
      <vt:lpstr>Useful references</vt:lpstr>
      <vt:lpstr>Demo time</vt:lpstr>
      <vt:lpstr>Converting Frameworks to Web Components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Craig West</dc:creator>
  <cp:keywords/>
  <cp:lastModifiedBy>Craig West</cp:lastModifiedBy>
  <cp:revision>153</cp:revision>
  <dcterms:created xsi:type="dcterms:W3CDTF">2021-01-18T09:21:23Z</dcterms:created>
  <dcterms:modified xsi:type="dcterms:W3CDTF">2021-01-29T10:18:32Z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