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4"/>
  </p:notesMasterIdLst>
  <p:handoutMasterIdLst>
    <p:handoutMasterId r:id="rId55"/>
  </p:handoutMasterIdLst>
  <p:sldIdLst>
    <p:sldId id="286" r:id="rId5"/>
    <p:sldId id="279" r:id="rId6"/>
    <p:sldId id="388" r:id="rId7"/>
    <p:sldId id="376" r:id="rId8"/>
    <p:sldId id="349" r:id="rId9"/>
    <p:sldId id="380" r:id="rId10"/>
    <p:sldId id="387" r:id="rId11"/>
    <p:sldId id="285" r:id="rId12"/>
    <p:sldId id="284" r:id="rId13"/>
    <p:sldId id="382" r:id="rId14"/>
    <p:sldId id="384" r:id="rId15"/>
    <p:sldId id="383" r:id="rId16"/>
    <p:sldId id="386" r:id="rId17"/>
    <p:sldId id="287" r:id="rId18"/>
    <p:sldId id="321" r:id="rId19"/>
    <p:sldId id="288" r:id="rId20"/>
    <p:sldId id="320" r:id="rId21"/>
    <p:sldId id="337" r:id="rId22"/>
    <p:sldId id="372" r:id="rId23"/>
    <p:sldId id="341" r:id="rId24"/>
    <p:sldId id="374" r:id="rId25"/>
    <p:sldId id="368" r:id="rId26"/>
    <p:sldId id="375" r:id="rId27"/>
    <p:sldId id="370" r:id="rId28"/>
    <p:sldId id="350" r:id="rId29"/>
    <p:sldId id="351" r:id="rId30"/>
    <p:sldId id="369" r:id="rId31"/>
    <p:sldId id="352" r:id="rId32"/>
    <p:sldId id="356" r:id="rId33"/>
    <p:sldId id="358" r:id="rId34"/>
    <p:sldId id="373" r:id="rId35"/>
    <p:sldId id="359" r:id="rId36"/>
    <p:sldId id="357" r:id="rId37"/>
    <p:sldId id="360" r:id="rId38"/>
    <p:sldId id="355" r:id="rId39"/>
    <p:sldId id="379" r:id="rId40"/>
    <p:sldId id="367" r:id="rId41"/>
    <p:sldId id="371" r:id="rId42"/>
    <p:sldId id="378" r:id="rId43"/>
    <p:sldId id="377" r:id="rId44"/>
    <p:sldId id="354" r:id="rId45"/>
    <p:sldId id="381" r:id="rId46"/>
    <p:sldId id="361" r:id="rId47"/>
    <p:sldId id="362" r:id="rId48"/>
    <p:sldId id="353" r:id="rId49"/>
    <p:sldId id="363" r:id="rId50"/>
    <p:sldId id="364" r:id="rId51"/>
    <p:sldId id="365" r:id="rId52"/>
    <p:sldId id="36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86"/>
          </p14:sldIdLst>
        </p14:section>
        <p14:section name="NDC" id="{B9B51309-D148-4332-87C2-07BE32FBCA3B}">
          <p14:sldIdLst>
            <p14:sldId id="279"/>
            <p14:sldId id="388"/>
            <p14:sldId id="376"/>
            <p14:sldId id="349"/>
            <p14:sldId id="380"/>
            <p14:sldId id="387"/>
            <p14:sldId id="285"/>
            <p14:sldId id="284"/>
            <p14:sldId id="382"/>
            <p14:sldId id="384"/>
            <p14:sldId id="383"/>
            <p14:sldId id="386"/>
            <p14:sldId id="287"/>
            <p14:sldId id="321"/>
            <p14:sldId id="288"/>
            <p14:sldId id="320"/>
            <p14:sldId id="337"/>
            <p14:sldId id="372"/>
            <p14:sldId id="341"/>
            <p14:sldId id="374"/>
            <p14:sldId id="368"/>
            <p14:sldId id="375"/>
            <p14:sldId id="370"/>
            <p14:sldId id="350"/>
            <p14:sldId id="351"/>
            <p14:sldId id="369"/>
            <p14:sldId id="352"/>
            <p14:sldId id="356"/>
            <p14:sldId id="358"/>
            <p14:sldId id="373"/>
            <p14:sldId id="359"/>
            <p14:sldId id="357"/>
            <p14:sldId id="360"/>
            <p14:sldId id="355"/>
            <p14:sldId id="379"/>
            <p14:sldId id="367"/>
            <p14:sldId id="371"/>
            <p14:sldId id="378"/>
            <p14:sldId id="377"/>
            <p14:sldId id="354"/>
            <p14:sldId id="381"/>
            <p14:sldId id="361"/>
            <p14:sldId id="362"/>
            <p14:sldId id="353"/>
            <p14:sldId id="363"/>
            <p14:sldId id="364"/>
            <p14:sldId id="365"/>
            <p14:sldId id="366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462F"/>
    <a:srgbClr val="D24726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11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33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google.com/test/mobile-friendly" TargetMode="External"/><Relationship Id="rId2" Type="http://schemas.openxmlformats.org/officeDocument/2006/relationships/hyperlink" Target="https://www.youtube.com/watch?v=3B7gBVTsEa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B7gBVTsEa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freed7/declarative-shadow-dom/blob/master/README.m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KJQurclLdw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web/fundamentals/web-components" TargetMode="External"/><Relationship Id="rId3" Type="http://schemas.openxmlformats.org/officeDocument/2006/relationships/hyperlink" Target="https://coryrylan.com/blog/using-web-components-in-angular-video-tutorial" TargetMode="External"/><Relationship Id="rId7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coryrylan.com/blog/using-web-components-in-react-video-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components.dev/" TargetMode="External"/><Relationship Id="rId5" Type="http://schemas.openxmlformats.org/officeDocument/2006/relationships/hyperlink" Target="https://stenciljs.com/docs/overview" TargetMode="External"/><Relationship Id="rId4" Type="http://schemas.openxmlformats.org/officeDocument/2006/relationships/hyperlink" Target="https://coryrylan.com/blog/using-web-components-in-vue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www.webcomponent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components.dev/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demo1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components.dev/" TargetMode="External"/><Relationship Id="rId2" Type="http://schemas.openxmlformats.org/officeDocument/2006/relationships/hyperlink" Target="https://github.com/LukasBombach/react-web-component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028771"/>
            <a:ext cx="10356444" cy="5267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indent="0" algn="ctr">
              <a:spcAft>
                <a:spcPts val="600"/>
              </a:spcAft>
              <a:buNone/>
              <a:defRPr/>
            </a:pPr>
            <a:endParaRPr lang="en-GB" sz="6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GB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 algn="ctr">
              <a:buNone/>
            </a:pPr>
            <a:endParaRPr lang="en-GB" sz="2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Talk resources and slides at: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https://wpjs.co.uk/ndc</a:t>
            </a: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demo repo in this talk is a set of lessons on Vanilla JS Web Components and there YouTube videos in my channel.</a:t>
            </a: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ask questions in chat as we go along…</a:t>
            </a:r>
          </a:p>
          <a:p>
            <a:pPr marL="457200" lvl="1" indent="0" algn="ctr">
              <a:spcAft>
                <a:spcPts val="600"/>
              </a:spcAft>
              <a:buNone/>
              <a:defRPr/>
            </a:pP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4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and SEO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https://www.youtube.com/watch?v=3B7gBVTsEaE</a:t>
            </a: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Martin Splitt - Technical SEO 101 for React Developers | React Next 2019</a:t>
            </a: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https://search.google.com/test/mobile-friendly</a:t>
            </a: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can test if app is mobile friendly but also the HTML that the Search Bot sees. It will show that SEO bots see the rendered HTML from the Web Component.</a:t>
            </a: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Linking pages, use links not buttons as Bot does not do ‘clicks’. No # but use history. Only submit quality pages and a site map of important links.</a:t>
            </a:r>
          </a:p>
        </p:txBody>
      </p:sp>
    </p:spTree>
    <p:extLst>
      <p:ext uri="{BB962C8B-B14F-4D97-AF65-F5344CB8AC3E}">
        <p14:creationId xmlns:p14="http://schemas.microsoft.com/office/powerpoint/2010/main" val="269842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and SEO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 good description about your lists.</a:t>
            </a:r>
          </a:p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React helmet, use canonical links for legacy routes. OK to say do not crawl.</a:t>
            </a:r>
          </a:p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Structured data application/</a:t>
            </a:r>
            <a:r>
              <a:rPr lang="en-GB" sz="112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ld+json</a:t>
            </a:r>
            <a:endParaRPr lang="en-GB" sz="1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g.co/</a:t>
            </a:r>
            <a:r>
              <a:rPr lang="en-GB" sz="112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searchconsole</a:t>
            </a: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1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58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and SEO</a:t>
            </a:r>
          </a:p>
        </p:txBody>
      </p:sp>
      <p:pic>
        <p:nvPicPr>
          <p:cNvPr id="4" name="Content Placeholder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BD954D4-C226-4034-BDA3-152C750C2F9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102193" y="1427921"/>
            <a:ext cx="10222215" cy="50957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1028FB-D5E0-47E8-8CE3-A978A88F1C56}"/>
              </a:ext>
            </a:extLst>
          </p:cNvPr>
          <p:cNvSpPr txBox="1"/>
          <p:nvPr/>
        </p:nvSpPr>
        <p:spPr>
          <a:xfrm>
            <a:off x="1419497" y="1175757"/>
            <a:ext cx="6618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https://www.youtube.com/watch?v=3B7gBVTsEaE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GB" sz="20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A12BCF-38A4-4A2D-AE91-74D987CC1E15}"/>
              </a:ext>
            </a:extLst>
          </p:cNvPr>
          <p:cNvSpPr/>
          <p:nvPr/>
        </p:nvSpPr>
        <p:spPr>
          <a:xfrm>
            <a:off x="292608" y="3241469"/>
            <a:ext cx="3498342" cy="7538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Regular HTML get processed first and sent to Index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BA619F-0127-438B-9E1C-AF38AAC18233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790950" y="3030905"/>
            <a:ext cx="533400" cy="587484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87EDA14-0383-4E35-B195-DC5BB1DD034C}"/>
              </a:ext>
            </a:extLst>
          </p:cNvPr>
          <p:cNvSpPr/>
          <p:nvPr/>
        </p:nvSpPr>
        <p:spPr>
          <a:xfrm>
            <a:off x="292606" y="4235208"/>
            <a:ext cx="3498342" cy="86582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JS generated content gets placed in render queue to be processed later.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C9B1A3-DAB2-4579-9FCE-0CB3F78CE2DE}"/>
              </a:ext>
            </a:extLst>
          </p:cNvPr>
          <p:cNvCxnSpPr>
            <a:cxnSpLocks/>
          </p:cNvCxnSpPr>
          <p:nvPr/>
        </p:nvCxnSpPr>
        <p:spPr>
          <a:xfrm flipV="1">
            <a:off x="3790949" y="3858289"/>
            <a:ext cx="533400" cy="666086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331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and SSR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Google is working on a proposal for SSR Web Components.</a:t>
            </a: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https://github.com/mfreed7/declarative-shadow-dom/blob/master/README.md</a:t>
            </a:r>
            <a:endParaRPr lang="en-US" sz="1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would allow two versions on page – the SSR one using HTML and the current client-side Web Component.</a:t>
            </a: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is OK for Web Components to be just client-side with static HTML served initially.</a:t>
            </a:r>
          </a:p>
        </p:txBody>
      </p:sp>
    </p:spTree>
    <p:extLst>
      <p:ext uri="{BB962C8B-B14F-4D97-AF65-F5344CB8AC3E}">
        <p14:creationId xmlns:p14="http://schemas.microsoft.com/office/powerpoint/2010/main" val="163539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( 1 )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7" y="1041731"/>
            <a:ext cx="11059691" cy="5266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One</a:t>
            </a: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Disassemble a very monolithic PHP/MySQL into  a set of HTML/JS/CSS Web Components that can be used in the app or as a Micro App in any HTML site.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will be WordPress as it is very monolithic, PHP and very popular.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37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92122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349" y="1296525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94E5C5-20F5-4436-91DA-BD85E1E31CB0}"/>
              </a:ext>
            </a:extLst>
          </p:cNvPr>
          <p:cNvSpPr txBox="1"/>
          <p:nvPr/>
        </p:nvSpPr>
        <p:spPr>
          <a:xfrm>
            <a:off x="9680243" y="834281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C6DE75-DE37-4C6B-828A-2E8B913FF823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083147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Two: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Entrepreneur wants to create a ONE-STOP tech conference site that uses several other businesses to provide information on tech events, booking, flights, hotels and tour guides.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Each Micro App is a separate concern, and all needed to be orchestrated together with minimal coding.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877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E85D67E-6196-4971-9517-B5CA0323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67" y="1048487"/>
            <a:ext cx="7234921" cy="544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BC3D-9FC0-49E9-BA50-3C94DE833DEC}"/>
              </a:ext>
            </a:extLst>
          </p:cNvPr>
          <p:cNvSpPr txBox="1"/>
          <p:nvPr/>
        </p:nvSpPr>
        <p:spPr>
          <a:xfrm>
            <a:off x="810705" y="99091"/>
            <a:ext cx="11038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International JS Conference London 2018 – Key Note Speech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E8DDCB-DB29-4087-BEFF-1986F270992A}"/>
              </a:ext>
            </a:extLst>
          </p:cNvPr>
          <p:cNvSpPr txBox="1"/>
          <p:nvPr/>
        </p:nvSpPr>
        <p:spPr>
          <a:xfrm>
            <a:off x="3593937" y="650733"/>
            <a:ext cx="580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linkClick r:id="rId3"/>
              </a:rPr>
              <a:t>https://www.youtube.com/watch?v=1KJQurclLdw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95185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1749301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193829" y="427544"/>
            <a:ext cx="9846162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4035811" y="4214291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6253725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1550793" y="646518"/>
            <a:ext cx="9697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A website that enables a user to find all tech conferences, book, get flight, hotel, travel guides etc…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4035811" y="4500821"/>
            <a:ext cx="181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Booking Service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6735242" y="4499963"/>
            <a:ext cx="88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Flights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914919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Conferences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BB53001-8036-493B-AF01-248C5B49146B}"/>
              </a:ext>
            </a:extLst>
          </p:cNvPr>
          <p:cNvSpPr/>
          <p:nvPr/>
        </p:nvSpPr>
        <p:spPr>
          <a:xfrm>
            <a:off x="8525758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B6EC85-B742-412F-8B8A-550A49D251EE}"/>
              </a:ext>
            </a:extLst>
          </p:cNvPr>
          <p:cNvSpPr txBox="1"/>
          <p:nvPr/>
        </p:nvSpPr>
        <p:spPr>
          <a:xfrm>
            <a:off x="8691376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Places to see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60D1D8CA-F6A6-47C9-B78C-772D2703300D}"/>
              </a:ext>
            </a:extLst>
          </p:cNvPr>
          <p:cNvSpPr/>
          <p:nvPr/>
        </p:nvSpPr>
        <p:spPr>
          <a:xfrm>
            <a:off x="258263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8407EBB5-7D10-4518-ADA8-6E5BF1A2C86C}"/>
              </a:ext>
            </a:extLst>
          </p:cNvPr>
          <p:cNvSpPr/>
          <p:nvPr/>
        </p:nvSpPr>
        <p:spPr>
          <a:xfrm>
            <a:off x="483229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4B35F105-F972-4E4A-B819-07FC2226D1ED}"/>
              </a:ext>
            </a:extLst>
          </p:cNvPr>
          <p:cNvSpPr/>
          <p:nvPr/>
        </p:nvSpPr>
        <p:spPr>
          <a:xfrm>
            <a:off x="7009663" y="27599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03E215AC-9480-4BE2-9F0D-89FFA3822865}"/>
              </a:ext>
            </a:extLst>
          </p:cNvPr>
          <p:cNvSpPr/>
          <p:nvPr/>
        </p:nvSpPr>
        <p:spPr>
          <a:xfrm>
            <a:off x="9347407" y="27760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A3DB1-1932-44CD-B1A5-E71B017694A1}"/>
              </a:ext>
            </a:extLst>
          </p:cNvPr>
          <p:cNvSpPr txBox="1"/>
          <p:nvPr/>
        </p:nvSpPr>
        <p:spPr>
          <a:xfrm>
            <a:off x="478971" y="5857539"/>
            <a:ext cx="11225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</a:rPr>
              <a:t>Micro Apps based on a variety of frameworks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FB2ED9-7808-4162-98DF-AE6C0250F20F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2</a:t>
            </a: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848FB90D-0E77-4FC4-B707-5D6379C216EC}"/>
              </a:ext>
            </a:extLst>
          </p:cNvPr>
          <p:cNvSpPr/>
          <p:nvPr/>
        </p:nvSpPr>
        <p:spPr>
          <a:xfrm>
            <a:off x="2191423" y="526837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097A4D64-D471-4696-A7E3-F5A69DE44E52}"/>
              </a:ext>
            </a:extLst>
          </p:cNvPr>
          <p:cNvSpPr/>
          <p:nvPr/>
        </p:nvSpPr>
        <p:spPr>
          <a:xfrm>
            <a:off x="4502668" y="5283755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E81FADE5-39DD-4011-88BD-2B5F91BAF9CD}"/>
              </a:ext>
            </a:extLst>
          </p:cNvPr>
          <p:cNvSpPr/>
          <p:nvPr/>
        </p:nvSpPr>
        <p:spPr>
          <a:xfrm>
            <a:off x="6706535" y="525869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E1322CEC-A54C-4BCD-AAE1-D194670F9681}"/>
              </a:ext>
            </a:extLst>
          </p:cNvPr>
          <p:cNvSpPr/>
          <p:nvPr/>
        </p:nvSpPr>
        <p:spPr>
          <a:xfrm>
            <a:off x="9044279" y="5238473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084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1433399" y="1065203"/>
            <a:ext cx="9325202" cy="39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456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id=“react-app”/&gt;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</a:t>
            </a:r>
            <a:r>
              <a:rPr lang="en-US" sz="44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-app” 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 =“angular-app” 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</a:t>
            </a:r>
            <a:r>
              <a:rPr lang="en-US" sz="44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wordpress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-app”  /&gt;</a:t>
            </a: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FAA13-2945-4F8B-8409-718AE677BAC4}"/>
              </a:ext>
            </a:extLst>
          </p:cNvPr>
          <p:cNvSpPr txBox="1"/>
          <p:nvPr/>
        </p:nvSpPr>
        <p:spPr>
          <a:xfrm>
            <a:off x="957943" y="5033555"/>
            <a:ext cx="9727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Communicate events and data between all of them.</a:t>
            </a:r>
          </a:p>
        </p:txBody>
      </p:sp>
    </p:spTree>
    <p:extLst>
      <p:ext uri="{BB962C8B-B14F-4D97-AF65-F5344CB8AC3E}">
        <p14:creationId xmlns:p14="http://schemas.microsoft.com/office/powerpoint/2010/main" val="118323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Web Components as MicroApps</a:t>
            </a: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Or</a:t>
            </a: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HTML5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6C6BB9D-FC63-4790-8EAE-CA95B465D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18" y="1455491"/>
            <a:ext cx="11004297" cy="49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39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Pseudo code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176293"/>
            <a:ext cx="11138263" cy="39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456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&lt;list-conferences  tech=“JS” workshops=“yes”&gt;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&lt;book-an-event  event=“22”  use=“invoice” /&gt;</a:t>
            </a:r>
          </a:p>
          <a:p>
            <a:pPr mar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&lt;show-flights  city=“LON”  when=“…”/&gt;</a:t>
            </a:r>
          </a:p>
          <a:p>
            <a:pPr mar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&lt;list-hotels  min-stars=“3”  meals=“yes” /&gt;</a:t>
            </a:r>
            <a:endParaRPr lang="en-US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Declarative rather than Imperative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07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691065"/>
            <a:ext cx="10356444" cy="4549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App: 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 micro app is an interactive software module designed to perform like a full coded application or website. (Wikipedia)</a:t>
            </a: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</a:t>
            </a:r>
            <a:r>
              <a:rPr lang="en-GB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Service: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self-contained piece of business functionality with clear interfaces - "Do one thing and do it well". (Paraphrased from Wikipedia) or…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783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Which begs the question…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691065"/>
            <a:ext cx="10356444" cy="4549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A30D17-B9D7-4391-BAD6-C74B935B524D}"/>
              </a:ext>
            </a:extLst>
          </p:cNvPr>
          <p:cNvSpPr txBox="1"/>
          <p:nvPr/>
        </p:nvSpPr>
        <p:spPr>
          <a:xfrm>
            <a:off x="710587" y="1455491"/>
            <a:ext cx="112933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</a:rPr>
              <a:t>When is an app an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When is an app a micro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On own it is an app, with others a micro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Context…?</a:t>
            </a:r>
          </a:p>
        </p:txBody>
      </p:sp>
    </p:spTree>
    <p:extLst>
      <p:ext uri="{BB962C8B-B14F-4D97-AF65-F5344CB8AC3E}">
        <p14:creationId xmlns:p14="http://schemas.microsoft.com/office/powerpoint/2010/main" val="2835885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Graphical user interface, website, PowerPoint&#10;&#10;Description automatically generated">
            <a:extLst>
              <a:ext uri="{FF2B5EF4-FFF2-40B4-BE49-F238E27FC236}">
                <a16:creationId xmlns:a16="http://schemas.microsoft.com/office/drawing/2014/main" id="{FBF800EC-ACEF-469A-A46C-CF12E7BE4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7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40AED5-DD1A-45B6-A5AF-F25D9627F626}"/>
              </a:ext>
            </a:extLst>
          </p:cNvPr>
          <p:cNvSpPr txBox="1"/>
          <p:nvPr/>
        </p:nvSpPr>
        <p:spPr>
          <a:xfrm>
            <a:off x="1558834" y="5834743"/>
            <a:ext cx="3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99D1A-F340-43A7-809E-50841C8AEA01}"/>
              </a:ext>
            </a:extLst>
          </p:cNvPr>
          <p:cNvSpPr txBox="1"/>
          <p:nvPr/>
        </p:nvSpPr>
        <p:spPr>
          <a:xfrm>
            <a:off x="341154" y="5903165"/>
            <a:ext cx="11850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Single-Purpose, connecting through APIs over HTTPS = MICRO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A299A0-25E0-4FD0-9BD5-9DCBC9085506}"/>
              </a:ext>
            </a:extLst>
          </p:cNvPr>
          <p:cNvSpPr/>
          <p:nvPr/>
        </p:nvSpPr>
        <p:spPr>
          <a:xfrm>
            <a:off x="8485239" y="1376516"/>
            <a:ext cx="3706761" cy="3667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778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HTML5?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8BF30AF-A2F8-4784-9C26-87E3BB612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93" y="1797098"/>
            <a:ext cx="10190680" cy="2478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A2991-BDE5-4ACE-85EA-98A9083EDD81}"/>
              </a:ext>
            </a:extLst>
          </p:cNvPr>
          <p:cNvSpPr txBox="1"/>
          <p:nvPr/>
        </p:nvSpPr>
        <p:spPr>
          <a:xfrm>
            <a:off x="1441506" y="1335433"/>
            <a:ext cx="9853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https://developer.mozilla.org/en-US/docs/Web/Guide/HTML/HTML5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38750A-F75F-4652-9F99-DA903C1753A5}"/>
              </a:ext>
            </a:extLst>
          </p:cNvPr>
          <p:cNvSpPr txBox="1"/>
          <p:nvPr/>
        </p:nvSpPr>
        <p:spPr>
          <a:xfrm>
            <a:off x="897193" y="3996810"/>
            <a:ext cx="10190680" cy="2395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endParaRPr lang="en-GB" dirty="0"/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Create our own HTML tags. 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Re-render tags on state change.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Preload/save web pages with the Cache API.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Save data to Local Storage (synchronously).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Store large date in an asynchronous, transactional database with IndexedDB.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We can create a device level web and DB server.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772ECD-8835-4C2B-AECC-0B58CD54C3AF}"/>
              </a:ext>
            </a:extLst>
          </p:cNvPr>
          <p:cNvCxnSpPr>
            <a:cxnSpLocks/>
          </p:cNvCxnSpPr>
          <p:nvPr/>
        </p:nvCxnSpPr>
        <p:spPr>
          <a:xfrm flipV="1">
            <a:off x="1278194" y="2861190"/>
            <a:ext cx="181849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2BA369-9EF1-46A9-B171-CA8E082F14EE}"/>
              </a:ext>
            </a:extLst>
          </p:cNvPr>
          <p:cNvCxnSpPr>
            <a:cxnSpLocks/>
          </p:cNvCxnSpPr>
          <p:nvPr/>
        </p:nvCxnSpPr>
        <p:spPr>
          <a:xfrm>
            <a:off x="7969718" y="2415303"/>
            <a:ext cx="2555300" cy="415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6DC663-CCA0-4285-A41F-0854185C3C10}"/>
              </a:ext>
            </a:extLst>
          </p:cNvPr>
          <p:cNvCxnSpPr>
            <a:cxnSpLocks/>
          </p:cNvCxnSpPr>
          <p:nvPr/>
        </p:nvCxnSpPr>
        <p:spPr>
          <a:xfrm flipV="1">
            <a:off x="1278194" y="3652764"/>
            <a:ext cx="3717318" cy="479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4BD9A1-494A-4E30-A6FC-A3EFFF51DEA6}"/>
              </a:ext>
            </a:extLst>
          </p:cNvPr>
          <p:cNvCxnSpPr>
            <a:cxnSpLocks/>
          </p:cNvCxnSpPr>
          <p:nvPr/>
        </p:nvCxnSpPr>
        <p:spPr>
          <a:xfrm flipV="1">
            <a:off x="7969718" y="3642769"/>
            <a:ext cx="1920802" cy="199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F52B1D-ADE3-47FD-885B-19233C9B2E12}"/>
              </a:ext>
            </a:extLst>
          </p:cNvPr>
          <p:cNvCxnSpPr>
            <a:cxnSpLocks/>
          </p:cNvCxnSpPr>
          <p:nvPr/>
        </p:nvCxnSpPr>
        <p:spPr>
          <a:xfrm flipV="1">
            <a:off x="3007333" y="4031530"/>
            <a:ext cx="813896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168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E6F758-E615-45DF-8E98-B599821204C1}"/>
              </a:ext>
            </a:extLst>
          </p:cNvPr>
          <p:cNvSpPr/>
          <p:nvPr/>
        </p:nvSpPr>
        <p:spPr>
          <a:xfrm>
            <a:off x="8186057" y="3326674"/>
            <a:ext cx="2403566" cy="14107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anchor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&lt;a </a:t>
            </a:r>
            <a:r>
              <a:rPr lang="en-GB" sz="36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href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=“#” target=“_blank&gt;CLICK EVENT&lt;/a&gt;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E1ECF25-F62C-4F47-85EA-6FD0F2A4C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6" y="3176521"/>
            <a:ext cx="10644514" cy="298223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87CCAD-C450-42D9-9A5C-7FCD45E1A315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2982236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props	        built-in click method 		slot api 	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6E6471-A6FE-4966-9209-EFE1F5D62471}"/>
              </a:ext>
            </a:extLst>
          </p:cNvPr>
          <p:cNvCxnSpPr>
            <a:cxnSpLocks/>
          </p:cNvCxnSpPr>
          <p:nvPr/>
        </p:nvCxnSpPr>
        <p:spPr>
          <a:xfrm flipH="1" flipV="1">
            <a:off x="2550253" y="2085906"/>
            <a:ext cx="402672" cy="2378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25F831-9D52-4156-A41F-339381BF1382}"/>
              </a:ext>
            </a:extLst>
          </p:cNvPr>
          <p:cNvCxnSpPr>
            <a:cxnSpLocks/>
          </p:cNvCxnSpPr>
          <p:nvPr/>
        </p:nvCxnSpPr>
        <p:spPr>
          <a:xfrm flipV="1">
            <a:off x="3641108" y="2085908"/>
            <a:ext cx="641963" cy="2378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692AB1-E4C1-42E6-9768-E4F910DE9B3E}"/>
              </a:ext>
            </a:extLst>
          </p:cNvPr>
          <p:cNvCxnSpPr>
            <a:cxnSpLocks/>
          </p:cNvCxnSpPr>
          <p:nvPr/>
        </p:nvCxnSpPr>
        <p:spPr>
          <a:xfrm flipV="1">
            <a:off x="8550893" y="2060889"/>
            <a:ext cx="0" cy="38030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B3F7A2-207D-4716-8393-8DBC5E40E585}"/>
              </a:ext>
            </a:extLst>
          </p:cNvPr>
          <p:cNvSpPr txBox="1"/>
          <p:nvPr/>
        </p:nvSpPr>
        <p:spPr>
          <a:xfrm>
            <a:off x="1132084" y="6177533"/>
            <a:ext cx="103506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https://developer.mozilla.org/en-US/docs/Web/API/HTMLAnchorElement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7F6A8B-B1E0-4B37-9C38-49B0A9CE0EC7}"/>
              </a:ext>
            </a:extLst>
          </p:cNvPr>
          <p:cNvSpPr/>
          <p:nvPr/>
        </p:nvSpPr>
        <p:spPr>
          <a:xfrm>
            <a:off x="7918551" y="3429000"/>
            <a:ext cx="3082823" cy="1133474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A8947-99B2-4044-8EE4-292FC025F883}"/>
              </a:ext>
            </a:extLst>
          </p:cNvPr>
          <p:cNvSpPr txBox="1"/>
          <p:nvPr/>
        </p:nvSpPr>
        <p:spPr>
          <a:xfrm>
            <a:off x="1132084" y="5002446"/>
            <a:ext cx="616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Anchor tag extends the HTMLElement class</a:t>
            </a:r>
          </a:p>
        </p:txBody>
      </p:sp>
    </p:spTree>
    <p:extLst>
      <p:ext uri="{BB962C8B-B14F-4D97-AF65-F5344CB8AC3E}">
        <p14:creationId xmlns:p14="http://schemas.microsoft.com/office/powerpoint/2010/main" val="3534921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input 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element?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A5DC19F9-8D28-42EC-90CB-E9AFD372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44" y="1325564"/>
            <a:ext cx="10085311" cy="229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701681-8BF7-459D-B2E9-BB7A93C0133A}"/>
              </a:ext>
            </a:extLst>
          </p:cNvPr>
          <p:cNvSpPr txBox="1"/>
          <p:nvPr/>
        </p:nvSpPr>
        <p:spPr>
          <a:xfrm>
            <a:off x="4034484" y="3253032"/>
            <a:ext cx="721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https://developer.mozilla.org/en-US/docs/Web/HTML/Element/input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54E2383-B307-4084-A9AB-78336F51D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61" y="4223440"/>
            <a:ext cx="11250478" cy="2056326"/>
          </a:xfrm>
          <a:prstGeom prst="rect">
            <a:avLst/>
          </a:prstGeom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32156F86-F40C-4EEA-899E-637D5B7D0C28}"/>
              </a:ext>
            </a:extLst>
          </p:cNvPr>
          <p:cNvSpPr/>
          <p:nvPr/>
        </p:nvSpPr>
        <p:spPr>
          <a:xfrm>
            <a:off x="9511386" y="4914437"/>
            <a:ext cx="1627269" cy="115298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And pop-over UI!</a:t>
            </a:r>
          </a:p>
        </p:txBody>
      </p:sp>
    </p:spTree>
    <p:extLst>
      <p:ext uri="{BB962C8B-B14F-4D97-AF65-F5344CB8AC3E}">
        <p14:creationId xmlns:p14="http://schemas.microsoft.com/office/powerpoint/2010/main" val="2419875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Custom HTML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2488CAC4-EFDC-4C1A-A6FE-448404D01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770" y="3336591"/>
            <a:ext cx="6154369" cy="1724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371847" y="1233775"/>
            <a:ext cx="1055984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&lt;my-component&gt;&lt;/my-component&gt;</a:t>
            </a:r>
          </a:p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&lt;script src=“file.js”&gt;&lt;/script&gt;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601BD-DA82-4F76-B454-D9B8FF4DC959}"/>
              </a:ext>
            </a:extLst>
          </p:cNvPr>
          <p:cNvSpPr txBox="1"/>
          <p:nvPr/>
        </p:nvSpPr>
        <p:spPr>
          <a:xfrm>
            <a:off x="0" y="2656175"/>
            <a:ext cx="5338916" cy="2857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Must contain at least one hyphen.</a:t>
            </a:r>
          </a:p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just like any HTML tag.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653BFB-3B5E-4797-84D1-29C8487E3508}"/>
              </a:ext>
            </a:extLst>
          </p:cNvPr>
          <p:cNvSpPr txBox="1"/>
          <p:nvPr/>
        </p:nvSpPr>
        <p:spPr>
          <a:xfrm>
            <a:off x="541609" y="5677729"/>
            <a:ext cx="8772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They extend the HTMLElement class.</a:t>
            </a:r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D2BD85-65B7-43AA-A905-195B8B69DFEB}"/>
              </a:ext>
            </a:extLst>
          </p:cNvPr>
          <p:cNvSpPr/>
          <p:nvPr/>
        </p:nvSpPr>
        <p:spPr>
          <a:xfrm>
            <a:off x="9716004" y="3362127"/>
            <a:ext cx="1913209" cy="795472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E3C885-97FD-4A07-B387-4D7925F92F22}"/>
              </a:ext>
            </a:extLst>
          </p:cNvPr>
          <p:cNvCxnSpPr>
            <a:cxnSpLocks/>
          </p:cNvCxnSpPr>
          <p:nvPr/>
        </p:nvCxnSpPr>
        <p:spPr>
          <a:xfrm flipH="1">
            <a:off x="5953125" y="3867150"/>
            <a:ext cx="4105275" cy="175707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824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9873E3-7AFA-4917-87BE-3176AC3DA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32" y="1455491"/>
            <a:ext cx="10437440" cy="4394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A3A587-7E0D-444B-B31E-7D1B32EB3C23}"/>
              </a:ext>
            </a:extLst>
          </p:cNvPr>
          <p:cNvSpPr txBox="1"/>
          <p:nvPr/>
        </p:nvSpPr>
        <p:spPr>
          <a:xfrm>
            <a:off x="3621448" y="6050437"/>
            <a:ext cx="544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https://www.webcomponents.org/introduction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BFEAC7-49C1-44E1-9BCA-926B102B37F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229596" y="2988635"/>
            <a:ext cx="1016360" cy="68113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35C1CF-C8DE-4C0A-9A52-E3F8F9E78C2D}"/>
              </a:ext>
            </a:extLst>
          </p:cNvPr>
          <p:cNvSpPr txBox="1"/>
          <p:nvPr/>
        </p:nvSpPr>
        <p:spPr>
          <a:xfrm>
            <a:off x="4245956" y="3485103"/>
            <a:ext cx="526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create elements as part of HTML5 spec.</a:t>
            </a:r>
          </a:p>
        </p:txBody>
      </p:sp>
      <p:sp>
        <p:nvSpPr>
          <p:cNvPr id="3" name="Lightning Bolt 2">
            <a:extLst>
              <a:ext uri="{FF2B5EF4-FFF2-40B4-BE49-F238E27FC236}">
                <a16:creationId xmlns:a16="http://schemas.microsoft.com/office/drawing/2014/main" id="{7542D67D-5580-463A-9B94-1A153858B7CF}"/>
              </a:ext>
            </a:extLst>
          </p:cNvPr>
          <p:cNvSpPr/>
          <p:nvPr/>
        </p:nvSpPr>
        <p:spPr>
          <a:xfrm>
            <a:off x="790575" y="4811052"/>
            <a:ext cx="438150" cy="61912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67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Already built in to HTML5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A0530D-A4C8-4EF5-AA47-319CBEE93C95}"/>
              </a:ext>
            </a:extLst>
          </p:cNvPr>
          <p:cNvSpPr txBox="1">
            <a:spLocks/>
          </p:cNvSpPr>
          <p:nvPr/>
        </p:nvSpPr>
        <p:spPr>
          <a:xfrm>
            <a:off x="699461" y="1652402"/>
            <a:ext cx="10552503" cy="479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Re-render on prop change.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Emit Custom Events and data.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Listen to Custom Events.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Expose methods.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Cache API to preload/store pages.</a:t>
            </a:r>
          </a:p>
          <a:p>
            <a:pPr lvl="1">
              <a:lnSpc>
                <a:spcPts val="37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Store data with Local Storage (sync) and    IndexedDB (async).</a:t>
            </a:r>
          </a:p>
          <a:p>
            <a:pPr>
              <a:spcBef>
                <a:spcPct val="0"/>
              </a:spcBef>
              <a:spcAft>
                <a:spcPts val="2000"/>
              </a:spcAft>
              <a:defRPr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10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– Props Down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02569" y="1251196"/>
            <a:ext cx="1057052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PROPS DOWN &lt;show-post postid=“34” /&gt; 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05-events/05-showPost.html</a:t>
            </a:r>
          </a:p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5721123-3891-4505-AE4C-022B34327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90" y="2455878"/>
            <a:ext cx="9832819" cy="39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19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– Events Up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031319"/>
            <a:ext cx="109719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EVENTS UP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05-events/15-child-to-parent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use JS Custom Events to send event and data.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EFF6DE4-1800-4B4F-A534-31BA34AF8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29" y="3125792"/>
            <a:ext cx="9993734" cy="26132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68C555-2195-4C04-83B9-58ABA9E66946}"/>
              </a:ext>
            </a:extLst>
          </p:cNvPr>
          <p:cNvSpPr txBox="1"/>
          <p:nvPr/>
        </p:nvSpPr>
        <p:spPr>
          <a:xfrm>
            <a:off x="1637212" y="5846924"/>
            <a:ext cx="8275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In page, listen for the ‘</a:t>
            </a:r>
            <a:r>
              <a:rPr lang="en-GB" sz="3200" dirty="0">
                <a:solidFill>
                  <a:srgbClr val="FF0000"/>
                </a:solidFill>
              </a:rPr>
              <a:t>childOneClick</a:t>
            </a:r>
            <a:r>
              <a:rPr lang="en-GB" sz="3200" dirty="0"/>
              <a:t>’ event…</a:t>
            </a:r>
          </a:p>
        </p:txBody>
      </p:sp>
    </p:spTree>
    <p:extLst>
      <p:ext uri="{BB962C8B-B14F-4D97-AF65-F5344CB8AC3E}">
        <p14:creationId xmlns:p14="http://schemas.microsoft.com/office/powerpoint/2010/main" val="3296201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NB Methods and properties on components can be directly accessed. 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would be a design choice as components tend to use props down events up, rather than sibling to sibling.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8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DF617F1-A165-43B9-9BA7-B23636500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3603392"/>
            <a:ext cx="10388662" cy="2214425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85BCBD31-09B7-4923-8671-81D376C3E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1314212"/>
            <a:ext cx="10420352" cy="21147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4F5ECF-70E6-41C7-AEC4-CFDA43BE567E}"/>
              </a:ext>
            </a:extLst>
          </p:cNvPr>
          <p:cNvSpPr txBox="1"/>
          <p:nvPr/>
        </p:nvSpPr>
        <p:spPr>
          <a:xfrm>
            <a:off x="3647016" y="5970034"/>
            <a:ext cx="6185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05: 01-light-events.html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A9CDF-60AC-4E67-967F-23971A6B8878}"/>
              </a:ext>
            </a:extLst>
          </p:cNvPr>
          <p:cNvSpPr txBox="1"/>
          <p:nvPr/>
        </p:nvSpPr>
        <p:spPr>
          <a:xfrm>
            <a:off x="3849189" y="5148822"/>
            <a:ext cx="296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 function in class</a:t>
            </a:r>
          </a:p>
        </p:txBody>
      </p:sp>
    </p:spTree>
    <p:extLst>
      <p:ext uri="{BB962C8B-B14F-4D97-AF65-F5344CB8AC3E}">
        <p14:creationId xmlns:p14="http://schemas.microsoft.com/office/powerpoint/2010/main" val="3153105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17"/>
          <p:cNvSpPr txBox="1">
            <a:spLocks/>
          </p:cNvSpPr>
          <p:nvPr/>
        </p:nvSpPr>
        <p:spPr>
          <a:xfrm>
            <a:off x="502280" y="1386665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620B3DC9-5233-4DC7-968D-1A205CC71230}"/>
              </a:ext>
            </a:extLst>
          </p:cNvPr>
          <p:cNvSpPr/>
          <p:nvPr/>
        </p:nvSpPr>
        <p:spPr>
          <a:xfrm>
            <a:off x="4553598" y="2526082"/>
            <a:ext cx="2986481" cy="273481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B7F968AF-6700-4552-9C44-0393FDFD5D81}"/>
              </a:ext>
            </a:extLst>
          </p:cNvPr>
          <p:cNvSpPr/>
          <p:nvPr/>
        </p:nvSpPr>
        <p:spPr>
          <a:xfrm rot="10800000">
            <a:off x="5812147" y="1820821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E2120-F6E3-42E0-98C7-E9673915D5A9}"/>
              </a:ext>
            </a:extLst>
          </p:cNvPr>
          <p:cNvSpPr txBox="1"/>
          <p:nvPr/>
        </p:nvSpPr>
        <p:spPr>
          <a:xfrm>
            <a:off x="381982" y="4913739"/>
            <a:ext cx="467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1. Public method/property on component B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2. Set attributes on component B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10C5E13D-48B5-45F0-8FCB-3C3A5D74ADAF}"/>
              </a:ext>
            </a:extLst>
          </p:cNvPr>
          <p:cNvSpPr/>
          <p:nvPr/>
        </p:nvSpPr>
        <p:spPr>
          <a:xfrm rot="18516420">
            <a:off x="4248556" y="2590602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21FD9D0F-4490-417B-9E41-AD2819EBE4B1}"/>
              </a:ext>
            </a:extLst>
          </p:cNvPr>
          <p:cNvSpPr/>
          <p:nvPr/>
        </p:nvSpPr>
        <p:spPr>
          <a:xfrm>
            <a:off x="5922301" y="5357175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A88159-B0D2-44E9-A02A-4FD84E0807CA}"/>
              </a:ext>
            </a:extLst>
          </p:cNvPr>
          <p:cNvSpPr txBox="1"/>
          <p:nvPr/>
        </p:nvSpPr>
        <p:spPr>
          <a:xfrm>
            <a:off x="4530284" y="1203749"/>
            <a:ext cx="282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HTML attributes (props)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CB299-C2E4-4A9D-8E4A-D5C322939CA4}"/>
              </a:ext>
            </a:extLst>
          </p:cNvPr>
          <p:cNvSpPr txBox="1"/>
          <p:nvPr/>
        </p:nvSpPr>
        <p:spPr>
          <a:xfrm>
            <a:off x="7826486" y="2512988"/>
            <a:ext cx="40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Listen to custom event with payload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75B0353B-F325-4CA8-9FDA-8826CDAF06C0}"/>
              </a:ext>
            </a:extLst>
          </p:cNvPr>
          <p:cNvSpPr/>
          <p:nvPr/>
        </p:nvSpPr>
        <p:spPr>
          <a:xfrm rot="14383931">
            <a:off x="7339644" y="2634877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ED2ED-F67A-4E2D-86F8-1D3A41A1834A}"/>
              </a:ext>
            </a:extLst>
          </p:cNvPr>
          <p:cNvSpPr txBox="1"/>
          <p:nvPr/>
        </p:nvSpPr>
        <p:spPr>
          <a:xfrm>
            <a:off x="5162848" y="6015466"/>
            <a:ext cx="21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Slot API (Children)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68DF0B4E-1F65-44AD-89CF-F8154FED9173}"/>
              </a:ext>
            </a:extLst>
          </p:cNvPr>
          <p:cNvSpPr/>
          <p:nvPr/>
        </p:nvSpPr>
        <p:spPr>
          <a:xfrm rot="17691383">
            <a:off x="7477534" y="4377968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086C9-B6A8-42A1-8BC7-56B306C4A791}"/>
              </a:ext>
            </a:extLst>
          </p:cNvPr>
          <p:cNvSpPr txBox="1"/>
          <p:nvPr/>
        </p:nvSpPr>
        <p:spPr>
          <a:xfrm>
            <a:off x="7987553" y="4638027"/>
            <a:ext cx="372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Public Methods/Properties called by COMPONENT C etc…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8E80D9D4-7270-4210-A3D0-68C633EF7185}"/>
              </a:ext>
            </a:extLst>
          </p:cNvPr>
          <p:cNvSpPr/>
          <p:nvPr/>
        </p:nvSpPr>
        <p:spPr>
          <a:xfrm rot="14383931">
            <a:off x="4105122" y="4355954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F78D65-D59B-4D6B-8788-C256A6284CD7}"/>
              </a:ext>
            </a:extLst>
          </p:cNvPr>
          <p:cNvSpPr txBox="1"/>
          <p:nvPr/>
        </p:nvSpPr>
        <p:spPr>
          <a:xfrm>
            <a:off x="591029" y="2512988"/>
            <a:ext cx="38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Emit custom event with payload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4D7CDB4-EF89-4471-B039-0C18319C1AD5}"/>
              </a:ext>
            </a:extLst>
          </p:cNvPr>
          <p:cNvSpPr/>
          <p:nvPr/>
        </p:nvSpPr>
        <p:spPr>
          <a:xfrm>
            <a:off x="5557079" y="3545707"/>
            <a:ext cx="1116338" cy="697726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7EC85F-EB0B-4218-9CA7-AD416C2029A1}"/>
              </a:ext>
            </a:extLst>
          </p:cNvPr>
          <p:cNvSpPr txBox="1"/>
          <p:nvPr/>
        </p:nvSpPr>
        <p:spPr>
          <a:xfrm>
            <a:off x="417170" y="738135"/>
            <a:ext cx="43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Framework: &lt;div id=“app”&gt;&lt;/div&gt;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91420F-8296-4BCF-874A-0724571AC546}"/>
              </a:ext>
            </a:extLst>
          </p:cNvPr>
          <p:cNvSpPr txBox="1"/>
          <p:nvPr/>
        </p:nvSpPr>
        <p:spPr>
          <a:xfrm>
            <a:off x="4465247" y="738135"/>
            <a:ext cx="748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&lt;web-component id=“app” custom=“{}”   …&gt;&lt;/web-component&gt;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0CECF3-FF12-45D4-929B-5E5B7EF95C26}"/>
              </a:ext>
            </a:extLst>
          </p:cNvPr>
          <p:cNvSpPr txBox="1"/>
          <p:nvPr/>
        </p:nvSpPr>
        <p:spPr>
          <a:xfrm>
            <a:off x="7540079" y="1200055"/>
            <a:ext cx="4410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Attribute can be string, number, array, object – usually JSON.stringify.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67BA0B-C8F3-423B-9AD5-B82ACF4A6724}"/>
              </a:ext>
            </a:extLst>
          </p:cNvPr>
          <p:cNvCxnSpPr>
            <a:cxnSpLocks/>
          </p:cNvCxnSpPr>
          <p:nvPr/>
        </p:nvCxnSpPr>
        <p:spPr>
          <a:xfrm flipV="1">
            <a:off x="8738992" y="1049611"/>
            <a:ext cx="0" cy="25965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E19AAFD-242C-4CEB-9799-C2AA5218CE71}"/>
              </a:ext>
            </a:extLst>
          </p:cNvPr>
          <p:cNvSpPr txBox="1"/>
          <p:nvPr/>
        </p:nvSpPr>
        <p:spPr>
          <a:xfrm>
            <a:off x="4557320" y="1479421"/>
            <a:ext cx="163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Props down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FCA26B-FE95-4535-AB03-07818D3C6506}"/>
              </a:ext>
            </a:extLst>
          </p:cNvPr>
          <p:cNvSpPr txBox="1"/>
          <p:nvPr/>
        </p:nvSpPr>
        <p:spPr>
          <a:xfrm>
            <a:off x="593034" y="2780404"/>
            <a:ext cx="163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Events 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5CF3BF-CF49-43F5-BE5C-5D7DFE239894}"/>
              </a:ext>
            </a:extLst>
          </p:cNvPr>
          <p:cNvSpPr txBox="1"/>
          <p:nvPr/>
        </p:nvSpPr>
        <p:spPr>
          <a:xfrm>
            <a:off x="558950" y="1419489"/>
            <a:ext cx="3580298" cy="646331"/>
          </a:xfrm>
          <a:prstGeom prst="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Props down – Events up are the two normal design patterns.</a:t>
            </a:r>
          </a:p>
        </p:txBody>
      </p:sp>
      <p:pic>
        <p:nvPicPr>
          <p:cNvPr id="8" name="Graphic 7" descr="Exclamation mark with solid fill">
            <a:extLst>
              <a:ext uri="{FF2B5EF4-FFF2-40B4-BE49-F238E27FC236}">
                <a16:creationId xmlns:a16="http://schemas.microsoft.com/office/drawing/2014/main" id="{5AAE6868-57EB-4A17-99C7-AB221AE9A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423" y="2537613"/>
            <a:ext cx="597211" cy="597211"/>
          </a:xfrm>
          <a:prstGeom prst="rect">
            <a:avLst/>
          </a:prstGeom>
        </p:spPr>
      </p:pic>
      <p:pic>
        <p:nvPicPr>
          <p:cNvPr id="26" name="Graphic 25" descr="Exclamation mark with solid fill">
            <a:extLst>
              <a:ext uri="{FF2B5EF4-FFF2-40B4-BE49-F238E27FC236}">
                <a16:creationId xmlns:a16="http://schemas.microsoft.com/office/drawing/2014/main" id="{B7688279-7EFD-460C-A9F2-238A44202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4226" y="1228404"/>
            <a:ext cx="597211" cy="597211"/>
          </a:xfrm>
          <a:prstGeom prst="rect">
            <a:avLst/>
          </a:prstGeom>
        </p:spPr>
      </p:pic>
      <p:pic>
        <p:nvPicPr>
          <p:cNvPr id="27" name="Graphic 26" descr="Exclamation mark with solid fill">
            <a:extLst>
              <a:ext uri="{FF2B5EF4-FFF2-40B4-BE49-F238E27FC236}">
                <a16:creationId xmlns:a16="http://schemas.microsoft.com/office/drawing/2014/main" id="{529E30C8-53BA-4D40-A86B-23DE08DD1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982" y="3441513"/>
            <a:ext cx="597211" cy="59721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338091-E883-493B-BBB6-E14CB71DEEA5}"/>
              </a:ext>
            </a:extLst>
          </p:cNvPr>
          <p:cNvSpPr txBox="1"/>
          <p:nvPr/>
        </p:nvSpPr>
        <p:spPr>
          <a:xfrm>
            <a:off x="775713" y="3519901"/>
            <a:ext cx="252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= primary use cases</a:t>
            </a:r>
          </a:p>
        </p:txBody>
      </p:sp>
    </p:spTree>
    <p:extLst>
      <p:ext uri="{BB962C8B-B14F-4D97-AF65-F5344CB8AC3E}">
        <p14:creationId xmlns:p14="http://schemas.microsoft.com/office/powerpoint/2010/main" val="372391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Browser Support  - Polyfills available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907078-ECCE-4631-BECD-751F24253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5" y="1315233"/>
            <a:ext cx="10459910" cy="50299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70A1D4-F741-470F-8D6B-13545BB01AD0}"/>
              </a:ext>
            </a:extLst>
          </p:cNvPr>
          <p:cNvSpPr txBox="1"/>
          <p:nvPr/>
        </p:nvSpPr>
        <p:spPr>
          <a:xfrm>
            <a:off x="2619774" y="5821915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https://www.webcomponents.org/</a:t>
            </a:r>
          </a:p>
        </p:txBody>
      </p:sp>
    </p:spTree>
    <p:extLst>
      <p:ext uri="{BB962C8B-B14F-4D97-AF65-F5344CB8AC3E}">
        <p14:creationId xmlns:p14="http://schemas.microsoft.com/office/powerpoint/2010/main" val="2822051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Useful links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060998"/>
            <a:ext cx="10971964" cy="3422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https://coryrylan.com/blog/using-web-components-in-react-video-tutorial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https://coryrylan.com/blog/using-web-components-in-angular-video-tutorial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https://coryrylan.com/blog/using-web-components-in-vue</a:t>
            </a:r>
            <a:endParaRPr lang="en-GB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https://stenciljs.com/docs/overview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https://webcomponents.dev/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https://custom-elements-everywhere.com/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8"/>
              </a:rPr>
              <a:t>https://developers.google.com/web/fundamentals/web-components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440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Encapsulation!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169676" y="1586080"/>
            <a:ext cx="105598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Very important.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Stumbling block in past.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 fully implemented with the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see it in action in the demos but CSS is fully scoped with no bleeding between Light and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Rules to allow crossing of boundary for CSS and JS…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1309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Shadow DOM – explained more fully later…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272062C-F409-43F8-9C97-ABA172A3AB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20" y="1455491"/>
            <a:ext cx="10177780" cy="487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37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Shadow DOM – explained more fully later…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5BDA9B1-8A64-4357-89F8-651E410BD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83" y="1277520"/>
            <a:ext cx="9869216" cy="5154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4FF647-A94C-4CA9-AF11-3F6076DD3025}"/>
              </a:ext>
            </a:extLst>
          </p:cNvPr>
          <p:cNvSpPr txBox="1"/>
          <p:nvPr/>
        </p:nvSpPr>
        <p:spPr>
          <a:xfrm>
            <a:off x="323850" y="3009055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FRAGEMENT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F859BE-CA40-4D38-9F87-91DEAC43F405}"/>
              </a:ext>
            </a:extLst>
          </p:cNvPr>
          <p:cNvCxnSpPr/>
          <p:nvPr/>
        </p:nvCxnSpPr>
        <p:spPr>
          <a:xfrm>
            <a:off x="1724025" y="3171825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1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037480"/>
            <a:ext cx="10356444" cy="52501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Decoupled/Headless WP and WP Components for non-WP sites -  WordCamp Brighton, August 2019.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 - WP-HTML: The marriage of WP and JS Frameworks for expansion, ubiquity and profit - WordCamp Vienna February 2020.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WORKSHOP: Web Components Workshop (2hrs) - NDC Oslo June 2020.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Unifying frameworks with Web Components - Brighton AsyncJS, Nov 2020.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Web Components as Micro Apps - NDC London, Jan 2021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Web Components in WP, Gutenberg and as HTML plugins - WordCamp Northeast Ohio May 2021.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7097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Lifecycles – explored later in lessons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E7A3A2C-7C3E-4967-A116-9E637F7C3D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7" y="1455491"/>
            <a:ext cx="9440727" cy="4978899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5A48B060-CB9A-4DA7-904D-8CD40306B3E3}"/>
              </a:ext>
            </a:extLst>
          </p:cNvPr>
          <p:cNvSpPr/>
          <p:nvPr/>
        </p:nvSpPr>
        <p:spPr>
          <a:xfrm>
            <a:off x="541609" y="5677988"/>
            <a:ext cx="1095602" cy="2612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165E5-CEA7-4660-9AFC-4E9CB65F045F}"/>
              </a:ext>
            </a:extLst>
          </p:cNvPr>
          <p:cNvSpPr txBox="1"/>
          <p:nvPr/>
        </p:nvSpPr>
        <p:spPr>
          <a:xfrm>
            <a:off x="354057" y="5963585"/>
            <a:ext cx="187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Seldom used…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F35A331-6587-4EF4-AF53-B39D1C303A85}"/>
              </a:ext>
            </a:extLst>
          </p:cNvPr>
          <p:cNvSpPr/>
          <p:nvPr/>
        </p:nvSpPr>
        <p:spPr>
          <a:xfrm>
            <a:off x="541609" y="5082609"/>
            <a:ext cx="1095602" cy="261257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792B1-1E45-409C-B9A3-221597B52F37}"/>
              </a:ext>
            </a:extLst>
          </p:cNvPr>
          <p:cNvSpPr txBox="1"/>
          <p:nvPr/>
        </p:nvSpPr>
        <p:spPr>
          <a:xfrm>
            <a:off x="0" y="4748487"/>
            <a:ext cx="2798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Render on state change</a:t>
            </a:r>
          </a:p>
        </p:txBody>
      </p:sp>
    </p:spTree>
    <p:extLst>
      <p:ext uri="{BB962C8B-B14F-4D97-AF65-F5344CB8AC3E}">
        <p14:creationId xmlns:p14="http://schemas.microsoft.com/office/powerpoint/2010/main" val="37457281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Who uses Web Components?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20,000+, GitHub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Accelerated Mobile Pages.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Ionic and Ionic/ReactJS/Angular (Ionic Apps with Capacitor can run on IOS, Android, Web and Electron). ‘Write once, run anywhere…’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Salesforce – Lightning Web Components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A1AE0-4E26-4B4F-975F-BE5424BF0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99" y="5354535"/>
            <a:ext cx="10580802" cy="10043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E01457-F84E-4B93-81AE-75E1DD466841}"/>
              </a:ext>
            </a:extLst>
          </p:cNvPr>
          <p:cNvCxnSpPr>
            <a:cxnSpLocks/>
          </p:cNvCxnSpPr>
          <p:nvPr/>
        </p:nvCxnSpPr>
        <p:spPr>
          <a:xfrm>
            <a:off x="6866445" y="6208482"/>
            <a:ext cx="439289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51C01-6D96-43BA-B5BA-EC9A130E2DD5}"/>
              </a:ext>
            </a:extLst>
          </p:cNvPr>
          <p:cNvSpPr txBox="1"/>
          <p:nvPr/>
        </p:nvSpPr>
        <p:spPr>
          <a:xfrm>
            <a:off x="1061884" y="6230599"/>
            <a:ext cx="1006823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Google video about Web Components and Salesforce: https://www.youtube.com/watch?v=YBwgkr_Sbx0</a:t>
            </a: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9004DA7-26A9-4B5A-8A65-77416C45A777}"/>
              </a:ext>
            </a:extLst>
          </p:cNvPr>
          <p:cNvSpPr/>
          <p:nvPr/>
        </p:nvSpPr>
        <p:spPr>
          <a:xfrm>
            <a:off x="2640203" y="4581586"/>
            <a:ext cx="2805090" cy="29912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Salesforce has purchased Slack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B2E916-7863-4F35-9DD1-24DE9588B7C6}"/>
              </a:ext>
            </a:extLst>
          </p:cNvPr>
          <p:cNvSpPr txBox="1"/>
          <p:nvPr/>
        </p:nvSpPr>
        <p:spPr>
          <a:xfrm>
            <a:off x="4276725" y="1249455"/>
            <a:ext cx="768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https://github.blog/2021-05-04-how-we-use-web-components-at-github/</a:t>
            </a:r>
          </a:p>
        </p:txBody>
      </p:sp>
    </p:spTree>
    <p:extLst>
      <p:ext uri="{BB962C8B-B14F-4D97-AF65-F5344CB8AC3E}">
        <p14:creationId xmlns:p14="http://schemas.microsoft.com/office/powerpoint/2010/main" val="23892342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WordPress Full Site Editing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4000"/>
              </a:lnSpc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4000"/>
              </a:lnSpc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0F64189-908D-45E9-8369-B11FE7FF9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48" y="1725369"/>
            <a:ext cx="11556274" cy="39700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9DDB52-1F05-444A-8C5E-D9B93CCC6BB3}"/>
              </a:ext>
            </a:extLst>
          </p:cNvPr>
          <p:cNvSpPr txBox="1"/>
          <p:nvPr/>
        </p:nvSpPr>
        <p:spPr>
          <a:xfrm>
            <a:off x="4830972" y="2691344"/>
            <a:ext cx="6176662" cy="47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Comments used as component identifiers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04739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678427" y="1330374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These are only limited by our use of JS as they are regular JS components.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look at couple of UI components and many more highly functional components that have built in functionality…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9784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012639"/>
            <a:ext cx="10971964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Fetch requests.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Lazy loading and dynamic loading (scripts/components).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Storing JSON in IndexedDB and rendering it via templates.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Authentication and storage of JSON Web Tokens.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Added offline capability and ‘instant’ pages.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074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Useful references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67892" y="1550741"/>
            <a:ext cx="10356444" cy="5147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https://www.webcomponents.org/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main reference site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https://custom-elements-everywhere.com/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5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(Making sure frameworks and custom elements can be BFFs )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https://webcomponents.dev/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lvl="1">
              <a:lnSpc>
                <a:spcPts val="3000"/>
              </a:lnSpc>
              <a:buFontTx/>
              <a:buChar char="-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 40 libraries and compilers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let’s see these libraries and compilers…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5405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 time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10018" y="1102145"/>
            <a:ext cx="10971964" cy="3753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will help give context to the workshop:</a:t>
            </a:r>
          </a:p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4500"/>
              </a:lnSpc>
              <a:buNone/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 Business case (1) site: WordPress converted to Micro Apps.</a:t>
            </a: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https://wpjs.co.uk/demo1</a:t>
            </a: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(in repo)</a:t>
            </a:r>
          </a:p>
          <a:p>
            <a:pPr lvl="1">
              <a:lnSpc>
                <a:spcPts val="4500"/>
              </a:lnSpc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 Conference app: MVP of many frameworks working together as separate and independent Micro Apps.</a:t>
            </a:r>
          </a:p>
        </p:txBody>
      </p:sp>
    </p:spTree>
    <p:extLst>
      <p:ext uri="{BB962C8B-B14F-4D97-AF65-F5344CB8AC3E}">
        <p14:creationId xmlns:p14="http://schemas.microsoft.com/office/powerpoint/2010/main" val="27102484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Converting Frameworks to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10018" y="1290028"/>
            <a:ext cx="10971964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Node – JS placed in usual public/js folder.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Angular: https://angular.io/guide/elements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https://www.npmjs.com/package/vue-custom-element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https://github.com/karol-f/vue-custom-element#demo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React: </a:t>
            </a: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https://github.com/LukasBombach/react-web-component</a:t>
            </a: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Many others: </a:t>
            </a:r>
            <a:r>
              <a:rPr lang="en-GB" sz="32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https://webcomponents.dev/</a:t>
            </a:r>
            <a:endParaRPr lang="en-GB" sz="3200" i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2312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Deployment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060998"/>
            <a:ext cx="10971964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to deploy Web Components as a third party: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HTML pages as we have seen.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Via NPM we can import into builds.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Angular, Vue, React etc, there are well documented procedures, (e.g. https://stenciljs.com/docs/framework-bindings)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319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Summary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202395" y="1532947"/>
            <a:ext cx="10971964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 West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wpjs.co.uk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craig@wpjs.co.uk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00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9" y="1333603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25225" y="3771496"/>
            <a:ext cx="4530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1980: At University, I studied Chemistry and used MS-DOS, client/server main frame systems, ZX-Spectrum computer and Jupiter Ace recreationally.</a:t>
            </a:r>
          </a:p>
          <a:p>
            <a:endParaRPr lang="en-GB" dirty="0"/>
          </a:p>
          <a:p>
            <a:r>
              <a:rPr lang="en-GB" dirty="0"/>
              <a:t>Former careers as accountant, SQL Server DBA and Business Information Architect.</a:t>
            </a:r>
          </a:p>
          <a:p>
            <a:endParaRPr lang="en-GB" dirty="0"/>
          </a:p>
          <a:p>
            <a:r>
              <a:rPr lang="en-GB" dirty="0"/>
              <a:t>And a (proud) plumber!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40" y="1325462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9243998" y="647303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1333603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34203" y="328870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4" y="3196369"/>
            <a:ext cx="325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0F64EF32-D2AE-4269-8EC7-8C7137A6B05E}"/>
              </a:ext>
            </a:extLst>
          </p:cNvPr>
          <p:cNvSpPr txBox="1">
            <a:spLocks/>
          </p:cNvSpPr>
          <p:nvPr/>
        </p:nvSpPr>
        <p:spPr>
          <a:xfrm>
            <a:off x="662386" y="384968"/>
            <a:ext cx="10987146" cy="749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Trainer of PWAs, Web Components &amp; Async JS 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FE8BC434-79CB-4853-8AE2-95FD421B8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6312" y="4048139"/>
            <a:ext cx="3519319" cy="2437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64BC5-0B91-4840-ACC1-7D47267D5CB2}"/>
              </a:ext>
            </a:extLst>
          </p:cNvPr>
          <p:cNvSpPr txBox="1"/>
          <p:nvPr/>
        </p:nvSpPr>
        <p:spPr>
          <a:xfrm>
            <a:off x="8409012" y="4171651"/>
            <a:ext cx="20900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http://www.map-of-uk.co.uk/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0AC6CF-70C4-45AA-91F9-D1D99AC38CE0}"/>
              </a:ext>
            </a:extLst>
          </p:cNvPr>
          <p:cNvSpPr txBox="1"/>
          <p:nvPr/>
        </p:nvSpPr>
        <p:spPr>
          <a:xfrm>
            <a:off x="9914552" y="4948119"/>
            <a:ext cx="153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80 km</a:t>
            </a:r>
          </a:p>
        </p:txBody>
      </p:sp>
    </p:spTree>
    <p:extLst>
      <p:ext uri="{BB962C8B-B14F-4D97-AF65-F5344CB8AC3E}">
        <p14:creationId xmlns:p14="http://schemas.microsoft.com/office/powerpoint/2010/main" val="321647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6D55-7E6D-479C-868D-D75427CD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do a lot of courses…what I like is…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B847C2-FAB8-4757-8F0D-592406DF3A1D}"/>
              </a:ext>
            </a:extLst>
          </p:cNvPr>
          <p:cNvSpPr/>
          <p:nvPr/>
        </p:nvSpPr>
        <p:spPr>
          <a:xfrm>
            <a:off x="2960915" y="319082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Break and repair rather than coding exercises.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A00D83-E767-45AC-894B-B02BCE2E3E0D}"/>
              </a:ext>
            </a:extLst>
          </p:cNvPr>
          <p:cNvSpPr/>
          <p:nvPr/>
        </p:nvSpPr>
        <p:spPr>
          <a:xfrm>
            <a:off x="2960915" y="399745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Links and references to use after course.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A706925-F0F1-47C9-A49D-16D1C92C3142}"/>
              </a:ext>
            </a:extLst>
          </p:cNvPr>
          <p:cNvSpPr/>
          <p:nvPr/>
        </p:nvSpPr>
        <p:spPr>
          <a:xfrm>
            <a:off x="2960915" y="2407812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Code that works out the box.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DDBD13A-643A-4C3B-9022-F9CEB89893B7}"/>
              </a:ext>
            </a:extLst>
          </p:cNvPr>
          <p:cNvSpPr/>
          <p:nvPr/>
        </p:nvSpPr>
        <p:spPr>
          <a:xfrm>
            <a:off x="2960915" y="1624800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/>
              <a:t>Easy set up!</a:t>
            </a:r>
            <a:endParaRPr lang="en-GB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E0FF8B5-91F0-4172-9C1F-F677C691AF48}"/>
              </a:ext>
            </a:extLst>
          </p:cNvPr>
          <p:cNvSpPr/>
          <p:nvPr/>
        </p:nvSpPr>
        <p:spPr>
          <a:xfrm>
            <a:off x="2960915" y="480408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Spaced repetition.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A8A0BC2-F948-4926-9BC0-A2759BA0180D}"/>
              </a:ext>
            </a:extLst>
          </p:cNvPr>
          <p:cNvSpPr/>
          <p:nvPr/>
        </p:nvSpPr>
        <p:spPr>
          <a:xfrm>
            <a:off x="2960915" y="568800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Tutor to use same code</a:t>
            </a:r>
            <a:r>
              <a:rPr lang="en-GB" sz="2000"/>
              <a:t>/setup as me.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4501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13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6D55-7E6D-479C-868D-D75427CD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Roadmap for the day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9D1979-1846-4765-8E4E-42F49A9E8111}"/>
              </a:ext>
            </a:extLst>
          </p:cNvPr>
          <p:cNvSpPr/>
          <p:nvPr/>
        </p:nvSpPr>
        <p:spPr>
          <a:xfrm>
            <a:off x="5921829" y="4668779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Deploying components between frameworks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B847C2-FAB8-4757-8F0D-592406DF3A1D}"/>
              </a:ext>
            </a:extLst>
          </p:cNvPr>
          <p:cNvSpPr/>
          <p:nvPr/>
        </p:nvSpPr>
        <p:spPr>
          <a:xfrm>
            <a:off x="5921829" y="221546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Work through scaffolded lessons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A1C8B8-267F-4892-B704-0070ECA33089}"/>
              </a:ext>
            </a:extLst>
          </p:cNvPr>
          <p:cNvSpPr/>
          <p:nvPr/>
        </p:nvSpPr>
        <p:spPr>
          <a:xfrm>
            <a:off x="5921829" y="5502512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Wrap up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A00D83-E767-45AC-894B-B02BCE2E3E0D}"/>
              </a:ext>
            </a:extLst>
          </p:cNvPr>
          <p:cNvSpPr/>
          <p:nvPr/>
        </p:nvSpPr>
        <p:spPr>
          <a:xfrm>
            <a:off x="5921829" y="302209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Create highly functional components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A706925-F0F1-47C9-A49D-16D1C92C3142}"/>
              </a:ext>
            </a:extLst>
          </p:cNvPr>
          <p:cNvSpPr/>
          <p:nvPr/>
        </p:nvSpPr>
        <p:spPr>
          <a:xfrm>
            <a:off x="5921829" y="1432452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Introduction and overview of Web Components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DDBD13A-643A-4C3B-9022-F9CEB89893B7}"/>
              </a:ext>
            </a:extLst>
          </p:cNvPr>
          <p:cNvSpPr/>
          <p:nvPr/>
        </p:nvSpPr>
        <p:spPr>
          <a:xfrm>
            <a:off x="5921829" y="382872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Build tools, NPM and libraries</a:t>
            </a:r>
          </a:p>
        </p:txBody>
      </p:sp>
      <p:pic>
        <p:nvPicPr>
          <p:cNvPr id="4" name="Graphic 3" descr="Factory with solid fill">
            <a:extLst>
              <a:ext uri="{FF2B5EF4-FFF2-40B4-BE49-F238E27FC236}">
                <a16:creationId xmlns:a16="http://schemas.microsoft.com/office/drawing/2014/main" id="{27442766-94C7-4AD9-B283-2D2AFCACF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2050" y="1181813"/>
            <a:ext cx="2067302" cy="2067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6C9EF0-469D-463E-A2EF-7B4FFE456432}"/>
              </a:ext>
            </a:extLst>
          </p:cNvPr>
          <p:cNvSpPr txBox="1"/>
          <p:nvPr/>
        </p:nvSpPr>
        <p:spPr>
          <a:xfrm>
            <a:off x="627017" y="3043049"/>
            <a:ext cx="50596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 factory for you to start producing straight away with all the templates and eco system resources you will need after the course so that today you can focus on a global understanding.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7993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do I like Web Components?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A0530D-A4C8-4EF5-AA47-319CBEE93C95}"/>
              </a:ext>
            </a:extLst>
          </p:cNvPr>
          <p:cNvSpPr txBox="1">
            <a:spLocks/>
          </p:cNvSpPr>
          <p:nvPr/>
        </p:nvSpPr>
        <p:spPr>
          <a:xfrm>
            <a:off x="699461" y="1652402"/>
            <a:ext cx="10552503" cy="479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Code modularity.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Declarative style – like writing sentences.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Focus on what the app does rather than how.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Universal use – JS, NPM, UNPKG.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return to the simplicity of HTML/CSS/JS.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JS is always backward compatible – code from 20 years ago works today.</a:t>
            </a:r>
          </a:p>
        </p:txBody>
      </p:sp>
    </p:spTree>
    <p:extLst>
      <p:ext uri="{BB962C8B-B14F-4D97-AF65-F5344CB8AC3E}">
        <p14:creationId xmlns:p14="http://schemas.microsoft.com/office/powerpoint/2010/main" val="414134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this talk…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What is a Web Component?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use them?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make them: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Vanilla JS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  - with build tools (not frameworks).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using frameworks to export app as a Web Component.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to import them into any framework.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Using Web Components as interconnected Micro Apps/Micro Services.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Use them as business widgets for not-tech users. 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Bef>
                <a:spcPct val="0"/>
              </a:spcBef>
              <a:spcAft>
                <a:spcPts val="2000"/>
              </a:spcAft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90C4A48-8FCF-40CD-AA96-3B756D9B9801}"/>
              </a:ext>
            </a:extLst>
          </p:cNvPr>
          <p:cNvSpPr/>
          <p:nvPr/>
        </p:nvSpPr>
        <p:spPr>
          <a:xfrm>
            <a:off x="6235338" y="1375955"/>
            <a:ext cx="5146765" cy="8447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Useful links at end of slides…</a:t>
            </a:r>
          </a:p>
        </p:txBody>
      </p:sp>
    </p:spTree>
    <p:extLst>
      <p:ext uri="{BB962C8B-B14F-4D97-AF65-F5344CB8AC3E}">
        <p14:creationId xmlns:p14="http://schemas.microsoft.com/office/powerpoint/2010/main" val="339264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purl.org/dc/terms/"/>
    <ds:schemaRef ds:uri="http://www.w3.org/XML/1998/namespace"/>
    <ds:schemaRef ds:uri="71af3243-3dd4-4a8d-8c0d-dd76da1f02a5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573</TotalTime>
  <Words>2277</Words>
  <Application>Microsoft Office PowerPoint</Application>
  <PresentationFormat>Widescreen</PresentationFormat>
  <Paragraphs>307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Avenir Next LT Pro</vt:lpstr>
      <vt:lpstr>Calibri</vt:lpstr>
      <vt:lpstr>Segoe UI</vt:lpstr>
      <vt:lpstr>Segoe UI Light</vt:lpstr>
      <vt:lpstr>WelcomeDoc</vt:lpstr>
      <vt:lpstr>Web Components as Micro Apps</vt:lpstr>
      <vt:lpstr>Web Components as Micro Apps</vt:lpstr>
      <vt:lpstr>Already built in to HTML5</vt:lpstr>
      <vt:lpstr>Web Components as Micro Apps</vt:lpstr>
      <vt:lpstr>PowerPoint Presentation</vt:lpstr>
      <vt:lpstr>I do a lot of courses…what I like is…</vt:lpstr>
      <vt:lpstr>Roadmap for the day</vt:lpstr>
      <vt:lpstr>Why do I like Web Components?</vt:lpstr>
      <vt:lpstr>In this talk…</vt:lpstr>
      <vt:lpstr>Web Components and SEO</vt:lpstr>
      <vt:lpstr>Web Components and SEO</vt:lpstr>
      <vt:lpstr>Web Components and SEO</vt:lpstr>
      <vt:lpstr>Web Components and SSR</vt:lpstr>
      <vt:lpstr>Two Business Applications ( 1 )</vt:lpstr>
      <vt:lpstr>PowerPoint Presentation</vt:lpstr>
      <vt:lpstr>Two Business Applications ( 2 )</vt:lpstr>
      <vt:lpstr>PowerPoint Presentation</vt:lpstr>
      <vt:lpstr>PowerPoint Presentation</vt:lpstr>
      <vt:lpstr>Two Business Applications ( 2 )</vt:lpstr>
      <vt:lpstr>Two Business Applications ( 2 )</vt:lpstr>
      <vt:lpstr>Pseudo code</vt:lpstr>
      <vt:lpstr>Definitions</vt:lpstr>
      <vt:lpstr>Which begs the question…</vt:lpstr>
      <vt:lpstr>Definitions</vt:lpstr>
      <vt:lpstr>What is HTML5?</vt:lpstr>
      <vt:lpstr>What is an anchor tag?</vt:lpstr>
      <vt:lpstr>What is an input element?</vt:lpstr>
      <vt:lpstr>What is a Custom HTML Tag?</vt:lpstr>
      <vt:lpstr>How to use</vt:lpstr>
      <vt:lpstr>How to use – Props Down</vt:lpstr>
      <vt:lpstr>How to use – Events Up</vt:lpstr>
      <vt:lpstr>How to use</vt:lpstr>
      <vt:lpstr>How to use</vt:lpstr>
      <vt:lpstr>PowerPoint Presentation</vt:lpstr>
      <vt:lpstr>Browser Support  - Polyfills available</vt:lpstr>
      <vt:lpstr>Useful links</vt:lpstr>
      <vt:lpstr>Encapsulation!</vt:lpstr>
      <vt:lpstr>Shadow DOM – explained more fully later…</vt:lpstr>
      <vt:lpstr>Shadow DOM – explained more fully later…</vt:lpstr>
      <vt:lpstr>Lifecycles – explored later in lessons</vt:lpstr>
      <vt:lpstr>Who uses Web Components?</vt:lpstr>
      <vt:lpstr>WordPress Full Site Editing</vt:lpstr>
      <vt:lpstr>Types of Web Components</vt:lpstr>
      <vt:lpstr>Types of Web Components</vt:lpstr>
      <vt:lpstr>Useful references</vt:lpstr>
      <vt:lpstr>Demo time</vt:lpstr>
      <vt:lpstr>Converting Frameworks to Web Components</vt:lpstr>
      <vt:lpstr>Deployment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Craig West</dc:creator>
  <cp:keywords/>
  <cp:lastModifiedBy>Craig West</cp:lastModifiedBy>
  <cp:revision>204</cp:revision>
  <dcterms:created xsi:type="dcterms:W3CDTF">2021-01-18T09:21:23Z</dcterms:created>
  <dcterms:modified xsi:type="dcterms:W3CDTF">2021-06-17T07:12:02Z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