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4"/>
  </p:notesMasterIdLst>
  <p:handoutMasterIdLst>
    <p:handoutMasterId r:id="rId55"/>
  </p:handoutMasterIdLst>
  <p:sldIdLst>
    <p:sldId id="286" r:id="rId5"/>
    <p:sldId id="279" r:id="rId6"/>
    <p:sldId id="376" r:id="rId7"/>
    <p:sldId id="349" r:id="rId8"/>
    <p:sldId id="380" r:id="rId9"/>
    <p:sldId id="387" r:id="rId10"/>
    <p:sldId id="285" r:id="rId11"/>
    <p:sldId id="388" r:id="rId12"/>
    <p:sldId id="284" r:id="rId13"/>
    <p:sldId id="382" r:id="rId14"/>
    <p:sldId id="384" r:id="rId15"/>
    <p:sldId id="383" r:id="rId16"/>
    <p:sldId id="386" r:id="rId17"/>
    <p:sldId id="287" r:id="rId18"/>
    <p:sldId id="321" r:id="rId19"/>
    <p:sldId id="288" r:id="rId20"/>
    <p:sldId id="320" r:id="rId21"/>
    <p:sldId id="337" r:id="rId22"/>
    <p:sldId id="372" r:id="rId23"/>
    <p:sldId id="341" r:id="rId24"/>
    <p:sldId id="374" r:id="rId25"/>
    <p:sldId id="368" r:id="rId26"/>
    <p:sldId id="375" r:id="rId27"/>
    <p:sldId id="370" r:id="rId28"/>
    <p:sldId id="350" r:id="rId29"/>
    <p:sldId id="351" r:id="rId30"/>
    <p:sldId id="369" r:id="rId31"/>
    <p:sldId id="352" r:id="rId32"/>
    <p:sldId id="356" r:id="rId33"/>
    <p:sldId id="358" r:id="rId34"/>
    <p:sldId id="373" r:id="rId35"/>
    <p:sldId id="359" r:id="rId36"/>
    <p:sldId id="357" r:id="rId37"/>
    <p:sldId id="360" r:id="rId38"/>
    <p:sldId id="355" r:id="rId39"/>
    <p:sldId id="379" r:id="rId40"/>
    <p:sldId id="367" r:id="rId41"/>
    <p:sldId id="371" r:id="rId42"/>
    <p:sldId id="378" r:id="rId43"/>
    <p:sldId id="377" r:id="rId44"/>
    <p:sldId id="354" r:id="rId45"/>
    <p:sldId id="381" r:id="rId46"/>
    <p:sldId id="361" r:id="rId47"/>
    <p:sldId id="362" r:id="rId48"/>
    <p:sldId id="353" r:id="rId49"/>
    <p:sldId id="363" r:id="rId50"/>
    <p:sldId id="364" r:id="rId51"/>
    <p:sldId id="365" r:id="rId52"/>
    <p:sldId id="36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6"/>
          </p14:sldIdLst>
        </p14:section>
        <p14:section name="NDC" id="{B9B51309-D148-4332-87C2-07BE32FBCA3B}">
          <p14:sldIdLst>
            <p14:sldId id="279"/>
            <p14:sldId id="376"/>
            <p14:sldId id="349"/>
            <p14:sldId id="380"/>
            <p14:sldId id="387"/>
            <p14:sldId id="285"/>
            <p14:sldId id="388"/>
            <p14:sldId id="284"/>
            <p14:sldId id="382"/>
            <p14:sldId id="384"/>
            <p14:sldId id="383"/>
            <p14:sldId id="386"/>
            <p14:sldId id="287"/>
            <p14:sldId id="321"/>
            <p14:sldId id="288"/>
            <p14:sldId id="320"/>
            <p14:sldId id="337"/>
            <p14:sldId id="372"/>
            <p14:sldId id="341"/>
            <p14:sldId id="374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79"/>
            <p14:sldId id="367"/>
            <p14:sldId id="371"/>
            <p14:sldId id="378"/>
            <p14:sldId id="377"/>
            <p14:sldId id="354"/>
            <p14:sldId id="381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test/mobile-friendly" TargetMode="External"/><Relationship Id="rId2" Type="http://schemas.openxmlformats.org/officeDocument/2006/relationships/hyperlink" Target="https://www.youtube.com/watch?v=3B7gBVTsEa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7gBVTsEa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freed7/declarative-shadow-dom/blob/master/README.m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fundamentals/web-components" TargetMode="External"/><Relationship Id="rId3" Type="http://schemas.openxmlformats.org/officeDocument/2006/relationships/hyperlink" Target="https://coryrylan.com/blog/using-web-components-in-angular-video-tutorial" TargetMode="External"/><Relationship Id="rId7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coryrylan.com/blog/using-web-components-in-react-video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mponents.dev/" TargetMode="External"/><Relationship Id="rId5" Type="http://schemas.openxmlformats.org/officeDocument/2006/relationships/hyperlink" Target="https://stenciljs.com/docs/overview" TargetMode="External"/><Relationship Id="rId4" Type="http://schemas.openxmlformats.org/officeDocument/2006/relationships/hyperlink" Target="https://coryrylan.com/blog/using-web-components-in-vue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omponents.dev/" TargetMode="External"/><Relationship Id="rId2" Type="http://schemas.openxmlformats.org/officeDocument/2006/relationships/hyperlink" Target="https://github.com/LukasBombach/react-web-component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YouTube videos in my channel.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ask questions in chat as we go along…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https://www.youtube.com/watch?v=3B7gBVTsEaE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Martin Splitt - Technical SEO 101 for React Developers | React Next 2019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https://search.google.com/test/mobile-friendly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test if app is mobile friendly but also the HTML that the Search Bot sees. It will show that SEO bots see the rendered HTML from the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Linking pages, use links not buttons as Bot does not do ‘clicks’. No # but use history. Only submit quality pages and a site map of important links.</a:t>
            </a:r>
          </a:p>
        </p:txBody>
      </p:sp>
    </p:spTree>
    <p:extLst>
      <p:ext uri="{BB962C8B-B14F-4D97-AF65-F5344CB8AC3E}">
        <p14:creationId xmlns:p14="http://schemas.microsoft.com/office/powerpoint/2010/main" val="269842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Give good description about your lists.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helmet, use canonical links for legacy routes. OK to say do not crawl.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Structured data application/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ld+json</a:t>
            </a:r>
            <a:endParaRPr lang="en-GB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g.co/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searchconsole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pic>
        <p:nvPicPr>
          <p:cNvPr id="4" name="Content Placeholder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D954D4-C226-4034-BDA3-152C750C2F9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102193" y="1427921"/>
            <a:ext cx="10222215" cy="5095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028FB-D5E0-47E8-8CE3-A978A88F1C56}"/>
              </a:ext>
            </a:extLst>
          </p:cNvPr>
          <p:cNvSpPr txBox="1"/>
          <p:nvPr/>
        </p:nvSpPr>
        <p:spPr>
          <a:xfrm>
            <a:off x="1419497" y="1175757"/>
            <a:ext cx="6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https://www.youtube.com/watch?v=3B7gBVTsEaE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GB" sz="2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12BCF-38A4-4A2D-AE91-74D987CC1E15}"/>
              </a:ext>
            </a:extLst>
          </p:cNvPr>
          <p:cNvSpPr/>
          <p:nvPr/>
        </p:nvSpPr>
        <p:spPr>
          <a:xfrm>
            <a:off x="292608" y="3241469"/>
            <a:ext cx="3498342" cy="7538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Regular HTML get processed first and sent to 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A619F-0127-438B-9E1C-AF38AAC1823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790950" y="3030905"/>
            <a:ext cx="533400" cy="587484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EDA14-0383-4E35-B195-DC5BB1DD034C}"/>
              </a:ext>
            </a:extLst>
          </p:cNvPr>
          <p:cNvSpPr/>
          <p:nvPr/>
        </p:nvSpPr>
        <p:spPr>
          <a:xfrm>
            <a:off x="292606" y="4235208"/>
            <a:ext cx="3498342" cy="8658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JS generated content gets placed in render queue to be processed later.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C9B1A3-DAB2-4579-9FCE-0CB3F78CE2DE}"/>
              </a:ext>
            </a:extLst>
          </p:cNvPr>
          <p:cNvCxnSpPr>
            <a:cxnSpLocks/>
          </p:cNvCxnSpPr>
          <p:nvPr/>
        </p:nvCxnSpPr>
        <p:spPr>
          <a:xfrm flipV="1">
            <a:off x="3790949" y="3858289"/>
            <a:ext cx="533400" cy="666086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3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SSR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Google is working on a proposal for SSR Web Components.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https://github.com/mfreed7/declarative-shadow-dom/blob/master/README.md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would allow two versions on page – the SSR one using HTML and the current client-side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is OK for Web Components to be just client-side with static HTML served initially.</a:t>
            </a:r>
          </a:p>
        </p:txBody>
      </p:sp>
    </p:spTree>
    <p:extLst>
      <p:ext uri="{BB962C8B-B14F-4D97-AF65-F5344CB8AC3E}">
        <p14:creationId xmlns:p14="http://schemas.microsoft.com/office/powerpoint/2010/main" val="16353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2156F86-F40C-4EEA-899E-637D5B7D0C28}"/>
              </a:ext>
            </a:extLst>
          </p:cNvPr>
          <p:cNvSpPr/>
          <p:nvPr/>
        </p:nvSpPr>
        <p:spPr>
          <a:xfrm>
            <a:off x="9511386" y="4914437"/>
            <a:ext cx="1627269" cy="1152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 pop-over UI!</a:t>
            </a:r>
          </a:p>
        </p:txBody>
      </p:sp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037480"/>
            <a:ext cx="10356444" cy="5250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Decoupled/Headless WP and WP Components for non-WP sites -  WordCamp Brighton, August 2019.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 - WP-HTML: The marriage of WP and JS Frameworks for expansion, ubiquity and profit - WordCamp Vienna February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WORKSHOP: Web Components Workshop (2hrs) - NDC Oslo June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Unifying frameworks with Web Components - Brighton AsyncJS, Nov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as Micro Apps - NDC London, Jan 2021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in WP, Gutenberg and as HTML plugins - WordCamp Northeast Ohio May 2021.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0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05-events/05-showPost.html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558950" y="2512989"/>
            <a:ext cx="38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19AAFD-242C-4CEB-9799-C2AA5218CE71}"/>
              </a:ext>
            </a:extLst>
          </p:cNvPr>
          <p:cNvSpPr txBox="1"/>
          <p:nvPr/>
        </p:nvSpPr>
        <p:spPr>
          <a:xfrm>
            <a:off x="4557320" y="1479421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CA26B-FE95-4535-AB03-07818D3C6506}"/>
              </a:ext>
            </a:extLst>
          </p:cNvPr>
          <p:cNvSpPr txBox="1"/>
          <p:nvPr/>
        </p:nvSpPr>
        <p:spPr>
          <a:xfrm>
            <a:off x="1810554" y="2892016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Events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CF3BF-CF49-43F5-BE5C-5D7DFE239894}"/>
              </a:ext>
            </a:extLst>
          </p:cNvPr>
          <p:cNvSpPr txBox="1"/>
          <p:nvPr/>
        </p:nvSpPr>
        <p:spPr>
          <a:xfrm>
            <a:off x="558950" y="1419489"/>
            <a:ext cx="3580298" cy="646331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 – Events up are the two normal design patterns.</a:t>
            </a:r>
          </a:p>
        </p:txBody>
      </p: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0A1D4-F741-470F-8D6B-13545BB01AD0}"/>
              </a:ext>
            </a:extLst>
          </p:cNvPr>
          <p:cNvSpPr txBox="1"/>
          <p:nvPr/>
        </p:nvSpPr>
        <p:spPr>
          <a:xfrm>
            <a:off x="2619774" y="582191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links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342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https://coryrylan.com/blog/using-web-components-in-react-video-tutorial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https://coryrylan.com/blog/using-web-components-in-angular-video-tutorial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https://coryrylan.com/blog/using-web-components-in-vue</a:t>
            </a:r>
            <a:endParaRPr lang="en-GB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https://stenciljs.com/docs/overview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https://webcomponents.dev/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https://custom-elements-everywhere.com/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https://developers.google.com/web/fundamentals/web-components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4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272062C-F409-43F8-9C97-ABA172A3AB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1455491"/>
            <a:ext cx="10177780" cy="4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Lifecycles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7A3A2C-7C3E-4967-A116-9E637F7C3D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7" y="1455491"/>
            <a:ext cx="9440727" cy="497889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A48B060-CB9A-4DA7-904D-8CD40306B3E3}"/>
              </a:ext>
            </a:extLst>
          </p:cNvPr>
          <p:cNvSpPr/>
          <p:nvPr/>
        </p:nvSpPr>
        <p:spPr>
          <a:xfrm>
            <a:off x="541609" y="5677988"/>
            <a:ext cx="1095602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165E5-CEA7-4660-9AFC-4E9CB65F045F}"/>
              </a:ext>
            </a:extLst>
          </p:cNvPr>
          <p:cNvSpPr txBox="1"/>
          <p:nvPr/>
        </p:nvSpPr>
        <p:spPr>
          <a:xfrm>
            <a:off x="354057" y="5963585"/>
            <a:ext cx="187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Seldom used…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35A331-6587-4EF4-AF53-B39D1C303A85}"/>
              </a:ext>
            </a:extLst>
          </p:cNvPr>
          <p:cNvSpPr/>
          <p:nvPr/>
        </p:nvSpPr>
        <p:spPr>
          <a:xfrm>
            <a:off x="541609" y="5082609"/>
            <a:ext cx="1095602" cy="26125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792B1-1E45-409C-B9A3-221597B52F37}"/>
              </a:ext>
            </a:extLst>
          </p:cNvPr>
          <p:cNvSpPr txBox="1"/>
          <p:nvPr/>
        </p:nvSpPr>
        <p:spPr>
          <a:xfrm>
            <a:off x="0" y="4748487"/>
            <a:ext cx="279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Render on state change</a:t>
            </a:r>
          </a:p>
        </p:txBody>
      </p:sp>
    </p:spTree>
    <p:extLst>
      <p:ext uri="{BB962C8B-B14F-4D97-AF65-F5344CB8AC3E}">
        <p14:creationId xmlns:p14="http://schemas.microsoft.com/office/powerpoint/2010/main" val="3745728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20,000+, GitHub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2E916-7863-4F35-9DD1-24DE9588B7C6}"/>
              </a:ext>
            </a:extLst>
          </p:cNvPr>
          <p:cNvSpPr txBox="1"/>
          <p:nvPr/>
        </p:nvSpPr>
        <p:spPr>
          <a:xfrm>
            <a:off x="4276725" y="1249455"/>
            <a:ext cx="76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https://github.blog/2021-05-04-how-we-use-web-components-at-github/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WordPress Full Site Editing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0F64189-908D-45E9-8369-B11FE7FF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8" y="1725369"/>
            <a:ext cx="11556274" cy="3970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DDB52-1F05-444A-8C5E-D9B93CCC6BB3}"/>
              </a:ext>
            </a:extLst>
          </p:cNvPr>
          <p:cNvSpPr txBox="1"/>
          <p:nvPr/>
        </p:nvSpPr>
        <p:spPr>
          <a:xfrm>
            <a:off x="4830972" y="2691344"/>
            <a:ext cx="6176662" cy="4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Comments used as component identifiers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473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375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help give context to the workshop: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Business case (1) site: WordPress converted to Micro Apps.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(in repo)</a:t>
            </a: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Conference app: MVP of many frameworks working together as separate </a:t>
            </a:r>
            <a:r>
              <a:rPr lang="en-GB" sz="28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independent Micro Apps.</a:t>
            </a:r>
            <a:endParaRPr lang="en-GB" sz="2800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290028"/>
            <a:ext cx="10971964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 – JS placed in usual public/js folder.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</a:t>
            </a: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https://github.com/LukasBombach/react-web-component</a:t>
            </a: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</a:t>
            </a: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https://webcomponents.dev/</a:t>
            </a:r>
            <a:endParaRPr lang="en-GB" sz="3200" i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do a lot of courses…what I like is…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2960915" y="319082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Break and repair rather than exercises.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2960915" y="399745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Links and references to use after course.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2960915" y="240781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Code that works out the box.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2960915" y="162480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Easy set up!</a:t>
            </a:r>
            <a:endParaRPr lang="en-GB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0FF8B5-91F0-4172-9C1F-F677C691AF48}"/>
              </a:ext>
            </a:extLst>
          </p:cNvPr>
          <p:cNvSpPr/>
          <p:nvPr/>
        </p:nvSpPr>
        <p:spPr>
          <a:xfrm>
            <a:off x="2960915" y="480408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Spaced repetition.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8A0BC2-F948-4926-9BC0-A2759BA0180D}"/>
              </a:ext>
            </a:extLst>
          </p:cNvPr>
          <p:cNvSpPr/>
          <p:nvPr/>
        </p:nvSpPr>
        <p:spPr>
          <a:xfrm>
            <a:off x="2960915" y="568800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Tutor to use same code</a:t>
            </a:r>
            <a:r>
              <a:rPr lang="en-GB" sz="2000"/>
              <a:t>/setup as me.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450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for the 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1979-1846-4765-8E4E-42F49A9E8111}"/>
              </a:ext>
            </a:extLst>
          </p:cNvPr>
          <p:cNvSpPr/>
          <p:nvPr/>
        </p:nvSpPr>
        <p:spPr>
          <a:xfrm>
            <a:off x="5921829" y="4668779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Deploying components between frameworks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5921829" y="221546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Work through scaffolded lessons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A1C8B8-267F-4892-B704-0070ECA33089}"/>
              </a:ext>
            </a:extLst>
          </p:cNvPr>
          <p:cNvSpPr/>
          <p:nvPr/>
        </p:nvSpPr>
        <p:spPr>
          <a:xfrm>
            <a:off x="5921829" y="550251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Wrap 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5921829" y="302209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Create highly functional components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5921829" y="143245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Introduction and overview of Web Components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5921829" y="382872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Build tools, NPM and libraries</a:t>
            </a:r>
          </a:p>
        </p:txBody>
      </p:sp>
      <p:pic>
        <p:nvPicPr>
          <p:cNvPr id="4" name="Graphic 3" descr="Factory with solid fill">
            <a:extLst>
              <a:ext uri="{FF2B5EF4-FFF2-40B4-BE49-F238E27FC236}">
                <a16:creationId xmlns:a16="http://schemas.microsoft.com/office/drawing/2014/main" id="{27442766-94C7-4AD9-B283-2D2AFCACF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2050" y="1181813"/>
            <a:ext cx="2067302" cy="2067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C9EF0-469D-463E-A2EF-7B4FFE456432}"/>
              </a:ext>
            </a:extLst>
          </p:cNvPr>
          <p:cNvSpPr txBox="1"/>
          <p:nvPr/>
        </p:nvSpPr>
        <p:spPr>
          <a:xfrm>
            <a:off x="627017" y="3043049"/>
            <a:ext cx="5059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factory for you to start producing straight away with all the templates and eco system resources you will need after the course so that today you can focus on a global understanding.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799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do I like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Code modularity.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Declarative style.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Focus on what the app does rather than how.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Universal use – JS, NPM, UNPKG.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return to the simplicity of HTML/CSS/JS.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is always backward compatible – code from 20 years ago works today.</a:t>
            </a: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7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0C4A48-8FCF-40CD-AA96-3B756D9B9801}"/>
              </a:ext>
            </a:extLst>
          </p:cNvPr>
          <p:cNvSpPr/>
          <p:nvPr/>
        </p:nvSpPr>
        <p:spPr>
          <a:xfrm>
            <a:off x="6235338" y="1375955"/>
            <a:ext cx="5146765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Useful links at end of slides…</a:t>
            </a: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551</TotalTime>
  <Words>2260</Words>
  <Application>Microsoft Office PowerPoint</Application>
  <PresentationFormat>Widescreen</PresentationFormat>
  <Paragraphs>305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Avenir Next LT Pro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Web Components as Micro Apps</vt:lpstr>
      <vt:lpstr>PowerPoint Presentation</vt:lpstr>
      <vt:lpstr>I do a lot of courses…what I like is…</vt:lpstr>
      <vt:lpstr>Roadmap for the day</vt:lpstr>
      <vt:lpstr>Why do I like Web Components?</vt:lpstr>
      <vt:lpstr>Already built in to HTML5</vt:lpstr>
      <vt:lpstr>In this talk…</vt:lpstr>
      <vt:lpstr>Web Components and SEO</vt:lpstr>
      <vt:lpstr>Web Components and SEO</vt:lpstr>
      <vt:lpstr>Web Components and SEO</vt:lpstr>
      <vt:lpstr>Web Components and SSR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Two Business Applications ( 2 )</vt:lpstr>
      <vt:lpstr>Pseudo code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Useful links</vt:lpstr>
      <vt:lpstr>Encapsulation!</vt:lpstr>
      <vt:lpstr>Shadow DOM – explained more fully later…</vt:lpstr>
      <vt:lpstr>Shadow DOM – explained more fully later…</vt:lpstr>
      <vt:lpstr>Lifecycles</vt:lpstr>
      <vt:lpstr>Who uses Web Components?</vt:lpstr>
      <vt:lpstr>WordPress Full Site Editing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198</cp:revision>
  <dcterms:created xsi:type="dcterms:W3CDTF">2021-01-18T09:21:23Z</dcterms:created>
  <dcterms:modified xsi:type="dcterms:W3CDTF">2021-06-16T10:15:23Z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