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6"/>
  </p:notesMasterIdLst>
  <p:handoutMasterIdLst>
    <p:handoutMasterId r:id="rId57"/>
  </p:handoutMasterIdLst>
  <p:sldIdLst>
    <p:sldId id="286" r:id="rId5"/>
    <p:sldId id="349" r:id="rId6"/>
    <p:sldId id="389" r:id="rId7"/>
    <p:sldId id="279" r:id="rId8"/>
    <p:sldId id="388" r:id="rId9"/>
    <p:sldId id="376" r:id="rId10"/>
    <p:sldId id="380" r:id="rId11"/>
    <p:sldId id="390" r:id="rId12"/>
    <p:sldId id="387" r:id="rId13"/>
    <p:sldId id="285" r:id="rId14"/>
    <p:sldId id="284" r:id="rId15"/>
    <p:sldId id="382" r:id="rId16"/>
    <p:sldId id="384" r:id="rId17"/>
    <p:sldId id="383" r:id="rId18"/>
    <p:sldId id="386" r:id="rId19"/>
    <p:sldId id="287" r:id="rId20"/>
    <p:sldId id="321" r:id="rId21"/>
    <p:sldId id="288" r:id="rId22"/>
    <p:sldId id="337" r:id="rId23"/>
    <p:sldId id="320" r:id="rId24"/>
    <p:sldId id="372" r:id="rId25"/>
    <p:sldId id="374" r:id="rId26"/>
    <p:sldId id="341" r:id="rId27"/>
    <p:sldId id="368" r:id="rId28"/>
    <p:sldId id="375" r:id="rId29"/>
    <p:sldId id="370" r:id="rId30"/>
    <p:sldId id="350" r:id="rId31"/>
    <p:sldId id="351" r:id="rId32"/>
    <p:sldId id="369" r:id="rId33"/>
    <p:sldId id="352" r:id="rId34"/>
    <p:sldId id="356" r:id="rId35"/>
    <p:sldId id="358" r:id="rId36"/>
    <p:sldId id="373" r:id="rId37"/>
    <p:sldId id="359" r:id="rId38"/>
    <p:sldId id="357" r:id="rId39"/>
    <p:sldId id="360" r:id="rId40"/>
    <p:sldId id="355" r:id="rId41"/>
    <p:sldId id="379" r:id="rId42"/>
    <p:sldId id="367" r:id="rId43"/>
    <p:sldId id="371" r:id="rId44"/>
    <p:sldId id="378" r:id="rId45"/>
    <p:sldId id="377" r:id="rId46"/>
    <p:sldId id="354" r:id="rId47"/>
    <p:sldId id="381" r:id="rId48"/>
    <p:sldId id="361" r:id="rId49"/>
    <p:sldId id="362" r:id="rId50"/>
    <p:sldId id="353" r:id="rId51"/>
    <p:sldId id="363" r:id="rId52"/>
    <p:sldId id="364" r:id="rId53"/>
    <p:sldId id="365" r:id="rId54"/>
    <p:sldId id="36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</p14:sldIdLst>
        </p14:section>
        <p14:section name="NDC" id="{B9B51309-D148-4332-87C2-07BE32FBCA3B}">
          <p14:sldIdLst>
            <p14:sldId id="349"/>
            <p14:sldId id="389"/>
            <p14:sldId id="279"/>
            <p14:sldId id="388"/>
            <p14:sldId id="376"/>
            <p14:sldId id="380"/>
            <p14:sldId id="390"/>
            <p14:sldId id="387"/>
            <p14:sldId id="285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37"/>
            <p14:sldId id="320"/>
            <p14:sldId id="372"/>
            <p14:sldId id="374"/>
            <p14:sldId id="341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97" d="100"/>
          <a:sy n="97" d="100"/>
        </p:scale>
        <p:origin x="72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mponents.dev/" TargetMode="External"/><Relationship Id="rId2" Type="http://schemas.openxmlformats.org/officeDocument/2006/relationships/hyperlink" Target="https://github.com/LukasBombach/react-web-compon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YouTube videos in my channel.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I like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modularity.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Declarative style – like writing sentences.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Focus on what the app does rather than how.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Universal use – JS, NPM, UNPKG.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return to the simplicity of HTML/CSS/JS.</a:t>
            </a:r>
          </a:p>
          <a:p>
            <a:pPr lvl="1">
              <a:lnSpc>
                <a:spcPts val="36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is always backward compatible – code from 20 years ago works today.</a:t>
            </a: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10451593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talk…creating a context for the workshop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5" y="2659361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452CE9-95F7-4E68-BB4D-4150DBA2A9D8}"/>
              </a:ext>
            </a:extLst>
          </p:cNvPr>
          <p:cNvSpPr/>
          <p:nvPr/>
        </p:nvSpPr>
        <p:spPr>
          <a:xfrm>
            <a:off x="6235336" y="1353769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Not meant to be learning!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Segoe UI Light" panose="020B0502040204020203" pitchFamily="34" charset="0"/>
                <a:cs typeface="Segoe UI Light" panose="020B0502040204020203" pitchFamily="34" charset="0"/>
              </a:rPr>
              <a:t>SEO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1D5599-C30B-4335-8C59-4E4874903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011" y="334297"/>
            <a:ext cx="3430467" cy="1295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BC001-B45A-4E09-926F-283E94C9994C}"/>
              </a:ext>
            </a:extLst>
          </p:cNvPr>
          <p:cNvSpPr txBox="1"/>
          <p:nvPr/>
        </p:nvSpPr>
        <p:spPr>
          <a:xfrm>
            <a:off x="8760822" y="80642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4.39 Billion pages…</a:t>
            </a:r>
          </a:p>
        </p:txBody>
      </p: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Components.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OK for Web Components to be just client-side with static HTML served initially.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89654" y="680701"/>
            <a:ext cx="675617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081F33-5363-442B-81E4-694EF27E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53" y="1455491"/>
            <a:ext cx="4032069" cy="2268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106E1-22B1-4DB4-A2AF-7F85F1943954}"/>
              </a:ext>
            </a:extLst>
          </p:cNvPr>
          <p:cNvSpPr txBox="1"/>
          <p:nvPr/>
        </p:nvSpPr>
        <p:spPr>
          <a:xfrm>
            <a:off x="8281851" y="3714821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53725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Volounteer tutor at codeyourfuture.io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latin typeface="Segoe UI Light" panose="020B0502040204020203" pitchFamily="34" charset="0"/>
                <a:cs typeface="Segoe UI Light" panose="020B0502040204020203" pitchFamily="34" charset="0"/>
              </a:rPr>
              <a:t>PWAs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Web Components, RxJS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B9D5540-35F5-4A82-8E02-61EAD4F11294}"/>
              </a:ext>
            </a:extLst>
          </p:cNvPr>
          <p:cNvSpPr/>
          <p:nvPr/>
        </p:nvSpPr>
        <p:spPr>
          <a:xfrm>
            <a:off x="1042967" y="1278844"/>
            <a:ext cx="10057652" cy="4557473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Just a developer like all of you.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Tech is still challenging.</a:t>
            </a:r>
          </a:p>
          <a:p>
            <a:pPr algn="ctr"/>
            <a:endParaRPr lang="en-GB" sz="4000" dirty="0">
              <a:solidFill>
                <a:schemeClr val="tx1"/>
              </a:solidFill>
            </a:endParaRP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“</a:t>
            </a:r>
            <a:r>
              <a:rPr lang="en-GB" sz="4000" i="1" dirty="0">
                <a:solidFill>
                  <a:schemeClr val="tx1"/>
                </a:solidFill>
              </a:rPr>
              <a:t>It doesn’t get any easier…just different</a:t>
            </a:r>
            <a:r>
              <a:rPr lang="en-GB" sz="4000" dirty="0">
                <a:solidFill>
                  <a:schemeClr val="tx1"/>
                </a:solidFill>
              </a:rPr>
              <a:t>” 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 - anon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Where you live.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Your tech stack.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Why you are interested in Web Components.</a:t>
            </a:r>
          </a:p>
          <a:p>
            <a:pPr lvl="1"/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 will honour completing course in 4 hours but will be available if needed after.  Ends: 12pm GMT.</a:t>
            </a: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50ish minutes lesson and a 10 min break but the group will determine what works best.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B94FB9-39C7-47C2-86CF-8EF3E162F533}"/>
              </a:ext>
            </a:extLst>
          </p:cNvPr>
          <p:cNvCxnSpPr/>
          <p:nvPr/>
        </p:nvCxnSpPr>
        <p:spPr>
          <a:xfrm>
            <a:off x="1375954" y="3910149"/>
            <a:ext cx="90394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22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A9CDF-60AC-4E67-967F-23971A6B8878}"/>
              </a:ext>
            </a:extLst>
          </p:cNvPr>
          <p:cNvSpPr txBox="1"/>
          <p:nvPr/>
        </p:nvSpPr>
        <p:spPr>
          <a:xfrm>
            <a:off x="3849189" y="5148822"/>
            <a:ext cx="29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function in class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1. Public 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91029" y="2512988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593034" y="2780404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5AAE6868-57EB-4A17-99C7-AB221AE9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23" y="2537613"/>
            <a:ext cx="597211" cy="597211"/>
          </a:xfrm>
          <a:prstGeom prst="rect">
            <a:avLst/>
          </a:prstGeom>
        </p:spPr>
      </p:pic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B7688279-7EFD-460C-A9F2-238A4420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226" y="1228404"/>
            <a:ext cx="597211" cy="597211"/>
          </a:xfrm>
          <a:prstGeom prst="rect">
            <a:avLst/>
          </a:prstGeom>
        </p:spPr>
      </p:pic>
      <p:pic>
        <p:nvPicPr>
          <p:cNvPr id="27" name="Graphic 26" descr="Exclamation mark with solid fill">
            <a:extLst>
              <a:ext uri="{FF2B5EF4-FFF2-40B4-BE49-F238E27FC236}">
                <a16:creationId xmlns:a16="http://schemas.microsoft.com/office/drawing/2014/main" id="{529E30C8-53BA-4D40-A86B-23DE08DD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2" y="3441513"/>
            <a:ext cx="597211" cy="5972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338091-E883-493B-BBB6-E14CB71DEEA5}"/>
              </a:ext>
            </a:extLst>
          </p:cNvPr>
          <p:cNvSpPr txBox="1"/>
          <p:nvPr/>
        </p:nvSpPr>
        <p:spPr>
          <a:xfrm>
            <a:off x="775713" y="3519901"/>
            <a:ext cx="25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= primary use cases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AB8C3D-252E-4B54-B5B7-75BBBD4DDC62}"/>
              </a:ext>
            </a:extLst>
          </p:cNvPr>
          <p:cNvSpPr/>
          <p:nvPr/>
        </p:nvSpPr>
        <p:spPr>
          <a:xfrm>
            <a:off x="2129152" y="3735977"/>
            <a:ext cx="7045235" cy="16665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 HTML5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 – explored later in lessons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and independent Micro Apps.</a:t>
            </a: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290028"/>
            <a:ext cx="1097196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– JS placed in usual public/js folder.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</a:t>
            </a: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https://github.com/LukasBombach/react-web-component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</a:t>
            </a: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https://webcomponents.dev/</a:t>
            </a:r>
            <a:endParaRPr lang="en-GB" sz="3200" i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716879" y="801297"/>
            <a:ext cx="10356444" cy="5630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2021…some more scheduled on:</a:t>
            </a: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992B3-34F9-4C16-842C-8972C5549156}"/>
              </a:ext>
            </a:extLst>
          </p:cNvPr>
          <p:cNvSpPr txBox="1"/>
          <p:nvPr/>
        </p:nvSpPr>
        <p:spPr>
          <a:xfrm>
            <a:off x="1746068" y="6056703"/>
            <a:ext cx="869986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en-GB" sz="2400" dirty="0">
                <a:latin typeface="Avenir Next LT Pro" panose="020B0504020202020204" pitchFamily="34" charset="0"/>
              </a:rPr>
              <a:t>WP REST API + WEB COMPONENTS =&gt; 100% INTERNET</a:t>
            </a: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coding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I don’t like exercises!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195F0-7E97-4529-9F65-EE94AA363D29}"/>
              </a:ext>
            </a:extLst>
          </p:cNvPr>
          <p:cNvSpPr txBox="1"/>
          <p:nvPr/>
        </p:nvSpPr>
        <p:spPr>
          <a:xfrm>
            <a:off x="1229868" y="1606033"/>
            <a:ext cx="9732264" cy="410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 ready made examples to break and rebuild.</a:t>
            </a:r>
          </a:p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using enough brain power to just handle the whole workshop.</a:t>
            </a:r>
          </a:p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I can’t solve the exercise I get stuck there until I resolve it in my head.</a:t>
            </a:r>
          </a:p>
          <a:p>
            <a:pPr marL="228600" lvl="1" indent="-228600">
              <a:lnSpc>
                <a:spcPts val="3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make negative judgements about myself.</a:t>
            </a:r>
          </a:p>
        </p:txBody>
      </p:sp>
    </p:spTree>
    <p:extLst>
      <p:ext uri="{BB962C8B-B14F-4D97-AF65-F5344CB8AC3E}">
        <p14:creationId xmlns:p14="http://schemas.microsoft.com/office/powerpoint/2010/main" val="172340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312229" y="4668779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312229" y="221546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312229" y="550251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312229" y="302209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components/Micro Apps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312229" y="143245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312229" y="382872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371" y="1091541"/>
            <a:ext cx="1961981" cy="1961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731520" y="2800310"/>
            <a:ext cx="5059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COMPONENTS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605</TotalTime>
  <Words>2449</Words>
  <Application>Microsoft Office PowerPoint</Application>
  <PresentationFormat>Widescreen</PresentationFormat>
  <Paragraphs>329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PowerPoint Presentation</vt:lpstr>
      <vt:lpstr>Introductions</vt:lpstr>
      <vt:lpstr>Web Components as Micro Apps</vt:lpstr>
      <vt:lpstr>Already built in to HTML5</vt:lpstr>
      <vt:lpstr>Web Components as Micro Apps</vt:lpstr>
      <vt:lpstr>I do a lot of courses…what I like is…</vt:lpstr>
      <vt:lpstr>I don’t like exercises!</vt:lpstr>
      <vt:lpstr>Roadmap for the day</vt:lpstr>
      <vt:lpstr>Why do I like Web Components?</vt:lpstr>
      <vt:lpstr>In this talk…creating a context for the workshop</vt:lpstr>
      <vt:lpstr>Web Components and SEO</vt:lpstr>
      <vt:lpstr>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Pseudo code</vt:lpstr>
      <vt:lpstr>Two Business Applications ( 2 )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 – explored later in lessons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223</cp:revision>
  <dcterms:created xsi:type="dcterms:W3CDTF">2021-01-18T09:21:23Z</dcterms:created>
  <dcterms:modified xsi:type="dcterms:W3CDTF">2021-06-24T06:10:07Z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