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2"/>
  </p:notesMasterIdLst>
  <p:handoutMasterIdLst>
    <p:handoutMasterId r:id="rId53"/>
  </p:handoutMasterIdLst>
  <p:sldIdLst>
    <p:sldId id="286" r:id="rId5"/>
    <p:sldId id="279" r:id="rId6"/>
    <p:sldId id="376" r:id="rId7"/>
    <p:sldId id="349" r:id="rId8"/>
    <p:sldId id="380" r:id="rId9"/>
    <p:sldId id="285" r:id="rId10"/>
    <p:sldId id="284" r:id="rId11"/>
    <p:sldId id="382" r:id="rId12"/>
    <p:sldId id="384" r:id="rId13"/>
    <p:sldId id="383" r:id="rId14"/>
    <p:sldId id="386" r:id="rId15"/>
    <p:sldId id="287" r:id="rId16"/>
    <p:sldId id="321" r:id="rId17"/>
    <p:sldId id="288" r:id="rId18"/>
    <p:sldId id="320" r:id="rId19"/>
    <p:sldId id="337" r:id="rId20"/>
    <p:sldId id="372" r:id="rId21"/>
    <p:sldId id="341" r:id="rId22"/>
    <p:sldId id="374" r:id="rId23"/>
    <p:sldId id="368" r:id="rId24"/>
    <p:sldId id="375" r:id="rId25"/>
    <p:sldId id="370" r:id="rId26"/>
    <p:sldId id="350" r:id="rId27"/>
    <p:sldId id="351" r:id="rId28"/>
    <p:sldId id="369" r:id="rId29"/>
    <p:sldId id="352" r:id="rId30"/>
    <p:sldId id="356" r:id="rId31"/>
    <p:sldId id="358" r:id="rId32"/>
    <p:sldId id="373" r:id="rId33"/>
    <p:sldId id="359" r:id="rId34"/>
    <p:sldId id="357" r:id="rId35"/>
    <p:sldId id="360" r:id="rId36"/>
    <p:sldId id="355" r:id="rId37"/>
    <p:sldId id="379" r:id="rId38"/>
    <p:sldId id="367" r:id="rId39"/>
    <p:sldId id="371" r:id="rId40"/>
    <p:sldId id="378" r:id="rId41"/>
    <p:sldId id="377" r:id="rId42"/>
    <p:sldId id="354" r:id="rId43"/>
    <p:sldId id="381" r:id="rId44"/>
    <p:sldId id="361" r:id="rId45"/>
    <p:sldId id="362" r:id="rId46"/>
    <p:sldId id="353" r:id="rId47"/>
    <p:sldId id="363" r:id="rId48"/>
    <p:sldId id="364" r:id="rId49"/>
    <p:sldId id="365" r:id="rId50"/>
    <p:sldId id="36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376"/>
            <p14:sldId id="349"/>
            <p14:sldId id="380"/>
            <p14:sldId id="285"/>
            <p14:sldId id="284"/>
            <p14:sldId id="382"/>
            <p14:sldId id="384"/>
            <p14:sldId id="383"/>
            <p14:sldId id="386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79"/>
            <p14:sldId id="367"/>
            <p14:sldId id="371"/>
            <p14:sldId id="378"/>
            <p14:sldId id="377"/>
            <p14:sldId id="354"/>
            <p14:sldId id="381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7gBVTsEa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reed7/declarative-shadow-dom/blob/master/README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hyperlink" Target="https://www.youtube.com/watch?v=3B7gBVTsEa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YouTube videos in my channel.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D954D4-C226-4034-BDA3-152C750C2F9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102193" y="1427921"/>
            <a:ext cx="10222215" cy="5095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028FB-D5E0-47E8-8CE3-A978A88F1C56}"/>
              </a:ext>
            </a:extLst>
          </p:cNvPr>
          <p:cNvSpPr txBox="1"/>
          <p:nvPr/>
        </p:nvSpPr>
        <p:spPr>
          <a:xfrm>
            <a:off x="1419497" y="117575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https://www.youtube.com/watch?v=3B7gBVTsEaE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12BCF-38A4-4A2D-AE91-74D987CC1E15}"/>
              </a:ext>
            </a:extLst>
          </p:cNvPr>
          <p:cNvSpPr/>
          <p:nvPr/>
        </p:nvSpPr>
        <p:spPr>
          <a:xfrm>
            <a:off x="292608" y="3241469"/>
            <a:ext cx="3498342" cy="7538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Regular HTML get processed first and sent to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A619F-0127-438B-9E1C-AF38AAC1823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90950" y="3030905"/>
            <a:ext cx="533400" cy="587484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EDA14-0383-4E35-B195-DC5BB1DD034C}"/>
              </a:ext>
            </a:extLst>
          </p:cNvPr>
          <p:cNvSpPr/>
          <p:nvPr/>
        </p:nvSpPr>
        <p:spPr>
          <a:xfrm>
            <a:off x="292606" y="4235208"/>
            <a:ext cx="3498342" cy="865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JS generated content gets placed in render queue to be processed later.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9B1A3-DAB2-4579-9FCE-0CB3F78CE2DE}"/>
              </a:ext>
            </a:extLst>
          </p:cNvPr>
          <p:cNvCxnSpPr>
            <a:cxnSpLocks/>
          </p:cNvCxnSpPr>
          <p:nvPr/>
        </p:nvCxnSpPr>
        <p:spPr>
          <a:xfrm flipV="1">
            <a:off x="3790949" y="3858289"/>
            <a:ext cx="533400" cy="666086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3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SSR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Google is working on a proposal for SSR Web 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Componts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https://github.com/mfreed7/declarative-shadow-dom/blob/master/README.md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would allow two versions on page – the SSR one using HTML and the current client-side Web Component.</a:t>
            </a:r>
          </a:p>
        </p:txBody>
      </p:sp>
    </p:spTree>
    <p:extLst>
      <p:ext uri="{BB962C8B-B14F-4D97-AF65-F5344CB8AC3E}">
        <p14:creationId xmlns:p14="http://schemas.microsoft.com/office/powerpoint/2010/main" val="16353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2156F86-F40C-4EEA-899E-637D5B7D0C28}"/>
              </a:ext>
            </a:extLst>
          </p:cNvPr>
          <p:cNvSpPr/>
          <p:nvPr/>
        </p:nvSpPr>
        <p:spPr>
          <a:xfrm>
            <a:off x="9511386" y="4914437"/>
            <a:ext cx="1627269" cy="1152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 pop-over UI!</a:t>
            </a:r>
          </a:p>
        </p:txBody>
      </p:sp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05-events/05-showPost.html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037480"/>
            <a:ext cx="10356444" cy="5250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Decoupled/Headless WP and WP Components for non-WP sites -  WordCamp Brighton, August 2019.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558950" y="2512989"/>
            <a:ext cx="38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19AAFD-242C-4CEB-9799-C2AA5218CE71}"/>
              </a:ext>
            </a:extLst>
          </p:cNvPr>
          <p:cNvSpPr txBox="1"/>
          <p:nvPr/>
        </p:nvSpPr>
        <p:spPr>
          <a:xfrm>
            <a:off x="4557320" y="1479421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CA26B-FE95-4535-AB03-07818D3C6506}"/>
              </a:ext>
            </a:extLst>
          </p:cNvPr>
          <p:cNvSpPr txBox="1"/>
          <p:nvPr/>
        </p:nvSpPr>
        <p:spPr>
          <a:xfrm>
            <a:off x="1810554" y="2892016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Events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CF3BF-CF49-43F5-BE5C-5D7DFE239894}"/>
              </a:ext>
            </a:extLst>
          </p:cNvPr>
          <p:cNvSpPr txBox="1"/>
          <p:nvPr/>
        </p:nvSpPr>
        <p:spPr>
          <a:xfrm>
            <a:off x="558950" y="1419489"/>
            <a:ext cx="3580298" cy="646331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 – Events up are the two normal design patterns.</a:t>
            </a:r>
          </a:p>
        </p:txBody>
      </p: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0A1D4-F741-470F-8D6B-13545BB01AD0}"/>
              </a:ext>
            </a:extLst>
          </p:cNvPr>
          <p:cNvSpPr txBox="1"/>
          <p:nvPr/>
        </p:nvSpPr>
        <p:spPr>
          <a:xfrm>
            <a:off x="2619774" y="582191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35A331-6587-4EF4-AF53-B39D1C303A85}"/>
              </a:ext>
            </a:extLst>
          </p:cNvPr>
          <p:cNvSpPr/>
          <p:nvPr/>
        </p:nvSpPr>
        <p:spPr>
          <a:xfrm>
            <a:off x="541609" y="5082609"/>
            <a:ext cx="1095602" cy="26125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92B1-1E45-409C-B9A3-221597B52F37}"/>
              </a:ext>
            </a:extLst>
          </p:cNvPr>
          <p:cNvSpPr txBox="1"/>
          <p:nvPr/>
        </p:nvSpPr>
        <p:spPr>
          <a:xfrm>
            <a:off x="0" y="4748487"/>
            <a:ext cx="279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Render on state change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2E916-7863-4F35-9DD1-24DE9588B7C6}"/>
              </a:ext>
            </a:extLst>
          </p:cNvPr>
          <p:cNvSpPr txBox="1"/>
          <p:nvPr/>
        </p:nvSpPr>
        <p:spPr>
          <a:xfrm>
            <a:off x="4276725" y="1249455"/>
            <a:ext cx="76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https://github.blog/2021-05-04-how-we-use-web-components-at-github/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WordPress Full Site Editing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F64189-908D-45E9-8369-B11FE7FF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8" y="1725369"/>
            <a:ext cx="11556274" cy="3970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DDB52-1F05-444A-8C5E-D9B93CCC6BB3}"/>
              </a:ext>
            </a:extLst>
          </p:cNvPr>
          <p:cNvSpPr txBox="1"/>
          <p:nvPr/>
        </p:nvSpPr>
        <p:spPr>
          <a:xfrm>
            <a:off x="4830972" y="2691344"/>
            <a:ext cx="6176662" cy="4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Comments used as component identifiers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73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</a:t>
            </a:r>
            <a:r>
              <a:rPr lang="en-GB" sz="28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independent Micro Apps.</a:t>
            </a:r>
            <a:endParaRPr lang="en-GB" sz="2800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for the 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1979-1846-4765-8E4E-42F49A9E8111}"/>
              </a:ext>
            </a:extLst>
          </p:cNvPr>
          <p:cNvSpPr/>
          <p:nvPr/>
        </p:nvSpPr>
        <p:spPr>
          <a:xfrm>
            <a:off x="2926081" y="4633945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Deploying components between frameworks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2926081" y="218063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Work through scaffolded lessons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1C8B8-267F-4892-B704-0070ECA33089}"/>
              </a:ext>
            </a:extLst>
          </p:cNvPr>
          <p:cNvSpPr/>
          <p:nvPr/>
        </p:nvSpPr>
        <p:spPr>
          <a:xfrm>
            <a:off x="2926081" y="5467678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Wrap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2926081" y="298726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Create highly functional components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2926081" y="1397618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Introduction and overview of Web Components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2926081" y="379389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 tools, NPM and libraries</a:t>
            </a:r>
          </a:p>
        </p:txBody>
      </p:sp>
    </p:spTree>
    <p:extLst>
      <p:ext uri="{BB962C8B-B14F-4D97-AF65-F5344CB8AC3E}">
        <p14:creationId xmlns:p14="http://schemas.microsoft.com/office/powerpoint/2010/main" val="35450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7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6235338" y="1375955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https://www.youtube.com/watch?v=3B7gBVTsEaE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Martin Splitt - Technical SEO 101 for React Developers | React Next 2019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https://search.google.com/test/mobile-friendly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test if app is mobile friendly but also the HTML that the Search Bot sees. It will show that SEO bots see the rendered HTML from the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Linking pages, use links not buttons as Bot does not do ‘clicks’. No # but use history. Only submit quality pages and a site map of important links.</a:t>
            </a:r>
          </a:p>
        </p:txBody>
      </p:sp>
    </p:spTree>
    <p:extLst>
      <p:ext uri="{BB962C8B-B14F-4D97-AF65-F5344CB8AC3E}">
        <p14:creationId xmlns:p14="http://schemas.microsoft.com/office/powerpoint/2010/main" val="26984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Give good description about your lists.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helmet, use canonical links for legacy routes. OK to say do not crawl.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data application/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ld+json</a:t>
            </a:r>
            <a:endParaRPr lang="en-GB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g.co/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searchconsole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535</TotalTime>
  <Words>2085</Words>
  <Application>Microsoft Office PowerPoint</Application>
  <PresentationFormat>Widescreen</PresentationFormat>
  <Paragraphs>286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Web Components as Micro Apps</vt:lpstr>
      <vt:lpstr>PowerPoint Presentation</vt:lpstr>
      <vt:lpstr>Roadmap for the day</vt:lpstr>
      <vt:lpstr>Already built in to HTML5</vt:lpstr>
      <vt:lpstr>In this talk…</vt:lpstr>
      <vt:lpstr>Web Components and SEO</vt:lpstr>
      <vt:lpstr>Web Components and SEO</vt:lpstr>
      <vt:lpstr>Web Components and SEO</vt:lpstr>
      <vt:lpstr>Web Components and SSR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Useful links</vt:lpstr>
      <vt:lpstr>Encapsulation!</vt:lpstr>
      <vt:lpstr>Shadow DOM – explained more fully later…</vt:lpstr>
      <vt:lpstr>Shadow DOM – explained more fully later…</vt:lpstr>
      <vt:lpstr>Lifecycles</vt:lpstr>
      <vt:lpstr>Who uses Web Components?</vt:lpstr>
      <vt:lpstr>WordPress Full Site Editing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186</cp:revision>
  <dcterms:created xsi:type="dcterms:W3CDTF">2021-01-18T09:21:23Z</dcterms:created>
  <dcterms:modified xsi:type="dcterms:W3CDTF">2021-06-14T08:48:22Z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