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5C1508-0D0C-4FA3-8FA2-4362833B2712}">
  <a:tblStyle styleId="{385C1508-0D0C-4FA3-8FA2-4362833B2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653f8f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653f8f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e250c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e250c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e250c9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e250c9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e250c9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e250c9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e250c96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e250c9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e250c9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e250c9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e250c9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e250c9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9023b2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9023b2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653f8f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653f8f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OOP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8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Part 1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36675" y="216050"/>
            <a:ext cx="797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Инкапсуляция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9925" y="719525"/>
            <a:ext cx="737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Объединение данных и методов для обработки этих данных.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Не сокрытие. Может включать сокрытие. А может и не включать. В Python есть инкапсуляция, но нет сокрытия.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85450" y="334525"/>
            <a:ext cx="60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Simula-67</a:t>
            </a: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malltalk</a:t>
            </a:r>
            <a:r>
              <a:rPr b="1" lang="en" sz="2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Алан Кей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4850" y="1045425"/>
            <a:ext cx="7638600" cy="3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Simula (ALGOL с классами) -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объекты, классы, виртуальные метод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ы.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Алан Кей в языке SmallTalk выразил объектно-ориентированную парадигму: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В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се - объекты.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Е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динственный способ изменить состояние объекта - послать сообщение.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О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бъект является представителем класса, который выражает общие свойства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36675" y="216050"/>
            <a:ext cx="797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Интерфейс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Единственный способ изменить состояние объекта - послать сообщение. Об объектах известно только то, что они сообщают через свои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интерфейсы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845410" y="1549450"/>
            <a:ext cx="31200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Object1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845410" y="3027389"/>
            <a:ext cx="31200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Object2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>
            <a:off x="4132917" y="2062584"/>
            <a:ext cx="33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/>
          <p:nvPr/>
        </p:nvCxnSpPr>
        <p:spPr>
          <a:xfrm>
            <a:off x="4835914" y="2062573"/>
            <a:ext cx="9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4921096" y="2148132"/>
            <a:ext cx="27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SendMessage(Object1, ...)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634200" y="2582025"/>
            <a:ext cx="24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SendMessage(Object2, ...)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87525" y="4065375"/>
            <a:ext cx="7092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SendMessage(Object2, ...) - сигнатура операции. Множество сигнатур объекта - его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интерфейс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36675" y="216050"/>
            <a:ext cx="7973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Тип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Обозначение конкретного интерфейса. Определяет множество объектов (структуру значений) и совокупность операций, которые могут быть выполнены с этими объектами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666750" y="192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{385C1508-0D0C-4FA3-8FA2-4362833B2712}</a:tableStyleId>
              </a:tblPr>
              <a:tblGrid>
                <a:gridCol w="1401400"/>
                <a:gridCol w="2876600"/>
                <a:gridCol w="3743850"/>
              </a:tblGrid>
              <a:tr h="67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Integer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-1, 0, 64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Арифметические операции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(SerialNumber 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SetTimer(), TurnOn(), TurnOff()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WebDriver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WebDriver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(SessionId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Click(), Scroll(), GetElement()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36675" y="216050"/>
            <a:ext cx="7973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Тип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Обозначение конкретного интерфейса. Определяет множество объектов (структуру значений) и совокупность операций, которые могут быть выполнены с этими объектами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17875" y="1707550"/>
            <a:ext cx="703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О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дин объект может иметь множество типов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О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бъекты могут иметь общие типы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О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дин тип является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подтипом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другого, если интерфейс первого содержит интерфейс второго. Второй тип -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супертип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для первого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36675" y="216050"/>
            <a:ext cx="7973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Тип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Обозначение конкретного интерфейса. Определяет множество объектов (структуру значений) и совокупность операций, которые могут быть выполнены с этими объектами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666750" y="159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{385C1508-0D0C-4FA3-8FA2-4362833B2712}</a:tableStyleId>
              </a:tblPr>
              <a:tblGrid>
                <a:gridCol w="1401400"/>
                <a:gridCol w="2423600"/>
                <a:gridCol w="4196850"/>
              </a:tblGrid>
              <a:tr h="93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Integer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Int64, UnisgnedInt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TimerValue(UnsignedInt):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reset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MicrowaveWithTimer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MicrowaveWithGrill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MicrowaveWithTimer(Microwave):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set_timer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(value: TimerValue)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WebDriver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FirefoxDriver, ChromeDriver</a:t>
                      </a:r>
                      <a:endParaRPr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FirefoxDriver(WebDriver):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b="1"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setup_proxy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36675" y="216050"/>
            <a:ext cx="797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Полиморфизм подтипов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68450" y="661850"/>
            <a:ext cx="796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Вызывающий код использует объект, опираясь только на его интерфейс (контракт), не зная при этом фактического типа.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536675" y="216050"/>
            <a:ext cx="797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Полиморфизм подтипов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4196088" y="126666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702038" y="1917738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HL1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196088" y="1917738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HL2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690138" y="191766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HL3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7" name="Google Shape;107;p20"/>
          <p:cNvCxnSpPr>
            <a:stCxn id="103" idx="2"/>
            <a:endCxn id="104" idx="0"/>
          </p:cNvCxnSpPr>
          <p:nvPr/>
        </p:nvCxnSpPr>
        <p:spPr>
          <a:xfrm flipH="1">
            <a:off x="2225838" y="1622763"/>
            <a:ext cx="24939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20"/>
          <p:cNvCxnSpPr>
            <a:stCxn id="103" idx="2"/>
            <a:endCxn id="105" idx="0"/>
          </p:cNvCxnSpPr>
          <p:nvPr/>
        </p:nvCxnSpPr>
        <p:spPr>
          <a:xfrm>
            <a:off x="4719738" y="1622763"/>
            <a:ext cx="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20"/>
          <p:cNvCxnSpPr>
            <a:stCxn id="103" idx="2"/>
            <a:endCxn id="106" idx="0"/>
          </p:cNvCxnSpPr>
          <p:nvPr/>
        </p:nvCxnSpPr>
        <p:spPr>
          <a:xfrm>
            <a:off x="4719738" y="1622763"/>
            <a:ext cx="24942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20"/>
          <p:cNvSpPr/>
          <p:nvPr/>
        </p:nvSpPr>
        <p:spPr>
          <a:xfrm>
            <a:off x="983613" y="264391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354238" y="264391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2" name="Google Shape;112;p20"/>
          <p:cNvCxnSpPr>
            <a:stCxn id="104" idx="2"/>
            <a:endCxn id="110" idx="0"/>
          </p:cNvCxnSpPr>
          <p:nvPr/>
        </p:nvCxnSpPr>
        <p:spPr>
          <a:xfrm flipH="1">
            <a:off x="1507188" y="2273838"/>
            <a:ext cx="7185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20"/>
          <p:cNvCxnSpPr>
            <a:stCxn id="104" idx="2"/>
            <a:endCxn id="111" idx="0"/>
          </p:cNvCxnSpPr>
          <p:nvPr/>
        </p:nvCxnSpPr>
        <p:spPr>
          <a:xfrm>
            <a:off x="2225688" y="2273838"/>
            <a:ext cx="6522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20"/>
          <p:cNvSpPr/>
          <p:nvPr/>
        </p:nvSpPr>
        <p:spPr>
          <a:xfrm>
            <a:off x="3462000" y="264411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832625" y="264411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LL4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" name="Google Shape;116;p20"/>
          <p:cNvCxnSpPr>
            <a:endCxn id="114" idx="0"/>
          </p:cNvCxnSpPr>
          <p:nvPr/>
        </p:nvCxnSpPr>
        <p:spPr>
          <a:xfrm flipH="1">
            <a:off x="3985650" y="2273913"/>
            <a:ext cx="7185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20"/>
          <p:cNvCxnSpPr>
            <a:endCxn id="115" idx="0"/>
          </p:cNvCxnSpPr>
          <p:nvPr/>
        </p:nvCxnSpPr>
        <p:spPr>
          <a:xfrm>
            <a:off x="4704075" y="2273913"/>
            <a:ext cx="6522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20"/>
          <p:cNvSpPr/>
          <p:nvPr/>
        </p:nvSpPr>
        <p:spPr>
          <a:xfrm>
            <a:off x="6008413" y="264396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7379038" y="2643963"/>
            <a:ext cx="1047300" cy="3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LL6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0" name="Google Shape;120;p20"/>
          <p:cNvCxnSpPr>
            <a:endCxn id="118" idx="0"/>
          </p:cNvCxnSpPr>
          <p:nvPr/>
        </p:nvCxnSpPr>
        <p:spPr>
          <a:xfrm flipH="1">
            <a:off x="6532063" y="2273763"/>
            <a:ext cx="7185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20"/>
          <p:cNvCxnSpPr>
            <a:endCxn id="119" idx="0"/>
          </p:cNvCxnSpPr>
          <p:nvPr/>
        </p:nvCxnSpPr>
        <p:spPr>
          <a:xfrm>
            <a:off x="7250488" y="2273763"/>
            <a:ext cx="6522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20"/>
          <p:cNvCxnSpPr>
            <a:stCxn id="103" idx="3"/>
            <a:endCxn id="106" idx="1"/>
          </p:cNvCxnSpPr>
          <p:nvPr/>
        </p:nvCxnSpPr>
        <p:spPr>
          <a:xfrm>
            <a:off x="5243388" y="1444713"/>
            <a:ext cx="1446900" cy="651000"/>
          </a:xfrm>
          <a:prstGeom prst="curvedConnector3">
            <a:avLst>
              <a:gd fmla="val 73714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20"/>
          <p:cNvCxnSpPr>
            <a:stCxn id="103" idx="1"/>
            <a:endCxn id="104" idx="3"/>
          </p:cNvCxnSpPr>
          <p:nvPr/>
        </p:nvCxnSpPr>
        <p:spPr>
          <a:xfrm flipH="1">
            <a:off x="2749488" y="1444713"/>
            <a:ext cx="1446600" cy="651000"/>
          </a:xfrm>
          <a:prstGeom prst="curvedConnector3">
            <a:avLst>
              <a:gd fmla="val 32637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20"/>
          <p:cNvCxnSpPr/>
          <p:nvPr/>
        </p:nvCxnSpPr>
        <p:spPr>
          <a:xfrm rot="5400000">
            <a:off x="4824638" y="1721438"/>
            <a:ext cx="292200" cy="9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20"/>
          <p:cNvCxnSpPr>
            <a:stCxn id="104" idx="1"/>
          </p:cNvCxnSpPr>
          <p:nvPr/>
        </p:nvCxnSpPr>
        <p:spPr>
          <a:xfrm flipH="1">
            <a:off x="1294638" y="2095788"/>
            <a:ext cx="407400" cy="55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20"/>
          <p:cNvCxnSpPr>
            <a:endCxn id="111" idx="0"/>
          </p:cNvCxnSpPr>
          <p:nvPr/>
        </p:nvCxnSpPr>
        <p:spPr>
          <a:xfrm flipH="1" rot="-5400000">
            <a:off x="2563488" y="2329513"/>
            <a:ext cx="356400" cy="27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" name="Google Shape;127;p20"/>
          <p:cNvCxnSpPr>
            <a:stCxn id="105" idx="1"/>
            <a:endCxn id="114" idx="0"/>
          </p:cNvCxnSpPr>
          <p:nvPr/>
        </p:nvCxnSpPr>
        <p:spPr>
          <a:xfrm flipH="1">
            <a:off x="3985788" y="2095788"/>
            <a:ext cx="210300" cy="548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20"/>
          <p:cNvCxnSpPr>
            <a:stCxn id="105" idx="3"/>
            <a:endCxn id="115" idx="0"/>
          </p:cNvCxnSpPr>
          <p:nvPr/>
        </p:nvCxnSpPr>
        <p:spPr>
          <a:xfrm>
            <a:off x="5243388" y="2095788"/>
            <a:ext cx="112800" cy="548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20"/>
          <p:cNvCxnSpPr>
            <a:stCxn id="106" idx="3"/>
            <a:endCxn id="119" idx="0"/>
          </p:cNvCxnSpPr>
          <p:nvPr/>
        </p:nvCxnSpPr>
        <p:spPr>
          <a:xfrm>
            <a:off x="7737438" y="2095713"/>
            <a:ext cx="165300" cy="548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20"/>
          <p:cNvCxnSpPr>
            <a:endCxn id="118" idx="0"/>
          </p:cNvCxnSpPr>
          <p:nvPr/>
        </p:nvCxnSpPr>
        <p:spPr>
          <a:xfrm rot="5400000">
            <a:off x="6520663" y="2291763"/>
            <a:ext cx="363600" cy="34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20"/>
          <p:cNvCxnSpPr/>
          <p:nvPr/>
        </p:nvCxnSpPr>
        <p:spPr>
          <a:xfrm flipH="1">
            <a:off x="2136163" y="3615338"/>
            <a:ext cx="348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20"/>
          <p:cNvSpPr txBox="1"/>
          <p:nvPr/>
        </p:nvSpPr>
        <p:spPr>
          <a:xfrm>
            <a:off x="717663" y="3370088"/>
            <a:ext cx="15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Зависимость исходного кода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728163" y="3895688"/>
            <a:ext cx="155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Поток управления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rot="10800000">
            <a:off x="2106838" y="4025913"/>
            <a:ext cx="342000" cy="5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536675" y="216050"/>
            <a:ext cx="797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 Mono"/>
                <a:ea typeface="Roboto Mono"/>
                <a:cs typeface="Roboto Mono"/>
                <a:sym typeface="Roboto Mono"/>
              </a:rPr>
              <a:t>Полиморфизм подтипов</a:t>
            </a:r>
            <a:endParaRPr sz="2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 flipH="1">
            <a:off x="2096563" y="3916125"/>
            <a:ext cx="348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1"/>
          <p:cNvSpPr txBox="1"/>
          <p:nvPr/>
        </p:nvSpPr>
        <p:spPr>
          <a:xfrm>
            <a:off x="710538" y="3676413"/>
            <a:ext cx="15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Зависимость исходного кода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21038" y="4202013"/>
            <a:ext cx="155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Поток управления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 rot="10800000">
            <a:off x="2099713" y="4332238"/>
            <a:ext cx="342000" cy="5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4" name="Google Shape;144;p21"/>
          <p:cNvSpPr/>
          <p:nvPr/>
        </p:nvSpPr>
        <p:spPr>
          <a:xfrm>
            <a:off x="883375" y="1716875"/>
            <a:ext cx="1303800" cy="52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HL1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2888000" y="2617975"/>
            <a:ext cx="1303800" cy="52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+F()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3137450" y="1710275"/>
            <a:ext cx="804900" cy="52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+F()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7" name="Google Shape;147;p21"/>
          <p:cNvCxnSpPr>
            <a:stCxn id="145" idx="0"/>
            <a:endCxn id="146" idx="2"/>
          </p:cNvCxnSpPr>
          <p:nvPr/>
        </p:nvCxnSpPr>
        <p:spPr>
          <a:xfrm rot="10800000">
            <a:off x="3539900" y="2230375"/>
            <a:ext cx="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1"/>
          <p:cNvCxnSpPr>
            <a:stCxn id="144" idx="3"/>
            <a:endCxn id="146" idx="1"/>
          </p:cNvCxnSpPr>
          <p:nvPr/>
        </p:nvCxnSpPr>
        <p:spPr>
          <a:xfrm flipH="1" rot="10800000">
            <a:off x="2187175" y="1970375"/>
            <a:ext cx="950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21"/>
          <p:cNvCxnSpPr>
            <a:stCxn id="144" idx="2"/>
            <a:endCxn id="145" idx="1"/>
          </p:cNvCxnSpPr>
          <p:nvPr/>
        </p:nvCxnSpPr>
        <p:spPr>
          <a:xfrm flipH="1" rot="-5400000">
            <a:off x="1891075" y="1881275"/>
            <a:ext cx="641100" cy="135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1"/>
          <p:cNvCxnSpPr>
            <a:stCxn id="145" idx="1"/>
          </p:cNvCxnSpPr>
          <p:nvPr/>
        </p:nvCxnSpPr>
        <p:spPr>
          <a:xfrm>
            <a:off x="2888000" y="2878075"/>
            <a:ext cx="13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46" idx="1"/>
          </p:cNvCxnSpPr>
          <p:nvPr/>
        </p:nvCxnSpPr>
        <p:spPr>
          <a:xfrm>
            <a:off x="3137450" y="1970375"/>
            <a:ext cx="80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536675" y="732300"/>
            <a:ext cx="77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Инверсия зависимости. Любую зависимость компонентов, исходного кода можно инвертировать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>
            <a:off x="2096563" y="3480188"/>
            <a:ext cx="348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1"/>
          <p:cNvSpPr txBox="1"/>
          <p:nvPr/>
        </p:nvSpPr>
        <p:spPr>
          <a:xfrm>
            <a:off x="710538" y="3309238"/>
            <a:ext cx="155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Наследование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