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06" r:id="rId3"/>
    <p:sldId id="262" r:id="rId4"/>
    <p:sldId id="307" r:id="rId5"/>
    <p:sldId id="295" r:id="rId6"/>
    <p:sldId id="314" r:id="rId7"/>
    <p:sldId id="309" r:id="rId8"/>
    <p:sldId id="313" r:id="rId9"/>
    <p:sldId id="289" r:id="rId10"/>
    <p:sldId id="312" r:id="rId11"/>
    <p:sldId id="310" r:id="rId12"/>
    <p:sldId id="311" r:id="rId13"/>
    <p:sldId id="308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1038-2426-47B7-A80C-FF85A456616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B677C-3EED-4B1B-A9BC-691EBC79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9D44-C212-4980-B42F-4360EFF9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C545-5D86-48C8-9F27-CBFA9AE3B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5B94-436D-4598-AB3C-41686F03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C220-A5B8-4EC9-9C2A-79B6477B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D68B-6A5E-4788-9333-BA7CC2D0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B2B2-2E15-4B27-A0CF-F0526FDC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D552A-CDF1-44B0-87DA-B6CD77CAE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4401-7EB9-4766-8909-3D7B6035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E47-7EDC-4D3B-AF94-F0EC7A0C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227-A1B3-46BA-947A-FD31A948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13E46-6853-4ABD-A63A-FA89FD311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D8AD0-7A56-43C6-8B37-4C0028C8F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69D2-E472-4E11-A2B6-C238B9C0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2CE3-6A99-4915-B337-004A846B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DD3D7-44A2-4AEA-9067-8823D6D1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6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9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27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E9F6-190C-4480-A2E8-6A536F91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4035-DDCD-4F5F-8AC2-7B089C22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EDB3-3559-42CC-AF80-80F5D40C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A760-8CF9-4323-8ECA-597B154B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B3B3A-F950-460F-B83E-A5CF3296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99B-EBE0-4C23-98D3-2E48F0E2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62A9-5E7F-4DE6-8C9D-CF076306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F9E8-085F-4C91-927E-BBDFF15F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47D6-23C9-491A-AB14-6D3C2BB1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F92CA-498E-4819-9DFE-0177025E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A4F-90D0-4435-9E67-3BD8C0CF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CBD3-C9E8-4FFA-AF19-5EDFF45B9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CCA5C-E66A-4557-8E7F-5D69526D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E349E-135C-4681-8349-BD90B186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C9BFC-2219-49D4-85CA-94AA1943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448D-718C-4E1D-97D7-00114C5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0D04-B971-49EE-BCA1-30E69458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2F54A-959C-4D47-AC6C-A3FBF4893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313F8-25E4-4E5D-B411-18D75E22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E5922-4921-488E-95E3-B39C52F5E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615EC-B5E4-4D56-8CA8-C46F8FB36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AFF94-EDA9-4FDF-A6F3-EEC4A7EC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471A3-B47C-43F5-A232-74862E5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26455-2D2B-4D94-A024-61A4ED1E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EAF7-13AC-457C-84BD-C78C220C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69530-4306-4779-9CD9-1A39DD5E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C5F10-4B38-4C07-A00A-E87D9ACE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9E87A-A92A-4ACD-9EDD-F7D0256F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1FBA5-4D2A-4A5A-87E3-5AC5898D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A917D-06A0-4B64-A52A-771FC383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166C5-AA6B-4E92-A342-9F95EF86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3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BDAB-BE62-4789-91E4-7E444AA1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A24A-6FC5-4189-A2D7-112294D0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BE8A3-1926-48E9-B4DF-D97F706B7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41BC9-A4A7-4EB0-8C82-44140D18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A5C79-298E-455F-AF9D-03174728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AB45C-ABC9-403F-B512-927CDDBC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D386-6CAD-450D-AB30-369F756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12713-2D85-4F33-B064-A756DA0E4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99E5E-5EA1-4F4F-8E0C-4A8B9147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5FAD8-78F0-429F-87DF-022E2D26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BAF69-91AD-4AFA-8030-232E7DB6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31C65-6A21-4593-84B4-CD96AA32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4B386-BB61-4316-ABC3-E33675B7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AAE30-92C7-425A-9E1E-B6C6679A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0DDF-E690-4975-A473-E9254296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720F-68E4-4A94-A96E-F5C0C0449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64CE-F627-406B-89F1-FB3B7F66F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9F9E-50D8-4765-840F-A957C62B2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0C9-30D9-4C2A-9D56-36F730AF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OOP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45129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2933" dirty="0">
                <a:latin typeface="Roboto Mono"/>
                <a:ea typeface="Roboto Mono"/>
                <a:cs typeface="Roboto Mono"/>
                <a:sym typeface="Roboto Mono"/>
              </a:rPr>
              <a:t>Part 2</a:t>
            </a:r>
            <a:endParaRPr sz="2933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762" y="699083"/>
            <a:ext cx="11235265" cy="402336"/>
          </a:xfrm>
        </p:spPr>
        <p:txBody>
          <a:bodyPr>
            <a:normAutofit fontScale="90000"/>
          </a:bodyPr>
          <a:lstStyle/>
          <a:p>
            <a:r>
              <a:rPr lang="en-US" dirty="0"/>
              <a:t>super(type,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39699" y="4939546"/>
            <a:ext cx="10995155" cy="16423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133" dirty="0"/>
              <a:t>super(type, </a:t>
            </a:r>
            <a:r>
              <a:rPr lang="en-US" sz="2133" dirty="0" err="1"/>
              <a:t>obj</a:t>
            </a:r>
            <a:r>
              <a:rPr lang="en-US" sz="2133" dirty="0"/>
              <a:t>)</a:t>
            </a:r>
            <a:r>
              <a:rPr lang="ru-RU" sz="2133" dirty="0"/>
              <a:t> должно </a:t>
            </a:r>
            <a:r>
              <a:rPr lang="en-US" sz="2133" dirty="0" err="1"/>
              <a:t>isinstance</a:t>
            </a:r>
            <a:r>
              <a:rPr lang="en-US" sz="2133" dirty="0"/>
              <a:t>(</a:t>
            </a:r>
            <a:r>
              <a:rPr lang="en-US" sz="2133" dirty="0" err="1"/>
              <a:t>obj</a:t>
            </a:r>
            <a:r>
              <a:rPr lang="en-US" sz="2133" dirty="0"/>
              <a:t>, type)</a:t>
            </a:r>
            <a:endParaRPr lang="ru-RU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Возвращает </a:t>
            </a:r>
            <a:r>
              <a:rPr lang="en-US" sz="2133" dirty="0"/>
              <a:t>proxy object, </a:t>
            </a:r>
            <a:r>
              <a:rPr lang="ru-RU" sz="2133" dirty="0"/>
              <a:t>а не суперкласс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Почему бы просто не возвращать родительский класс?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012F45F-6B86-F046-ADE3-2C4FBC5BD6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137"/>
          <a:stretch/>
        </p:blipFill>
        <p:spPr>
          <a:xfrm>
            <a:off x="1232129" y="1396210"/>
            <a:ext cx="8883052" cy="3422316"/>
          </a:xfrm>
        </p:spPr>
      </p:pic>
    </p:spTree>
    <p:extLst>
      <p:ext uri="{BB962C8B-B14F-4D97-AF65-F5344CB8AC3E}">
        <p14:creationId xmlns:p14="http://schemas.microsoft.com/office/powerpoint/2010/main" val="299792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132E-FEB8-6346-9BA6-CD74AC1F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</a:t>
            </a:r>
            <a:br>
              <a:rPr lang="en-US" dirty="0"/>
            </a:br>
            <a:r>
              <a:rPr lang="ru-RU" dirty="0"/>
              <a:t>наследование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C6D1-75BC-0940-92C0-CB03537053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8472" y="4081865"/>
            <a:ext cx="6175875" cy="198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133" dirty="0"/>
              <a:t>Позволяет наследоваться от нескольких классов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Что происходит в случае когда появляется ромбовидное наследование?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77C4-DB39-F240-9B47-795FE44D0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83E0634-5D92-624F-80C3-C7993BC5DB2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" b="406"/>
          <a:stretch/>
        </p:blipFill>
        <p:spPr>
          <a:xfrm>
            <a:off x="6891867" y="101601"/>
            <a:ext cx="5300133" cy="622662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F919F2-E345-EC47-8DCA-1A4F7C6BED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" b="249"/>
          <a:stretch/>
        </p:blipFill>
        <p:spPr>
          <a:xfrm>
            <a:off x="6871206" y="634070"/>
            <a:ext cx="5215116" cy="623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74A7-A22F-5E40-A511-7248146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C3-линеаризация, __</a:t>
            </a:r>
            <a:r>
              <a:rPr lang="en-US" dirty="0" err="1"/>
              <a:t>mro</a:t>
            </a:r>
            <a:r>
              <a:rPr lang="en-US" dirty="0"/>
              <a:t>__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931D-9434-4F4A-BE90-2886AE70D6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695" y="2387289"/>
            <a:ext cx="5314948" cy="28278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133" dirty="0"/>
              <a:t>алгоритм получения устойчивой иерархии наследования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Порядок классов в </a:t>
            </a:r>
            <a:r>
              <a:rPr lang="en" sz="2133" dirty="0"/>
              <a:t>__</a:t>
            </a:r>
            <a:r>
              <a:rPr lang="en" sz="2133" dirty="0" err="1"/>
              <a:t>mro</a:t>
            </a:r>
            <a:r>
              <a:rPr lang="en" sz="2133" dirty="0"/>
              <a:t>__ </a:t>
            </a:r>
            <a:r>
              <a:rPr lang="ru-RU" sz="2133" dirty="0"/>
              <a:t>используют для поиска атрибутов и методов встроенные функции</a:t>
            </a:r>
            <a:r>
              <a:rPr lang="en" sz="2133" dirty="0"/>
              <a:t> </a:t>
            </a:r>
            <a:r>
              <a:rPr lang="en" sz="2133" dirty="0" err="1"/>
              <a:t>getattr</a:t>
            </a:r>
            <a:r>
              <a:rPr lang="en" sz="2133" dirty="0"/>
              <a:t>() and super()</a:t>
            </a:r>
            <a:endParaRPr lang="ru-RU" sz="2133" dirty="0"/>
          </a:p>
          <a:p>
            <a:pPr>
              <a:lnSpc>
                <a:spcPct val="150000"/>
              </a:lnSpc>
            </a:pPr>
            <a:endParaRPr lang="ru-RU" sz="2133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3C6E451-0B9F-6E47-9A17-5B58F549206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" b="357"/>
          <a:stretch/>
        </p:blipFill>
        <p:spPr>
          <a:xfrm>
            <a:off x="6152794" y="2149851"/>
            <a:ext cx="5953649" cy="21307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2D0B9-5C2A-EC49-AF15-0D84EC85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9030" y="7383475"/>
            <a:ext cx="1831163" cy="422483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B1E11-AD47-994B-8539-3DF571A9A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635052"/>
            <a:ext cx="12020884" cy="6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9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141"/>
            <a:ext cx="10515600" cy="1325563"/>
          </a:xfrm>
        </p:spPr>
        <p:txBody>
          <a:bodyPr/>
          <a:lstStyle/>
          <a:p>
            <a:r>
              <a:rPr lang="en-US" dirty="0"/>
              <a:t>__new__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0025" y="1439333"/>
            <a:ext cx="5314948" cy="45296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2133" dirty="0"/>
              <a:t>Является настоящим конструктором экземпляра, вызывается до инициализации</a:t>
            </a:r>
          </a:p>
          <a:p>
            <a:pPr>
              <a:lnSpc>
                <a:spcPct val="150000"/>
              </a:lnSpc>
            </a:pPr>
            <a:r>
              <a:rPr lang="en-US" sz="2133" dirty="0"/>
              <a:t>self </a:t>
            </a:r>
            <a:r>
              <a:rPr lang="ru-RU" sz="2133" dirty="0"/>
              <a:t>попадающий в </a:t>
            </a:r>
            <a:r>
              <a:rPr lang="en-US" sz="2133" dirty="0"/>
              <a:t>__</a:t>
            </a:r>
            <a:r>
              <a:rPr lang="en-US" sz="2133" dirty="0" err="1"/>
              <a:t>init</a:t>
            </a:r>
            <a:r>
              <a:rPr lang="en-US" sz="2133" dirty="0"/>
              <a:t>__ - </a:t>
            </a:r>
            <a:r>
              <a:rPr lang="ru-RU" sz="2133" dirty="0"/>
              <a:t>это результат возвращаемый из метода </a:t>
            </a:r>
            <a:r>
              <a:rPr lang="en-US" sz="2133" dirty="0"/>
              <a:t>__new__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Представляет собой статический метод (но без декоратора) в который необходимо явно передать класс создаваемого экземпляра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CEEFF1-0C26-EF49-9C51-F2EC2F95CC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 b="510"/>
          <a:stretch/>
        </p:blipFill>
        <p:spPr>
          <a:xfrm>
            <a:off x="5975000" y="505968"/>
            <a:ext cx="6217001" cy="5543493"/>
          </a:xfrm>
        </p:spPr>
      </p:pic>
    </p:spTree>
    <p:extLst>
      <p:ext uri="{BB962C8B-B14F-4D97-AF65-F5344CB8AC3E}">
        <p14:creationId xmlns:p14="http://schemas.microsoft.com/office/powerpoint/2010/main" val="6003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C9CE-4942-4D6B-A297-767D8ABD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"/>
            <a:ext cx="6669024" cy="853439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Абстракный базовый класс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AA32A-EC3E-4F43-89EE-698B697A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38" y="1037034"/>
            <a:ext cx="9286824" cy="49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C9CE-4942-4D6B-A297-767D8ABD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"/>
            <a:ext cx="6669024" cy="853439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Абстракный базовый класс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C8C26-5119-4815-98F8-7E682E5B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20" y="1018430"/>
            <a:ext cx="6669023" cy="55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304800"/>
            <a:ext cx="11239500" cy="402336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6251" y="1439333"/>
            <a:ext cx="11239500" cy="45296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2133" dirty="0"/>
              <a:t>Наследование – это свойство системы, позволяющее описать новый класс на основе уже существующего с частично или полностью заимствующейся функциональностью. Класс, от которого производится наследование, называется базовым или родительским. Новый класс – потомком, наследником или производным классом.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133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2133" i="1" dirty="0"/>
              <a:t>Пример</a:t>
            </a:r>
            <a:r>
              <a:rPr lang="en-US" sz="2133" i="1" dirty="0"/>
              <a:t>:</a:t>
            </a:r>
            <a:r>
              <a:rPr lang="ru-RU" sz="2133" i="1" dirty="0"/>
              <a:t> при описании класса Посетитель (например магазина), можно наследоваться от класса Человек (если важны свойства присущие человеку), так как Посетитель является Человеком и имеет  все те же свойства, что и Человек.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13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Наследование, базовое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0025" y="1439334"/>
            <a:ext cx="5314948" cy="40841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33" dirty="0"/>
              <a:t>object </a:t>
            </a:r>
            <a:r>
              <a:rPr lang="ru-RU" sz="2133" dirty="0"/>
              <a:t>наследуется не явно</a:t>
            </a:r>
          </a:p>
          <a:p>
            <a:pPr>
              <a:lnSpc>
                <a:spcPct val="150000"/>
              </a:lnSpc>
            </a:pPr>
            <a:r>
              <a:rPr lang="en-US" sz="2133" dirty="0"/>
              <a:t>object </a:t>
            </a:r>
            <a:r>
              <a:rPr lang="ru-RU" sz="2133" dirty="0"/>
              <a:t>реализует служебные методы</a:t>
            </a:r>
            <a:r>
              <a:rPr lang="en-US" sz="2133" dirty="0"/>
              <a:t>:</a:t>
            </a:r>
            <a:r>
              <a:rPr lang="ru-RU" sz="2133" dirty="0"/>
              <a:t> создание, удаление и многие другие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У всех классов первым родителем является </a:t>
            </a:r>
            <a:r>
              <a:rPr lang="en-US" sz="2133" dirty="0"/>
              <a:t>object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8E10A42-6B02-9147-973B-DC0E2C2D7B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b="1160"/>
          <a:stretch/>
        </p:blipFill>
        <p:spPr>
          <a:xfrm>
            <a:off x="6161618" y="1737089"/>
            <a:ext cx="5554133" cy="2654188"/>
          </a:xfrm>
        </p:spPr>
      </p:pic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классов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0025" y="1439334"/>
            <a:ext cx="5314948" cy="40841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133" dirty="0"/>
              <a:t>Поиск атрибута или метода сначала ищется в __</a:t>
            </a:r>
            <a:r>
              <a:rPr lang="ru-RU" sz="2133" dirty="0" err="1"/>
              <a:t>dict</a:t>
            </a:r>
            <a:r>
              <a:rPr lang="ru-RU" sz="2133" dirty="0"/>
              <a:t>__ экземпляра, потом класса и дальше по иерархии наследования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 Вызывается первый по иерархии</a:t>
            </a:r>
            <a:endParaRPr lang="en-US" sz="2133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1AC0E7-F637-E043-8895-72D3E9F7A0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" b="503"/>
          <a:stretch/>
        </p:blipFill>
        <p:spPr>
          <a:xfrm>
            <a:off x="6344157" y="151369"/>
            <a:ext cx="5847844" cy="6160419"/>
          </a:xfrm>
        </p:spPr>
      </p:pic>
    </p:spTree>
    <p:extLst>
      <p:ext uri="{BB962C8B-B14F-4D97-AF65-F5344CB8AC3E}">
        <p14:creationId xmlns:p14="http://schemas.microsoft.com/office/powerpoint/2010/main" val="7905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24414"/>
            <a:ext cx="10515600" cy="1325563"/>
          </a:xfrm>
        </p:spPr>
        <p:txBody>
          <a:bodyPr/>
          <a:lstStyle/>
          <a:p>
            <a:r>
              <a:rPr lang="ru-RU" dirty="0"/>
              <a:t>Соглашение об именовании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0024" y="2102063"/>
            <a:ext cx="5314948" cy="452966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133" dirty="0"/>
              <a:t>Python </a:t>
            </a:r>
            <a:r>
              <a:rPr lang="ru-RU" sz="2133" dirty="0"/>
              <a:t>полностью реализует инкапсуляцию, но в нем отсутствует сокрытие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_</a:t>
            </a:r>
            <a:r>
              <a:rPr lang="en-US" sz="2133" dirty="0"/>
              <a:t>name </a:t>
            </a:r>
            <a:r>
              <a:rPr lang="ru-RU" sz="2133" dirty="0"/>
              <a:t>– для нежелательных к использованию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__</a:t>
            </a:r>
            <a:r>
              <a:rPr lang="en-US" sz="2133" dirty="0"/>
              <a:t>name – </a:t>
            </a:r>
            <a:r>
              <a:rPr lang="ru-RU" sz="2133" dirty="0"/>
              <a:t>для совсем приватных имен переменных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en-US" sz="2133" dirty="0"/>
              <a:t>name_ </a:t>
            </a:r>
            <a:r>
              <a:rPr lang="ru-RU" sz="2133" dirty="0"/>
              <a:t>- для исключения перезаписи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__</a:t>
            </a:r>
            <a:r>
              <a:rPr lang="en-US" sz="2133" dirty="0"/>
              <a:t>name__ - </a:t>
            </a:r>
            <a:r>
              <a:rPr lang="ru-RU" sz="2133" dirty="0"/>
              <a:t>для служебных методов</a:t>
            </a:r>
          </a:p>
          <a:p>
            <a:pPr>
              <a:lnSpc>
                <a:spcPct val="150000"/>
              </a:lnSpc>
            </a:pPr>
            <a:endParaRPr lang="ru-RU" sz="2133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1F7F7D-EC5E-144E-97D8-16D2F217BEE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b="165"/>
          <a:stretch/>
        </p:blipFill>
        <p:spPr>
          <a:xfrm>
            <a:off x="6246284" y="1571782"/>
            <a:ext cx="5945716" cy="4620128"/>
          </a:xfrm>
        </p:spPr>
      </p:pic>
    </p:spTree>
    <p:extLst>
      <p:ext uri="{BB962C8B-B14F-4D97-AF65-F5344CB8AC3E}">
        <p14:creationId xmlns:p14="http://schemas.microsoft.com/office/powerpoint/2010/main" val="118304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конфликтов имен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3598" y="4931192"/>
            <a:ext cx="11384804" cy="16483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2133" dirty="0"/>
              <a:t>2 нижних подчеркивания</a:t>
            </a:r>
            <a:r>
              <a:rPr lang="en-US" sz="2133" dirty="0"/>
              <a:t> </a:t>
            </a:r>
            <a:r>
              <a:rPr lang="ru-RU" sz="2133" dirty="0"/>
              <a:t>в начале имени переменной интерпретатор </a:t>
            </a:r>
            <a:r>
              <a:rPr lang="en-US" sz="2133" dirty="0"/>
              <a:t>Python </a:t>
            </a:r>
            <a:r>
              <a:rPr lang="ru-RU" sz="2133" dirty="0"/>
              <a:t>использует для разрешения конфликта имен</a:t>
            </a:r>
            <a:r>
              <a:rPr lang="en-US" sz="2133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133" dirty="0"/>
              <a:t>_Class__</a:t>
            </a:r>
            <a:r>
              <a:rPr lang="en-US" sz="2133" dirty="0" err="1"/>
              <a:t>attribute_name</a:t>
            </a:r>
            <a:endParaRPr lang="en-US" sz="2133" dirty="0"/>
          </a:p>
          <a:p>
            <a:pPr>
              <a:lnSpc>
                <a:spcPct val="150000"/>
              </a:lnSpc>
            </a:pPr>
            <a:endParaRPr lang="ru-RU" sz="2133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30A4AF4-7A35-834F-ADFE-9BE915D1CF5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" b="533"/>
          <a:stretch/>
        </p:blipFill>
        <p:spPr>
          <a:xfrm>
            <a:off x="564360" y="1690688"/>
            <a:ext cx="10909504" cy="312009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07700" y="7046038"/>
            <a:ext cx="1831163" cy="422483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isinstance</a:t>
            </a:r>
            <a:r>
              <a:rPr lang="en" dirty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0025" y="1439333"/>
            <a:ext cx="5314948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33" dirty="0"/>
              <a:t>Build-in function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Используем когда нужно проверить принадлежность экземпляра к классу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!!! Не делать так </a:t>
            </a:r>
            <a:r>
              <a:rPr lang="en-US" sz="2133" dirty="0"/>
              <a:t>type(b) == B, </a:t>
            </a:r>
            <a:r>
              <a:rPr lang="ru-RU" sz="2133" dirty="0"/>
              <a:t>так как не учитывается наследование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Можно передать вторым аргументом кортеж классов, произведется логическое сравнение ИЛИ</a:t>
            </a:r>
            <a:endParaRPr lang="en" sz="2133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FC9781-B23E-694E-B9F4-E9D68A39A93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8" b="141"/>
          <a:stretch/>
        </p:blipFill>
        <p:spPr>
          <a:xfrm>
            <a:off x="6096000" y="1051741"/>
            <a:ext cx="6096000" cy="4214795"/>
          </a:xfrm>
        </p:spPr>
      </p:pic>
    </p:spTree>
    <p:extLst>
      <p:ext uri="{BB962C8B-B14F-4D97-AF65-F5344CB8AC3E}">
        <p14:creationId xmlns:p14="http://schemas.microsoft.com/office/powerpoint/2010/main" val="335010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issubclass</a:t>
            </a:r>
            <a:r>
              <a:rPr lang="en" dirty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0025" y="1439333"/>
            <a:ext cx="5314948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33" dirty="0"/>
              <a:t>Build-in function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Используем когда нужно проверить является ли класс наследником другого класса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Также можно передать вторым аргументом кортеж классов (логическое ИЛИ)</a:t>
            </a:r>
            <a:endParaRPr lang="en" sz="2133" dirty="0"/>
          </a:p>
          <a:p>
            <a:pPr marL="0" indent="0">
              <a:lnSpc>
                <a:spcPct val="150000"/>
              </a:lnSpc>
              <a:buNone/>
            </a:pPr>
            <a:endParaRPr lang="en" sz="2133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3210D3E-9B3C-5C4C-B4A8-31F15BA5CCA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" b="346"/>
          <a:stretch/>
        </p:blipFill>
        <p:spPr>
          <a:xfrm>
            <a:off x="6023501" y="1150796"/>
            <a:ext cx="6096000" cy="4266131"/>
          </a:xfrm>
        </p:spPr>
      </p:pic>
    </p:spTree>
    <p:extLst>
      <p:ext uri="{BB962C8B-B14F-4D97-AF65-F5344CB8AC3E}">
        <p14:creationId xmlns:p14="http://schemas.microsoft.com/office/powerpoint/2010/main" val="260718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0025" y="1439333"/>
            <a:ext cx="5314948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33" dirty="0"/>
              <a:t>Build-in function </a:t>
            </a:r>
            <a:r>
              <a:rPr lang="ru-RU" sz="2133" dirty="0"/>
              <a:t>доступная глобально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Используется для делегирования вызова метода родительскому методу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Откуда </a:t>
            </a:r>
            <a:r>
              <a:rPr lang="en-US" sz="2133" dirty="0"/>
              <a:t>super() </a:t>
            </a:r>
            <a:r>
              <a:rPr lang="ru-RU" sz="2133" dirty="0"/>
              <a:t>берет информацию откуда вызывать нужный метод?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BC42AFB-E405-334B-A56B-AA977871C4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-112"/>
          <a:stretch/>
        </p:blipFill>
        <p:spPr>
          <a:xfrm>
            <a:off x="6096000" y="606678"/>
            <a:ext cx="6096000" cy="5114167"/>
          </a:xfrm>
        </p:spPr>
      </p:pic>
    </p:spTree>
    <p:extLst>
      <p:ext uri="{BB962C8B-B14F-4D97-AF65-F5344CB8AC3E}">
        <p14:creationId xmlns:p14="http://schemas.microsoft.com/office/powerpoint/2010/main" val="81368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429</Words>
  <Application>Microsoft Office PowerPoint</Application>
  <PresentationFormat>Widescreen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 Mono</vt:lpstr>
      <vt:lpstr>Office Theme</vt:lpstr>
      <vt:lpstr>OOP</vt:lpstr>
      <vt:lpstr>Наследование</vt:lpstr>
      <vt:lpstr>Наследование, базовое</vt:lpstr>
      <vt:lpstr>Дерево классов</vt:lpstr>
      <vt:lpstr>Соглашение об именовании</vt:lpstr>
      <vt:lpstr>Разрешение конфликтов имен</vt:lpstr>
      <vt:lpstr>isinstance()</vt:lpstr>
      <vt:lpstr>issubclass()</vt:lpstr>
      <vt:lpstr>super()</vt:lpstr>
      <vt:lpstr>super(type, obj)</vt:lpstr>
      <vt:lpstr>Множественное  наследование</vt:lpstr>
      <vt:lpstr>C3-линеаризация, __mro__</vt:lpstr>
      <vt:lpstr>__new__</vt:lpstr>
      <vt:lpstr>Абстракный базовый класс</vt:lpstr>
      <vt:lpstr>Абстракный базовый класс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Sergei Kazantsev</dc:creator>
  <cp:lastModifiedBy>Sergei Kazantsev</cp:lastModifiedBy>
  <cp:revision>2</cp:revision>
  <dcterms:created xsi:type="dcterms:W3CDTF">2021-04-16T15:16:07Z</dcterms:created>
  <dcterms:modified xsi:type="dcterms:W3CDTF">2021-04-16T15:33:24Z</dcterms:modified>
</cp:coreProperties>
</file>