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06" r:id="rId3"/>
    <p:sldId id="308" r:id="rId4"/>
    <p:sldId id="313" r:id="rId5"/>
    <p:sldId id="310" r:id="rId6"/>
    <p:sldId id="311" r:id="rId7"/>
    <p:sldId id="314" r:id="rId8"/>
    <p:sldId id="309" r:id="rId9"/>
    <p:sldId id="315" r:id="rId10"/>
    <p:sldId id="316" r:id="rId11"/>
    <p:sldId id="317" r:id="rId12"/>
    <p:sldId id="319" r:id="rId13"/>
    <p:sldId id="320" r:id="rId14"/>
    <p:sldId id="321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91792-DD67-4343-8BB2-D52ACC01D7A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2E548-0E92-4436-BE11-0F5E100C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89FF-DE5E-422F-B77C-00C7C7761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16527-BF20-4F83-8C8D-A7DB3EA7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79A1-E06A-4C3A-96BD-7B18B6E6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49C9-CBEA-417F-B1CC-88063428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89F-FA32-4FBB-8A2A-3BEE447B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C0E0-252C-4426-9C50-D0D3BCD9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8EF30-18E6-480C-BE71-AC4A0F0F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8F37-0EA6-448C-840B-CAB1D3E7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0893-06B2-479F-8786-44896203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A42C-28FA-44E0-966C-3A205FBE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1B527-C408-4C15-9013-875E9C7CE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B24EB-0C82-42EE-B609-A6FD4E32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9F03-DEE9-437A-945D-E901D0FC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F0EC-24B2-41D2-92D6-8A1D30F4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BDCB-AA44-448B-B706-320A28A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2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4B47-DBDA-434F-9630-3E7CBBA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AAD-E177-4CC9-85AA-4BE1E6D5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BAF4-6D07-4CFA-B89E-5257A63E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CE52-D2EC-40C0-995C-5BC18FCB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F348-2567-448E-AD35-40C5AF3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6011-6887-4B7B-8E4A-200AC273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DFCD-0C53-48B1-8278-E4846BA5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66CA-1FD4-4B36-B2D9-3C504C0D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776F-C079-4764-96A5-4B915DD9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EA04-1D9C-4CDE-B90A-C5076CB6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15EA-8FE9-4158-9226-9E84280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CDC1-76D5-4CA0-B30B-075717CCA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8263-AF38-4A1A-8B79-F6F1B70AD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EC71-9601-4CBA-BEE4-B58BCE96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570BC-A5EA-4B3D-A689-E95C2946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C8A8-2AA7-453E-A3EF-9B6732BA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72C4-518A-4FF1-A489-6BD35B7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6B91-7B43-4F21-BC93-B503F2FB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F574-51A8-4E41-80A2-B0625FD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DA6C5-4590-465B-B99C-728C6E578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22EF3-D2F2-48D8-BE13-6C6558EE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5B113-B27C-4B1F-972A-312B0982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EEDF8-974D-4297-9E42-BDA4E506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E2520-597E-4418-84B0-C50F8BB4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44A4-222C-4781-976C-ACCBA500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B90A-31F9-4CC8-A0D7-D4FC01F2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054B8-F66A-4ECC-B01A-7A963FF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69A3B-A7B6-4BE3-B072-5298AA3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DA5F-8051-40B4-97FE-15751295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60742-8DE7-400B-B358-3F29116A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7477-0CC5-4573-8C93-F83AF652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485C-AC2D-4A1E-8BB4-BBA80D12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E51F-0557-45D3-BF74-89806EBC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42796-7338-4F1F-9B1E-E772D455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268D5-C389-4D9B-A6BA-58D5BD81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04DD2-BBDA-4B98-83EC-999A3462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0F2D0-BADD-4C47-B44D-D76AF18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D401-ECB9-400A-B2E3-FC12E2D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BBE3F-06BC-40F1-B1CB-61B0D28E5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9F846-D58D-4140-8C4D-0E3758D6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EF70-A4DF-4C00-AA5B-FCD66B29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F1A1-AC20-4696-A272-DBA8E3E9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FCFC-5366-4A17-A6BE-9B9A0EC6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FEC8F-E728-4A4F-9DA2-22651BB2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30F7-0C36-4E1B-94AB-292C518C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CAAE-188B-402C-BB40-722BE6343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7490-7CD8-43B9-98C8-3277E1CF519A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E34C-69CB-4F91-8D17-CCF50E804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A2A2-C496-4CBD-A155-CECAE404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D7FF-228B-4D35-9356-F513F459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Roboto Mono"/>
                <a:ea typeface="Roboto Mono"/>
                <a:cs typeface="Roboto Mono"/>
                <a:sym typeface="Roboto Mono"/>
              </a:rPr>
              <a:t>Исключения в </a:t>
            </a:r>
            <a:r>
              <a:rPr lang="en-US" dirty="0"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3" y="64896"/>
            <a:ext cx="10515600" cy="1325563"/>
          </a:xfrm>
        </p:spPr>
        <p:txBody>
          <a:bodyPr/>
          <a:lstStyle/>
          <a:p>
            <a:r>
              <a:rPr lang="ru-RU" dirty="0"/>
              <a:t>Пользовательские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963208"/>
            <a:ext cx="4464716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Создаётся класс и наследуется обязательно от </a:t>
            </a:r>
            <a:r>
              <a:rPr lang="ru-RU" sz="2133" dirty="0" err="1"/>
              <a:t>Exception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 err="1"/>
              <a:t>exception.args</a:t>
            </a:r>
            <a:r>
              <a:rPr lang="ru-RU" sz="2133" dirty="0"/>
              <a:t> - кортеж аргументов, переданных конструктору исключения(сообщение ошибки)</a:t>
            </a:r>
          </a:p>
          <a:p>
            <a:pPr>
              <a:lnSpc>
                <a:spcPct val="150000"/>
              </a:lnSpc>
            </a:pPr>
            <a:r>
              <a:rPr lang="ru-RU" sz="2133" dirty="0" err="1"/>
              <a:t>exception</a:t>
            </a:r>
            <a:r>
              <a:rPr lang="ru-RU" sz="2133" dirty="0"/>
              <a:t>.__</a:t>
            </a:r>
            <a:r>
              <a:rPr lang="ru-RU" sz="2133" dirty="0" err="1"/>
              <a:t>traceback</a:t>
            </a:r>
            <a:r>
              <a:rPr lang="ru-RU" sz="2133" dirty="0"/>
              <a:t>__ - информация о стеке вызов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Можно напечатать</a:t>
            </a:r>
            <a:r>
              <a:rPr lang="en-US" sz="2133" dirty="0"/>
              <a:t> traceback</a:t>
            </a:r>
            <a:endParaRPr lang="ru-RU" sz="2133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C60DD9-7BC5-C040-81E4-1E541872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68" y="2143272"/>
            <a:ext cx="7251032" cy="33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4" y="-16038"/>
            <a:ext cx="10515600" cy="1325563"/>
          </a:xfrm>
        </p:spPr>
        <p:txBody>
          <a:bodyPr/>
          <a:lstStyle/>
          <a:p>
            <a:r>
              <a:rPr lang="ru-RU" dirty="0"/>
              <a:t>Генерация исключений </a:t>
            </a:r>
            <a:r>
              <a:rPr lang="en-US" dirty="0"/>
              <a:t>raise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7916" y="1963208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Поднимать можно только наследника </a:t>
            </a:r>
            <a:r>
              <a:rPr lang="en-US" sz="2133" dirty="0" err="1"/>
              <a:t>BaseException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Без аргумента </a:t>
            </a:r>
            <a:r>
              <a:rPr lang="ru-RU" sz="2133" dirty="0" err="1"/>
              <a:t>raise</a:t>
            </a:r>
            <a:r>
              <a:rPr lang="ru-RU" sz="2133" dirty="0"/>
              <a:t> поднимает последнее пойманное исключение, если его нет то </a:t>
            </a:r>
            <a:r>
              <a:rPr lang="ru-RU" sz="2133" dirty="0" err="1"/>
              <a:t>RuntimeError</a:t>
            </a:r>
            <a:endParaRPr lang="en-US" sz="2133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0D438A1-DF78-0648-A73F-59B2864CF24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" b="542"/>
          <a:stretch/>
        </p:blipFill>
        <p:spPr>
          <a:xfrm>
            <a:off x="5967663" y="1813872"/>
            <a:ext cx="6096000" cy="3734603"/>
          </a:xfrm>
        </p:spPr>
      </p:pic>
    </p:spTree>
    <p:extLst>
      <p:ext uri="{BB962C8B-B14F-4D97-AF65-F5344CB8AC3E}">
        <p14:creationId xmlns:p14="http://schemas.microsoft.com/office/powerpoint/2010/main" val="340784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2" y="39787"/>
            <a:ext cx="10515600" cy="1325563"/>
          </a:xfrm>
        </p:spPr>
        <p:txBody>
          <a:bodyPr/>
          <a:lstStyle/>
          <a:p>
            <a:r>
              <a:rPr lang="en-US" dirty="0"/>
              <a:t>raise from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2" y="1834985"/>
            <a:ext cx="4884313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Для исключений вызванных другим и для сообщения об этом пользователю есть конструкция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607FF8C-EB7B-4C44-A525-8DDC8747BE7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" b="1169"/>
          <a:stretch/>
        </p:blipFill>
        <p:spPr>
          <a:xfrm>
            <a:off x="5791199" y="1539499"/>
            <a:ext cx="6400800" cy="256032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6E5E3-7701-C045-9948-A644D18B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7" y="4099819"/>
            <a:ext cx="7571873" cy="23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try</a:t>
            </a:r>
            <a:r>
              <a:rPr lang="ru-RU" dirty="0"/>
              <a:t>/</a:t>
            </a:r>
            <a:r>
              <a:rPr lang="en-US" dirty="0"/>
              <a:t>except</a:t>
            </a:r>
            <a:r>
              <a:rPr lang="en-US"/>
              <a:t>/else/finally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1052" y="1810185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Else </a:t>
            </a:r>
            <a:r>
              <a:rPr lang="ru-RU" sz="2133" dirty="0"/>
              <a:t>выполняется только когда нет исключений с блоке </a:t>
            </a:r>
            <a:r>
              <a:rPr lang="en-US" sz="2133" dirty="0"/>
              <a:t>try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en-US" sz="2133" dirty="0"/>
              <a:t>Finally </a:t>
            </a:r>
            <a:r>
              <a:rPr lang="ru-RU" sz="2133" dirty="0"/>
              <a:t>выполняется в любом случае</a:t>
            </a:r>
            <a:r>
              <a:rPr lang="en-US" sz="2133" dirty="0"/>
              <a:t>: </a:t>
            </a:r>
            <a:r>
              <a:rPr lang="ru-RU" sz="2133" dirty="0"/>
              <a:t>при исключении и без него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В ситуациях когда необходимо освобождать какой-то ресурс, будь то файл, сетевое соединение или объект </a:t>
            </a:r>
            <a:r>
              <a:rPr lang="ru-RU" sz="2133" dirty="0" err="1"/>
              <a:t>lock</a:t>
            </a:r>
            <a:endParaRPr lang="ru-RU" sz="2133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54FD97F-C46E-FB43-ACFA-D218A74008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150"/>
          <a:stretch/>
        </p:blipFill>
        <p:spPr>
          <a:xfrm>
            <a:off x="6940547" y="1279190"/>
            <a:ext cx="5080000" cy="5325980"/>
          </a:xfrm>
        </p:spPr>
      </p:pic>
    </p:spTree>
    <p:extLst>
      <p:ext uri="{BB962C8B-B14F-4D97-AF65-F5344CB8AC3E}">
        <p14:creationId xmlns:p14="http://schemas.microsoft.com/office/powerpoint/2010/main" val="213228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84" y="40979"/>
            <a:ext cx="10515600" cy="1325563"/>
          </a:xfrm>
        </p:spPr>
        <p:txBody>
          <a:bodyPr/>
          <a:lstStyle/>
          <a:p>
            <a:r>
              <a:rPr lang="en-US" dirty="0"/>
              <a:t>finally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2084" y="1831981"/>
            <a:ext cx="5314948" cy="13306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Finally </a:t>
            </a:r>
            <a:r>
              <a:rPr lang="ru-RU" sz="2133" dirty="0"/>
              <a:t>выполняется до </a:t>
            </a:r>
            <a:r>
              <a:rPr lang="en-US" sz="2133" dirty="0"/>
              <a:t>return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Выполняется гарантированно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B5FDAB2-E778-A54B-A6BB-196BA95A692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" b="-886"/>
          <a:stretch/>
        </p:blipFill>
        <p:spPr>
          <a:xfrm>
            <a:off x="6571579" y="1323088"/>
            <a:ext cx="5080000" cy="44062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CBFBA-D63D-1F46-B384-1538A53F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1" y="3628024"/>
            <a:ext cx="3390677" cy="28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963208"/>
            <a:ext cx="11576716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Наследоваться только от </a:t>
            </a:r>
            <a:r>
              <a:rPr lang="en-US" sz="2133" dirty="0"/>
              <a:t>Exception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Использовать встроенные исключения в своем коде</a:t>
            </a:r>
          </a:p>
          <a:p>
            <a:pPr>
              <a:lnSpc>
                <a:spcPct val="150000"/>
              </a:lnSpc>
            </a:pPr>
            <a:r>
              <a:rPr lang="en-US" sz="2133" dirty="0"/>
              <a:t>try</a:t>
            </a:r>
            <a:r>
              <a:rPr lang="ru-RU" sz="2133" dirty="0"/>
              <a:t> следует писать минимально возможным, </a:t>
            </a:r>
            <a:r>
              <a:rPr lang="en-US" sz="2133" dirty="0"/>
              <a:t>except</a:t>
            </a:r>
            <a:r>
              <a:rPr lang="ru-RU" sz="2133" dirty="0"/>
              <a:t> с максимально специфичным исключением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Стоит осторожно пользоваться так как неизвестно где, вверх по стеку вызовов, будет обрабатываться </a:t>
            </a:r>
            <a:r>
              <a:rPr lang="en-US" sz="2133" dirty="0"/>
              <a:t>exception</a:t>
            </a:r>
            <a:r>
              <a:rPr lang="ru-RU" sz="2133" dirty="0"/>
              <a:t>. Это похоже на </a:t>
            </a:r>
            <a:r>
              <a:rPr lang="en-US" sz="2133" dirty="0" err="1"/>
              <a:t>goto</a:t>
            </a:r>
            <a:r>
              <a:rPr lang="ru-RU" sz="2133" dirty="0"/>
              <a:t> (</a:t>
            </a:r>
            <a:r>
              <a:rPr lang="en-US" sz="2133" dirty="0" err="1"/>
              <a:t>lable</a:t>
            </a:r>
            <a:r>
              <a:rPr lang="ru-RU" sz="2133" dirty="0"/>
              <a:t>) в других языках, который разрывает структуру выполнения программы и запутывает порядок выполнения</a:t>
            </a:r>
          </a:p>
          <a:p>
            <a:pPr>
              <a:lnSpc>
                <a:spcPct val="150000"/>
              </a:lnSpc>
            </a:pPr>
            <a:endParaRPr lang="ru-RU" sz="2133" dirty="0"/>
          </a:p>
        </p:txBody>
      </p:sp>
    </p:spTree>
    <p:extLst>
      <p:ext uri="{BB962C8B-B14F-4D97-AF65-F5344CB8AC3E}">
        <p14:creationId xmlns:p14="http://schemas.microsoft.com/office/powerpoint/2010/main" val="18813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1" y="304800"/>
            <a:ext cx="11239500" cy="402336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11239500" cy="45296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133" dirty="0"/>
              <a:t>Обработка исключительных ситуаций</a:t>
            </a:r>
            <a:r>
              <a:rPr lang="ru-RU" sz="2133" i="1" dirty="0"/>
              <a:t> - </a:t>
            </a:r>
            <a:r>
              <a:rPr lang="ru-RU" sz="2133" dirty="0"/>
              <a:t>механизм в языках программирования, предназначенный для описания реакции программы на ошибки времени выполнения и другие возможные проблемы.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133" dirty="0"/>
              <a:t>Примеры исключений</a:t>
            </a:r>
            <a:r>
              <a:rPr lang="en-US" sz="2133" dirty="0"/>
              <a:t>: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Целочисленное деление на ноль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Ошибка при попытке считать данные с внешнего устройства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Исчерпание доступной памяти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Появление сигнала аварийного отключения электропитания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6" y="49084"/>
            <a:ext cx="10515600" cy="1325563"/>
          </a:xfrm>
        </p:spPr>
        <p:txBody>
          <a:bodyPr/>
          <a:lstStyle/>
          <a:p>
            <a:r>
              <a:rPr lang="en-US" dirty="0"/>
              <a:t>try/except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8336" y="4890650"/>
            <a:ext cx="11555328" cy="2291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try</a:t>
            </a:r>
            <a:r>
              <a:rPr lang="ru-RU" sz="2133" dirty="0"/>
              <a:t> содержит опасную операцию</a:t>
            </a:r>
          </a:p>
          <a:p>
            <a:pPr>
              <a:lnSpc>
                <a:spcPct val="150000"/>
              </a:lnSpc>
            </a:pPr>
            <a:r>
              <a:rPr lang="en-US" sz="2133" dirty="0"/>
              <a:t>except </a:t>
            </a:r>
            <a:r>
              <a:rPr lang="ru-RU" sz="2133" dirty="0"/>
              <a:t>принимает 2 опциональных параметра</a:t>
            </a:r>
            <a:r>
              <a:rPr lang="en-US" sz="2133" dirty="0"/>
              <a:t>: </a:t>
            </a:r>
            <a:r>
              <a:rPr lang="ru-RU" sz="2133" dirty="0"/>
              <a:t>тип исключения или кортеж типов и имя для перехваченного исключения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5F3420B-A512-0B48-B5A0-739EB0771A5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" b="1881"/>
          <a:stretch/>
        </p:blipFill>
        <p:spPr>
          <a:xfrm>
            <a:off x="1770390" y="1374647"/>
            <a:ext cx="3802389" cy="112070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B5EA8D-6EFA-CE4C-9490-F1206411B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0" y="2700210"/>
            <a:ext cx="8842848" cy="19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93" y="0"/>
            <a:ext cx="10515600" cy="1325563"/>
          </a:xfrm>
        </p:spPr>
        <p:txBody>
          <a:bodyPr/>
          <a:lstStyle/>
          <a:p>
            <a:r>
              <a:rPr lang="ru-RU" dirty="0"/>
              <a:t>Дерево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3592864"/>
            <a:ext cx="5314948" cy="23761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 err="1"/>
              <a:t>BaseException</a:t>
            </a:r>
            <a:r>
              <a:rPr lang="ru-RU" sz="2133" dirty="0"/>
              <a:t> наследуется от </a:t>
            </a:r>
            <a:r>
              <a:rPr lang="en-US" sz="2133" dirty="0"/>
              <a:t>object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От </a:t>
            </a:r>
            <a:r>
              <a:rPr lang="en-US" sz="2133" dirty="0" err="1"/>
              <a:t>BaseException</a:t>
            </a:r>
            <a:r>
              <a:rPr lang="en-US" sz="2133" dirty="0"/>
              <a:t> </a:t>
            </a:r>
            <a:r>
              <a:rPr lang="ru-RU" sz="2133" dirty="0"/>
              <a:t>наследуются </a:t>
            </a:r>
            <a:r>
              <a:rPr lang="en-US" sz="2133" dirty="0"/>
              <a:t>Exception, </a:t>
            </a:r>
            <a:r>
              <a:rPr lang="en-US" sz="2133" dirty="0" err="1"/>
              <a:t>GeneratorExit</a:t>
            </a:r>
            <a:r>
              <a:rPr lang="en-US" sz="2133" dirty="0"/>
              <a:t>, </a:t>
            </a:r>
            <a:r>
              <a:rPr lang="en-US" sz="2133" dirty="0" err="1"/>
              <a:t>SystemExit</a:t>
            </a:r>
            <a:r>
              <a:rPr lang="en-US" sz="2133" dirty="0"/>
              <a:t>, </a:t>
            </a:r>
            <a:r>
              <a:rPr lang="en-US" sz="2133" dirty="0" err="1"/>
              <a:t>KeyboardInterrupt</a:t>
            </a:r>
            <a:endParaRPr lang="ru-RU" sz="2133" dirty="0"/>
          </a:p>
          <a:p>
            <a:pPr>
              <a:lnSpc>
                <a:spcPct val="150000"/>
              </a:lnSpc>
            </a:pPr>
            <a:endParaRPr lang="ru-RU" sz="2133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FD7ADE-CC80-BA41-9A31-45537886CA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" b="1594"/>
          <a:stretch/>
        </p:blipFill>
        <p:spPr>
          <a:xfrm>
            <a:off x="456493" y="1499725"/>
            <a:ext cx="7075705" cy="84157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8D375-D409-C54C-AC73-7EF05A5B1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292877"/>
            <a:ext cx="4639733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3" y="3873"/>
            <a:ext cx="10515600" cy="1325563"/>
          </a:xfrm>
        </p:spPr>
        <p:txBody>
          <a:bodyPr/>
          <a:lstStyle/>
          <a:p>
            <a:r>
              <a:rPr lang="ru-RU" dirty="0"/>
              <a:t>Перехват всех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967690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Перехватывать </a:t>
            </a:r>
            <a:r>
              <a:rPr lang="en-US" sz="2133" dirty="0"/>
              <a:t>Exception</a:t>
            </a:r>
            <a:r>
              <a:rPr lang="ru-RU" sz="2133" dirty="0"/>
              <a:t> крайне плохой путь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Перехватывать </a:t>
            </a:r>
            <a:r>
              <a:rPr lang="en-US" sz="2133" dirty="0" err="1"/>
              <a:t>BaseException</a:t>
            </a:r>
            <a:r>
              <a:rPr lang="en-US" sz="2133" dirty="0"/>
              <a:t> </a:t>
            </a:r>
            <a:r>
              <a:rPr lang="ru-RU" sz="2133" dirty="0"/>
              <a:t>нельзя никогда 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Тоже про </a:t>
            </a:r>
            <a:r>
              <a:rPr lang="en-US" sz="2133" dirty="0"/>
              <a:t>except </a:t>
            </a:r>
            <a:r>
              <a:rPr lang="ru-RU" sz="2133" dirty="0"/>
              <a:t>без аргументов, так как идентично </a:t>
            </a:r>
            <a:r>
              <a:rPr lang="en-US" sz="2133" dirty="0" err="1"/>
              <a:t>BaseException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Чем специфичнее исключение тем лучше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8924520-6283-1E44-B623-CEB4CD4F0D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" b="463"/>
          <a:stretch/>
        </p:blipFill>
        <p:spPr>
          <a:xfrm>
            <a:off x="5791200" y="1690688"/>
            <a:ext cx="6400800" cy="4533339"/>
          </a:xfrm>
        </p:spPr>
      </p:pic>
    </p:spTree>
    <p:extLst>
      <p:ext uri="{BB962C8B-B14F-4D97-AF65-F5344CB8AC3E}">
        <p14:creationId xmlns:p14="http://schemas.microsoft.com/office/powerpoint/2010/main" val="10699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" y="0"/>
            <a:ext cx="10455442" cy="1305677"/>
          </a:xfrm>
        </p:spPr>
        <p:txBody>
          <a:bodyPr>
            <a:normAutofit/>
          </a:bodyPr>
          <a:lstStyle/>
          <a:p>
            <a:r>
              <a:rPr lang="ru-RU" sz="3600" dirty="0"/>
              <a:t>Порядок обработки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49" y="2328333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33" dirty="0"/>
              <a:t>except </a:t>
            </a:r>
            <a:r>
              <a:rPr lang="ru-RU" sz="2133" dirty="0"/>
              <a:t>обрабатывает исключение если </a:t>
            </a:r>
            <a:r>
              <a:rPr lang="en-US" sz="2133" dirty="0" err="1"/>
              <a:t>isinstance</a:t>
            </a:r>
            <a:r>
              <a:rPr lang="en-US" sz="2133" dirty="0"/>
              <a:t>(err, </a:t>
            </a:r>
            <a:r>
              <a:rPr lang="en-US" sz="2133" dirty="0" err="1"/>
              <a:t>exc_type</a:t>
            </a:r>
            <a:r>
              <a:rPr lang="en-US" sz="2133" dirty="0"/>
              <a:t>)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Обработает исключение первый </a:t>
            </a:r>
            <a:r>
              <a:rPr lang="en-US" sz="2133" dirty="0"/>
              <a:t>except </a:t>
            </a:r>
            <a:r>
              <a:rPr lang="ru-RU" sz="2133" dirty="0"/>
              <a:t>с</a:t>
            </a:r>
            <a:br>
              <a:rPr lang="en-US" sz="2133" dirty="0"/>
            </a:br>
            <a:r>
              <a:rPr lang="en-US" sz="2133" dirty="0" err="1"/>
              <a:t>isinstance</a:t>
            </a:r>
            <a:r>
              <a:rPr lang="en-US" sz="2133" dirty="0"/>
              <a:t>(err, </a:t>
            </a:r>
            <a:r>
              <a:rPr lang="en-US" sz="2133" dirty="0" err="1"/>
              <a:t>exc_type</a:t>
            </a:r>
            <a:r>
              <a:rPr lang="en-US" sz="2133" dirty="0"/>
              <a:t>) is True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Ищет </a:t>
            </a:r>
            <a:r>
              <a:rPr lang="en-US" sz="2133" dirty="0"/>
              <a:t>except </a:t>
            </a:r>
            <a:r>
              <a:rPr lang="ru-RU" sz="2133" dirty="0"/>
              <a:t>с исключением  изнутри наружу от места возникновения исключения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F93B3DC-488F-AF4A-BEF0-361F2B26B5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266"/>
          <a:stretch/>
        </p:blipFill>
        <p:spPr>
          <a:xfrm>
            <a:off x="7112000" y="927583"/>
            <a:ext cx="5080000" cy="26487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0E100-8064-4F45-8685-0ED23903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15" y="3812047"/>
            <a:ext cx="4588933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3" y="0"/>
            <a:ext cx="10515600" cy="1325563"/>
          </a:xfrm>
        </p:spPr>
        <p:txBody>
          <a:bodyPr/>
          <a:lstStyle/>
          <a:p>
            <a:r>
              <a:rPr lang="ru-RU" dirty="0"/>
              <a:t>Время жизни переменной с исключением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2113101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Переменная существует только в блоке </a:t>
            </a:r>
            <a:r>
              <a:rPr lang="en-US" sz="2133" dirty="0"/>
              <a:t>except</a:t>
            </a:r>
          </a:p>
          <a:p>
            <a:pPr>
              <a:lnSpc>
                <a:spcPct val="150000"/>
              </a:lnSpc>
            </a:pPr>
            <a:r>
              <a:rPr lang="ru-RU" sz="2133" dirty="0"/>
              <a:t>После блока </a:t>
            </a:r>
            <a:r>
              <a:rPr lang="en-US" sz="2133" dirty="0"/>
              <a:t>except </a:t>
            </a:r>
            <a:r>
              <a:rPr lang="ru-RU" sz="2133" dirty="0"/>
              <a:t>переменная стирается, даже если была объявлена до блока </a:t>
            </a:r>
            <a:r>
              <a:rPr lang="en-US" sz="2133" dirty="0"/>
              <a:t>try-except</a:t>
            </a:r>
            <a:endParaRPr lang="ru-RU" sz="2133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011D1-8C66-E74A-B2D8-94F166EAC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934028"/>
            <a:ext cx="6350000" cy="3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3" y="22491"/>
            <a:ext cx="10515600" cy="1325563"/>
          </a:xfrm>
        </p:spPr>
        <p:txBody>
          <a:bodyPr/>
          <a:lstStyle/>
          <a:p>
            <a:r>
              <a:rPr lang="en-US" dirty="0"/>
              <a:t>assert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1771472"/>
            <a:ext cx="5314948" cy="47214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133" dirty="0"/>
              <a:t>Инструкция </a:t>
            </a:r>
            <a:r>
              <a:rPr lang="ru-RU" sz="2133" dirty="0" err="1"/>
              <a:t>assert</a:t>
            </a:r>
            <a:r>
              <a:rPr lang="ru-RU" sz="2133" dirty="0"/>
              <a:t> представляет собой средство</a:t>
            </a:r>
            <a:r>
              <a:rPr lang="en-US" sz="2133" dirty="0"/>
              <a:t> </a:t>
            </a:r>
            <a:r>
              <a:rPr lang="ru-RU" sz="2133" dirty="0"/>
              <a:t>отладки, которое проверяет условие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Для ошибок возникших при работе разработчика </a:t>
            </a:r>
          </a:p>
          <a:p>
            <a:pPr>
              <a:lnSpc>
                <a:spcPct val="150000"/>
              </a:lnSpc>
            </a:pPr>
            <a:r>
              <a:rPr lang="ru-RU" sz="2133" dirty="0" err="1"/>
              <a:t>try</a:t>
            </a:r>
            <a:r>
              <a:rPr lang="ru-RU" sz="2133" dirty="0"/>
              <a:t>/</a:t>
            </a:r>
            <a:r>
              <a:rPr lang="ru-RU" sz="2133" dirty="0" err="1"/>
              <a:t>excep</a:t>
            </a:r>
            <a:r>
              <a:rPr lang="en-US" sz="2133" dirty="0"/>
              <a:t>t</a:t>
            </a:r>
            <a:r>
              <a:rPr lang="ru-RU" sz="2133" dirty="0"/>
              <a:t> для ожидаемые ошибок</a:t>
            </a:r>
            <a:br>
              <a:rPr lang="en-US" sz="2133" dirty="0"/>
            </a:br>
            <a:r>
              <a:rPr lang="ru-RU" sz="2133" dirty="0" err="1"/>
              <a:t>assert</a:t>
            </a:r>
            <a:r>
              <a:rPr lang="ru-RU" sz="2133" dirty="0"/>
              <a:t> для внутренних самопроверок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Нашло широкое применение в библиотеке </a:t>
            </a:r>
            <a:r>
              <a:rPr lang="ru-RU" sz="2133" dirty="0" err="1"/>
              <a:t>pytest</a:t>
            </a:r>
            <a:endParaRPr lang="ru-RU" sz="2133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91E2C2-FA13-7F4B-BA94-00744AE116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" b="432"/>
          <a:stretch/>
        </p:blipFill>
        <p:spPr>
          <a:xfrm>
            <a:off x="7112000" y="1348054"/>
            <a:ext cx="5080000" cy="10681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DF453-4115-3C4C-988E-CA7B240A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3" y="2891095"/>
            <a:ext cx="6231467" cy="1286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4B038A-DDD8-D346-80D6-CDE6B8D72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751833"/>
            <a:ext cx="3064933" cy="15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BC-5DBA-BC46-A97B-7445DC0E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3" y="26277"/>
            <a:ext cx="10515600" cy="1325563"/>
          </a:xfrm>
        </p:spPr>
        <p:txBody>
          <a:bodyPr/>
          <a:lstStyle/>
          <a:p>
            <a:r>
              <a:rPr lang="en-US" dirty="0"/>
              <a:t>assert </a:t>
            </a:r>
            <a:r>
              <a:rPr lang="ru-RU" dirty="0"/>
              <a:t>как их использовать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03E-9093-2741-82E7-CB48D89C0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2262963"/>
            <a:ext cx="5314948" cy="4529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133" dirty="0"/>
              <a:t>Можно отключить глобально и </a:t>
            </a:r>
            <a:r>
              <a:rPr lang="en-US" sz="2133" dirty="0"/>
              <a:t>assert </a:t>
            </a:r>
            <a:r>
              <a:rPr lang="ru-RU" sz="2133" dirty="0"/>
              <a:t>даже не будут интерпретироваться</a:t>
            </a:r>
            <a:endParaRPr lang="en-US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Никогда не проверять данные с помощью </a:t>
            </a:r>
            <a:r>
              <a:rPr lang="ru-RU" sz="2133" dirty="0" err="1"/>
              <a:t>assert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Никогда не обрабатывать </a:t>
            </a:r>
            <a:r>
              <a:rPr lang="ru-RU" sz="2133" dirty="0" err="1"/>
              <a:t>AssertionError</a:t>
            </a:r>
            <a:r>
              <a:rPr lang="ru-RU" sz="2133" dirty="0"/>
              <a:t> с помощью </a:t>
            </a:r>
            <a:r>
              <a:rPr lang="ru-RU" sz="2133" dirty="0" err="1"/>
              <a:t>try</a:t>
            </a:r>
            <a:r>
              <a:rPr lang="ru-RU" sz="2133" dirty="0"/>
              <a:t>/</a:t>
            </a:r>
            <a:r>
              <a:rPr lang="ru-RU" sz="2133" dirty="0" err="1"/>
              <a:t>except</a:t>
            </a:r>
            <a:endParaRPr lang="ru-RU" sz="2133" dirty="0"/>
          </a:p>
          <a:p>
            <a:pPr>
              <a:lnSpc>
                <a:spcPct val="150000"/>
              </a:lnSpc>
            </a:pPr>
            <a:r>
              <a:rPr lang="ru-RU" sz="2133" dirty="0"/>
              <a:t>Никогда не передавать кортеж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CCF90CA-AB46-2440-9A83-86277BBDB0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" b="2911"/>
          <a:stretch/>
        </p:blipFill>
        <p:spPr>
          <a:xfrm>
            <a:off x="5630336" y="3500099"/>
            <a:ext cx="6561664" cy="10034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232F2C-405D-3C4F-B11F-CD13D53E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523536"/>
            <a:ext cx="5521952" cy="698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47061-8C14-6A40-BB75-72B928F1D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68" y="1690688"/>
            <a:ext cx="4216400" cy="15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439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Mono</vt:lpstr>
      <vt:lpstr>Office Theme</vt:lpstr>
      <vt:lpstr>Исключения в Python</vt:lpstr>
      <vt:lpstr>История</vt:lpstr>
      <vt:lpstr>try/except</vt:lpstr>
      <vt:lpstr>Дерево исключений</vt:lpstr>
      <vt:lpstr>Перехват всех исключений</vt:lpstr>
      <vt:lpstr>Порядок обработки исключений</vt:lpstr>
      <vt:lpstr>Время жизни переменной с исключением</vt:lpstr>
      <vt:lpstr>assert</vt:lpstr>
      <vt:lpstr>assert как их использовать</vt:lpstr>
      <vt:lpstr>Пользовательские исключения</vt:lpstr>
      <vt:lpstr>Генерация исключений raise</vt:lpstr>
      <vt:lpstr>raise from</vt:lpstr>
      <vt:lpstr>try/except/else/finally</vt:lpstr>
      <vt:lpstr>finally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 в Python</dc:title>
  <dc:creator>Sergei Kazantsev</dc:creator>
  <cp:lastModifiedBy>Sergei Kazantsev</cp:lastModifiedBy>
  <cp:revision>3</cp:revision>
  <dcterms:created xsi:type="dcterms:W3CDTF">2021-04-16T13:29:19Z</dcterms:created>
  <dcterms:modified xsi:type="dcterms:W3CDTF">2021-04-16T16:18:33Z</dcterms:modified>
</cp:coreProperties>
</file>