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5" r:id="rId2"/>
    <p:sldId id="292" r:id="rId3"/>
    <p:sldId id="257" r:id="rId4"/>
    <p:sldId id="258" r:id="rId5"/>
    <p:sldId id="294" r:id="rId6"/>
    <p:sldId id="316" r:id="rId7"/>
    <p:sldId id="318" r:id="rId8"/>
    <p:sldId id="319" r:id="rId9"/>
    <p:sldId id="317" r:id="rId10"/>
    <p:sldId id="320" r:id="rId11"/>
    <p:sldId id="321" r:id="rId12"/>
    <p:sldId id="269" r:id="rId13"/>
    <p:sldId id="276" r:id="rId14"/>
    <p:sldId id="286" r:id="rId15"/>
    <p:sldId id="305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A5A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9936A364-F56D-418B-92EA-B8A9C286C719}" type="datetimeFigureOut">
              <a:rPr lang="zh-CN" altLang="en-US" smtClean="0"/>
              <a:pPr/>
              <a:t>2020/6/27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8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481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591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17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152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783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5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2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4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3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47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537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94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11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42628" y="4284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2020/6/27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0262"/>
            <a:ext cx="9144000" cy="514350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621323" y="216613"/>
            <a:ext cx="3741377" cy="37413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 rot="10498052">
            <a:off x="1620315" y="3970953"/>
            <a:ext cx="563789" cy="5637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498052">
            <a:off x="2373672" y="4627445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89283" y="3406942"/>
            <a:ext cx="845906" cy="84590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45846" y="3501799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98806" y="4332147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 rot="10498052">
            <a:off x="1885935" y="3263614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23937" y="4521063"/>
            <a:ext cx="441364" cy="4413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 rot="10498052">
            <a:off x="864969" y="4139410"/>
            <a:ext cx="303658" cy="30365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438065" y="4115253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 rot="10498052">
            <a:off x="3629030" y="4713305"/>
            <a:ext cx="192350" cy="1923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0498052">
            <a:off x="419086" y="4786416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68572" y="22911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贪吃蛇小游戏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659423" y="2177528"/>
            <a:ext cx="356923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08943" y="1512734"/>
            <a:ext cx="433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Python</a:t>
            </a:r>
            <a:r>
              <a:rPr lang="zh-CN" altLang="en-US" sz="3600" dirty="0">
                <a:solidFill>
                  <a:srgbClr val="00206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期末作品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48244" y="2669695"/>
            <a:ext cx="16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黄广治   龙飞沪</a:t>
            </a:r>
            <a:endParaRPr lang="en-US" altLang="zh-CN" sz="1600" dirty="0">
              <a:solidFill>
                <a:srgbClr val="00206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董程辉   吴   津</a:t>
            </a:r>
          </a:p>
        </p:txBody>
      </p:sp>
      <p:sp>
        <p:nvSpPr>
          <p:cNvPr id="59" name="椭圆 58"/>
          <p:cNvSpPr/>
          <p:nvPr/>
        </p:nvSpPr>
        <p:spPr>
          <a:xfrm rot="10498052">
            <a:off x="6535215" y="4000987"/>
            <a:ext cx="563789" cy="5637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 rot="10498052">
            <a:off x="7288572" y="4657479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7104183" y="3436976"/>
            <a:ext cx="845906" cy="84590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960746" y="3531833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13706" y="4362181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椭圆 69"/>
          <p:cNvSpPr/>
          <p:nvPr/>
        </p:nvSpPr>
        <p:spPr>
          <a:xfrm rot="10498052">
            <a:off x="6800835" y="3293648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138837" y="4551097"/>
            <a:ext cx="441364" cy="4413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椭圆 73"/>
          <p:cNvSpPr/>
          <p:nvPr/>
        </p:nvSpPr>
        <p:spPr>
          <a:xfrm rot="10498052">
            <a:off x="5779869" y="4169444"/>
            <a:ext cx="303658" cy="30365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8352965" y="4145287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rot="10498052">
            <a:off x="8543930" y="4743339"/>
            <a:ext cx="192350" cy="1923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rot="10498052">
            <a:off x="5333986" y="4816450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67 -0.5607 L -5.55556E-7 2.03892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42" y="280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67 -0.5607 L -5.55556E-7 2.03892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42" y="280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6 -0.7892 L 5E-6 2.4691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4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027 -0.68768 L 3.61111E-6 2.94717E-6 " pathEditMode="relative" rAng="0" ptsTypes="AA">
                                      <p:cBhvr>
                                        <p:cTn id="50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14" y="34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400"/>
                            </p:stCondLst>
                            <p:childTnLst>
                              <p:par>
                                <p:cTn id="6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75"/>
                            </p:stCondLst>
                            <p:childTnLst>
                              <p:par>
                                <p:cTn id="7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  <p:bldP spid="23" grpId="0" animBg="1"/>
      <p:bldP spid="27" grpId="0" animBg="1"/>
      <p:bldP spid="28" grpId="0" animBg="1"/>
      <p:bldP spid="50" grpId="0"/>
      <p:bldP spid="57" grpId="0"/>
      <p:bldP spid="57" grpId="1"/>
      <p:bldP spid="58" grpId="0"/>
      <p:bldP spid="59" grpId="0" animBg="1"/>
      <p:bldP spid="60" grpId="0" animBg="1"/>
      <p:bldP spid="70" grpId="0" animBg="1"/>
      <p:bldP spid="74" grpId="0" animBg="1"/>
      <p:bldP spid="78" grpId="0" animBg="1"/>
      <p:bldP spid="7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15256" y="1291855"/>
            <a:ext cx="1618344" cy="707066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画出界面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957" y="20633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632164" y="30208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1902" y="757929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主界面</a:t>
            </a:r>
          </a:p>
        </p:txBody>
      </p:sp>
      <p:sp>
        <p:nvSpPr>
          <p:cNvPr id="50" name="矩形 49"/>
          <p:cNvSpPr/>
          <p:nvPr/>
        </p:nvSpPr>
        <p:spPr>
          <a:xfrm>
            <a:off x="0" y="5013960"/>
            <a:ext cx="9144000" cy="1219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163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圆角矩形 5">
            <a:extLst>
              <a:ext uri="{FF2B5EF4-FFF2-40B4-BE49-F238E27FC236}">
                <a16:creationId xmlns:a16="http://schemas.microsoft.com/office/drawing/2014/main" id="{3DFDFF0B-6AA1-44A7-A850-A4BBEF2AC4DF}"/>
              </a:ext>
            </a:extLst>
          </p:cNvPr>
          <p:cNvSpPr/>
          <p:nvPr/>
        </p:nvSpPr>
        <p:spPr>
          <a:xfrm>
            <a:off x="445837" y="2236275"/>
            <a:ext cx="4073119" cy="2032680"/>
          </a:xfrm>
          <a:prstGeom prst="roundRect">
            <a:avLst>
              <a:gd name="adj" fmla="val 1253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E089AE3F-3BE1-4FA4-90FD-96F6C6138585}"/>
              </a:ext>
            </a:extLst>
          </p:cNvPr>
          <p:cNvSpPr/>
          <p:nvPr/>
        </p:nvSpPr>
        <p:spPr>
          <a:xfrm>
            <a:off x="4924223" y="1343624"/>
            <a:ext cx="1618344" cy="707066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选择难度</a:t>
            </a:r>
          </a:p>
        </p:txBody>
      </p:sp>
      <p:sp>
        <p:nvSpPr>
          <p:cNvPr id="11" name="圆角矩形 5">
            <a:extLst>
              <a:ext uri="{FF2B5EF4-FFF2-40B4-BE49-F238E27FC236}">
                <a16:creationId xmlns:a16="http://schemas.microsoft.com/office/drawing/2014/main" id="{4B89799E-7535-4E4F-A044-9772FB4EBFF4}"/>
              </a:ext>
            </a:extLst>
          </p:cNvPr>
          <p:cNvSpPr/>
          <p:nvPr/>
        </p:nvSpPr>
        <p:spPr>
          <a:xfrm>
            <a:off x="4890975" y="2236275"/>
            <a:ext cx="3737768" cy="1947636"/>
          </a:xfrm>
          <a:prstGeom prst="roundRect">
            <a:avLst>
              <a:gd name="adj" fmla="val 12535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0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  <p:bldP spid="47" grpId="0"/>
      <p:bldP spid="49" grpId="0"/>
      <p:bldP spid="55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745646" y="1291853"/>
            <a:ext cx="3652707" cy="2861919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画出游戏界面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判断蛇头与食物是否位置重合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计算并显示分数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3A5A"/>
                </a:solidFill>
                <a:latin typeface="Calibri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rgbClr val="163A5A"/>
                </a:solidFill>
                <a:latin typeface="Calibri"/>
                <a:ea typeface="微软雅黑" panose="020B0503020204020204" pitchFamily="34" charset="-122"/>
              </a:rPr>
              <a:t>判定游戏的</a:t>
            </a:r>
            <a:r>
              <a:rPr lang="zh-CN" altLang="en-US">
                <a:solidFill>
                  <a:srgbClr val="163A5A"/>
                </a:solidFill>
                <a:latin typeface="Calibri"/>
                <a:ea typeface="微软雅黑" panose="020B0503020204020204" pitchFamily="34" charset="-122"/>
              </a:rPr>
              <a:t>暂停和继续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3A5A"/>
                </a:solidFill>
                <a:latin typeface="Calibri"/>
                <a:ea typeface="微软雅黑" panose="020B0503020204020204" pitchFamily="34" charset="-122"/>
              </a:rPr>
              <a:t>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判定死亡并显示死亡界面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3A5A"/>
                </a:solidFill>
                <a:latin typeface="Calibri"/>
                <a:ea typeface="微软雅黑" panose="020B0503020204020204" pitchFamily="34" charset="-122"/>
              </a:rPr>
              <a:t>6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根据选择难度更新游戏界面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957" y="20633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632164" y="30208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13662" y="75792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游戏界面</a:t>
            </a:r>
          </a:p>
        </p:txBody>
      </p:sp>
      <p:sp>
        <p:nvSpPr>
          <p:cNvPr id="50" name="矩形 49"/>
          <p:cNvSpPr/>
          <p:nvPr/>
        </p:nvSpPr>
        <p:spPr>
          <a:xfrm>
            <a:off x="0" y="5013960"/>
            <a:ext cx="9144000" cy="1219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163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00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  <p:bldP spid="47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941769" y="2170221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latin typeface="方正兰亭细黑_GBK" pitchFamily="2" charset="-122"/>
                <a:ea typeface="方正兰亭细黑_GBK" pitchFamily="2" charset="-122"/>
              </a:rPr>
              <a:t>成果展示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5">
            <a:extLst>
              <a:ext uri="{FF2B5EF4-FFF2-40B4-BE49-F238E27FC236}">
                <a16:creationId xmlns:a16="http://schemas.microsoft.com/office/drawing/2014/main" id="{BCF0A976-DF57-43A1-B112-5C44E14A6930}"/>
              </a:ext>
            </a:extLst>
          </p:cNvPr>
          <p:cNvSpPr txBox="1"/>
          <p:nvPr/>
        </p:nvSpPr>
        <p:spPr>
          <a:xfrm>
            <a:off x="4941769" y="2693128"/>
            <a:ext cx="262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Kozuka Gothic Pro R" pitchFamily="34" charset="-128"/>
                <a:ea typeface="Kozuka Gothic Pro R" pitchFamily="34" charset="-128"/>
                <a:cs typeface="+mn-cs"/>
              </a:rPr>
              <a:t>ACHIEVEMENT DISPLAY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Kozuka Gothic Pro R" pitchFamily="34" charset="-128"/>
              <a:ea typeface="Kozuka Gothic Pro R" pitchFamily="34" charset="-128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8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5047430" y="2171362"/>
            <a:ext cx="1828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经验总结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047430" y="2694582"/>
            <a:ext cx="177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Kozuka Gothic Pro R" pitchFamily="34" charset="-128"/>
                <a:ea typeface="Kozuka Gothic Pro R" pitchFamily="34" charset="-128"/>
                <a:cs typeface="+mn-cs"/>
              </a:rPr>
              <a:t>PROGRAMMING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Kozuka Gothic Pro R" pitchFamily="34" charset="-128"/>
              <a:ea typeface="Kozuka Gothic Pro R" pitchFamily="34" charset="-128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tford DB" pitchFamily="2" charset="0"/>
                  <a:ea typeface="造字工房劲黑（非商用）常规体" pitchFamily="50" charset="-122"/>
                  <a:cs typeface="+mn-cs"/>
                </a:rPr>
                <a:t>4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tford DB" pitchFamily="2" charset="0"/>
                <a:ea typeface="造字工房劲黑（非商用）常规体" pitchFamily="50" charset="-122"/>
                <a:cs typeface="+mn-cs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40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/>
        </p:nvSpPr>
        <p:spPr>
          <a:xfrm>
            <a:off x="2384053" y="2826451"/>
            <a:ext cx="4239295" cy="4239295"/>
          </a:xfrm>
          <a:prstGeom prst="blockArc">
            <a:avLst>
              <a:gd name="adj1" fmla="val 10800000"/>
              <a:gd name="adj2" fmla="val 1"/>
              <a:gd name="adj3" fmla="val 3011"/>
            </a:avLst>
          </a:prstGeom>
          <a:solidFill>
            <a:srgbClr val="EBEBEB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椭圆 34"/>
          <p:cNvSpPr/>
          <p:nvPr/>
        </p:nvSpPr>
        <p:spPr>
          <a:xfrm rot="10190714">
            <a:off x="4109072" y="1796547"/>
            <a:ext cx="709624" cy="912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34"/>
          <p:cNvSpPr/>
          <p:nvPr/>
        </p:nvSpPr>
        <p:spPr>
          <a:xfrm rot="13009338">
            <a:off x="6415593" y="3028970"/>
            <a:ext cx="709624" cy="912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椭圆 34"/>
          <p:cNvSpPr/>
          <p:nvPr/>
        </p:nvSpPr>
        <p:spPr>
          <a:xfrm rot="8068240">
            <a:off x="1925144" y="3132142"/>
            <a:ext cx="709624" cy="912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657545" y="3232969"/>
            <a:ext cx="1612681" cy="1612685"/>
            <a:chOff x="3851771" y="1163107"/>
            <a:chExt cx="1402358" cy="1402358"/>
          </a:xfrm>
        </p:grpSpPr>
        <p:grpSp>
          <p:nvGrpSpPr>
            <p:cNvPr id="26" name="组合 25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08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030123" y="1333410"/>
              <a:ext cx="1186820" cy="104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200" cap="none" spc="300" normalizeH="0" baseline="0" noProof="0" dirty="0">
                  <a:ln>
                    <a:noFill/>
                  </a:ln>
                  <a:solidFill>
                    <a:srgbClr val="163A5A"/>
                  </a:solidFill>
                  <a:effectLst/>
                  <a:uLnTx/>
                  <a:uFillTx/>
                  <a:latin typeface="方正兰亭粗黑简体" panose="02000000000000000000" pitchFamily="2" charset="-122"/>
                  <a:ea typeface="方正兰亭粗黑简体" panose="02000000000000000000" pitchFamily="2" charset="-122"/>
                  <a:cs typeface="+mn-cs"/>
                </a:rPr>
                <a:t>经验总结</a:t>
              </a: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99209" y="55110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extBox 93"/>
          <p:cNvSpPr txBox="1"/>
          <p:nvPr/>
        </p:nvSpPr>
        <p:spPr>
          <a:xfrm>
            <a:off x="492909" y="13332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经验总结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1892684" y="20227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7385" y="38671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16548" y="311083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粗黑简体" panose="02000000000000000000" pitchFamily="2" charset="-122"/>
              <a:ea typeface="方正兰亭粗黑简体" panose="02000000000000000000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64447" y="187456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粗黑简体" panose="02000000000000000000" pitchFamily="2" charset="-122"/>
              <a:ea typeface="方正兰亭粗黑简体" panose="02000000000000000000" pitchFamily="2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90812" y="3232969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粗黑简体" panose="02000000000000000000" pitchFamily="2" charset="-122"/>
              <a:ea typeface="方正兰亭粗黑简体" panose="02000000000000000000" pitchFamily="2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3927" y="3048819"/>
            <a:ext cx="1563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Kozuka Gothic Pro R" pitchFamily="34" charset="-128"/>
                <a:ea typeface="Kozuka Gothic Pro R" pitchFamily="34" charset="-128"/>
                <a:cs typeface="+mn-cs"/>
              </a:rPr>
              <a:t>食物类的编写中要注意食物出现的范围，必须在窗口范围内且不能出现在蛇的身体上。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82718" y="1214115"/>
            <a:ext cx="165635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Kozuka Gothic Pro R" pitchFamily="34" charset="-128"/>
                <a:ea typeface="Kozuka Gothic Pro R" pitchFamily="34" charset="-128"/>
                <a:cs typeface="+mn-cs"/>
              </a:rPr>
              <a:t>开始界面按钮的图片范围必须精确，防止出现按下按钮后无反应的情况。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41664" y="2475355"/>
            <a:ext cx="1563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Kozuka Gothic Pro R" pitchFamily="34" charset="-128"/>
                <a:ea typeface="Kozuka Gothic Pro R" pitchFamily="34" charset="-128"/>
                <a:cs typeface="+mn-cs"/>
              </a:rPr>
              <a:t>游戏结束后须返回开始界面的难度选择，否则无法进行难度调整。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5013960"/>
            <a:ext cx="9144000" cy="1219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163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grpId="0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16" grpId="0" animBg="1"/>
          <p:bldP spid="24" grpId="0" animBg="1"/>
          <p:bldP spid="38" grpId="0"/>
          <p:bldP spid="39" grpId="0"/>
          <p:bldP spid="40" grpId="0"/>
          <p:bldP spid="41" grpId="0"/>
          <p:bldP spid="43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16" grpId="0" animBg="1"/>
          <p:bldP spid="24" grpId="0" animBg="1"/>
          <p:bldP spid="38" grpId="0"/>
          <p:bldP spid="39" grpId="0"/>
          <p:bldP spid="40" grpId="0"/>
          <p:bldP spid="41" grpId="0"/>
          <p:bldP spid="43" grpId="0"/>
          <p:bldP spid="47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5039674" y="2144822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latin typeface="方正兰亭细黑_GBK" pitchFamily="2" charset="-122"/>
                <a:ea typeface="方正兰亭细黑_GBK" pitchFamily="2" charset="-122"/>
              </a:rPr>
              <a:t>致谢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15">
            <a:extLst>
              <a:ext uri="{FF2B5EF4-FFF2-40B4-BE49-F238E27FC236}">
                <a16:creationId xmlns:a16="http://schemas.microsoft.com/office/drawing/2014/main" id="{389922F8-C297-4B51-858A-2294EFC83EB4}"/>
              </a:ext>
            </a:extLst>
          </p:cNvPr>
          <p:cNvSpPr txBox="1"/>
          <p:nvPr/>
        </p:nvSpPr>
        <p:spPr>
          <a:xfrm>
            <a:off x="5039674" y="2668042"/>
            <a:ext cx="1237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Kozuka Gothic Pro R" pitchFamily="34" charset="-128"/>
                <a:ea typeface="Kozuka Gothic Pro R" pitchFamily="34" charset="-128"/>
                <a:cs typeface="+mn-cs"/>
              </a:rPr>
              <a:t>Thank you!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Kozuka Gothic Pro R" pitchFamily="34" charset="-128"/>
              <a:ea typeface="Kozuka Gothic Pro R" pitchFamily="34" charset="-128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2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4575050" y="3747640"/>
            <a:ext cx="500908" cy="500908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717380" y="3971951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552263" y="3972310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55929" y="4090649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175518" y="3976970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062244" y="3969465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553278" y="4100872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850333" y="4004076"/>
            <a:ext cx="250454" cy="25045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726981" y="3970669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51556" y="3978724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359742" y="4027860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900741" y="3788166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070359" y="4101156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506355" y="3824263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206031" y="3916110"/>
            <a:ext cx="322151" cy="322151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075958" y="3968847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206867" y="3972180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921657" y="4103412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772349" y="3788909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690644" y="4025243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193490" y="3831458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730460" y="3962886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64428" y="1152525"/>
            <a:ext cx="6847285" cy="2795588"/>
            <a:chOff x="1264428" y="1152525"/>
            <a:chExt cx="6847285" cy="279558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473978" y="1362076"/>
              <a:ext cx="6428185" cy="2306241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TextBox 28"/>
          <p:cNvSpPr txBox="1"/>
          <p:nvPr/>
        </p:nvSpPr>
        <p:spPr bwMode="auto">
          <a:xfrm>
            <a:off x="1556639" y="2275797"/>
            <a:ext cx="1677591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0" dirty="0">
                <a:ln w="18415" cmpd="sng">
                  <a:noFill/>
                  <a:prstDash val="solid"/>
                </a:ln>
                <a:solidFill>
                  <a:srgbClr val="163A5A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目标</a:t>
            </a:r>
            <a:endParaRPr lang="zh-CN" altLang="en-US" sz="3600" b="1" kern="0" dirty="0">
              <a:ln w="18415" cmpd="sng">
                <a:noFill/>
                <a:prstDash val="solid"/>
              </a:ln>
              <a:solidFill>
                <a:srgbClr val="163A5A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前言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4230" y="1805916"/>
            <a:ext cx="4046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Python</a:t>
            </a:r>
            <a:r>
              <a:rPr lang="zh-CN" altLang="zh-CN" dirty="0"/>
              <a:t>设计出一份属于自己的贪吃蛇游戏脚本，学习并掌握</a:t>
            </a:r>
            <a:r>
              <a:rPr lang="en-US" altLang="zh-CN" dirty="0" err="1"/>
              <a:t>Pygame</a:t>
            </a:r>
            <a:r>
              <a:rPr lang="zh-CN" altLang="zh-CN" dirty="0"/>
              <a:t>库部分使用方法，使游戏内容完整度向现有贪吃蛇类游戏内容完整度靠拢，最终能提供流畅的游戏体验。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5205" y="981075"/>
            <a:ext cx="1565482" cy="209550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8617" y="990600"/>
            <a:ext cx="1370758" cy="1028700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163A5A"/>
          </a:solidFill>
          <a:ln>
            <a:noFill/>
          </a:ln>
          <a:effectLst>
            <a:outerShdw blurRad="63500" dist="63500" sx="102000" sy="102000" algn="ctr" rotWithShape="0">
              <a:prstClr val="black">
                <a:alpha val="6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5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0" grpId="0"/>
      <p:bldP spid="13" grpId="0" animBg="1"/>
      <p:bldP spid="14" grpId="0"/>
      <p:bldP spid="17" grpId="0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908957" y="2431646"/>
            <a:ext cx="6960463" cy="1209734"/>
          </a:xfrm>
          <a:custGeom>
            <a:avLst/>
            <a:gdLst>
              <a:gd name="connsiteX0" fmla="*/ 0 w 5867400"/>
              <a:gd name="connsiteY0" fmla="*/ 1629397 h 1629397"/>
              <a:gd name="connsiteX1" fmla="*/ 1266825 w 5867400"/>
              <a:gd name="connsiteY1" fmla="*/ 622 h 1629397"/>
              <a:gd name="connsiteX2" fmla="*/ 2790825 w 5867400"/>
              <a:gd name="connsiteY2" fmla="*/ 1419847 h 1629397"/>
              <a:gd name="connsiteX3" fmla="*/ 4181475 w 5867400"/>
              <a:gd name="connsiteY3" fmla="*/ 48247 h 1629397"/>
              <a:gd name="connsiteX4" fmla="*/ 5867400 w 5867400"/>
              <a:gd name="connsiteY4" fmla="*/ 1524622 h 1629397"/>
              <a:gd name="connsiteX0" fmla="*/ 0 w 5867400"/>
              <a:gd name="connsiteY0" fmla="*/ 1629395 h 1629395"/>
              <a:gd name="connsiteX1" fmla="*/ 1266825 w 5867400"/>
              <a:gd name="connsiteY1" fmla="*/ 620 h 1629395"/>
              <a:gd name="connsiteX2" fmla="*/ 2790825 w 5867400"/>
              <a:gd name="connsiteY2" fmla="*/ 1419845 h 1629395"/>
              <a:gd name="connsiteX3" fmla="*/ 4419600 w 5867400"/>
              <a:gd name="connsiteY3" fmla="*/ 620 h 1629395"/>
              <a:gd name="connsiteX4" fmla="*/ 5867400 w 5867400"/>
              <a:gd name="connsiteY4" fmla="*/ 1524620 h 1629395"/>
              <a:gd name="connsiteX0" fmla="*/ 0 w 5867400"/>
              <a:gd name="connsiteY0" fmla="*/ 1629283 h 1629283"/>
              <a:gd name="connsiteX1" fmla="*/ 1266825 w 5867400"/>
              <a:gd name="connsiteY1" fmla="*/ 508 h 1629283"/>
              <a:gd name="connsiteX2" fmla="*/ 2647950 w 5867400"/>
              <a:gd name="connsiteY2" fmla="*/ 1438783 h 1629283"/>
              <a:gd name="connsiteX3" fmla="*/ 4419600 w 5867400"/>
              <a:gd name="connsiteY3" fmla="*/ 508 h 1629283"/>
              <a:gd name="connsiteX4" fmla="*/ 5867400 w 5867400"/>
              <a:gd name="connsiteY4" fmla="*/ 1524508 h 1629283"/>
              <a:gd name="connsiteX0" fmla="*/ 0 w 6183053"/>
              <a:gd name="connsiteY0" fmla="*/ 1333902 h 1524402"/>
              <a:gd name="connsiteX1" fmla="*/ 1582478 w 6183053"/>
              <a:gd name="connsiteY1" fmla="*/ 402 h 1524402"/>
              <a:gd name="connsiteX2" fmla="*/ 2963603 w 6183053"/>
              <a:gd name="connsiteY2" fmla="*/ 1438677 h 1524402"/>
              <a:gd name="connsiteX3" fmla="*/ 4735253 w 6183053"/>
              <a:gd name="connsiteY3" fmla="*/ 402 h 1524402"/>
              <a:gd name="connsiteX4" fmla="*/ 6183053 w 6183053"/>
              <a:gd name="connsiteY4" fmla="*/ 1524402 h 1524402"/>
              <a:gd name="connsiteX0" fmla="*/ 0 w 6183053"/>
              <a:gd name="connsiteY0" fmla="*/ 1335661 h 1526161"/>
              <a:gd name="connsiteX1" fmla="*/ 1582478 w 6183053"/>
              <a:gd name="connsiteY1" fmla="*/ 2161 h 1526161"/>
              <a:gd name="connsiteX2" fmla="*/ 2898854 w 6183053"/>
              <a:gd name="connsiteY2" fmla="*/ 1164211 h 1526161"/>
              <a:gd name="connsiteX3" fmla="*/ 4735253 w 6183053"/>
              <a:gd name="connsiteY3" fmla="*/ 2161 h 1526161"/>
              <a:gd name="connsiteX4" fmla="*/ 6183053 w 6183053"/>
              <a:gd name="connsiteY4" fmla="*/ 1526161 h 1526161"/>
              <a:gd name="connsiteX0" fmla="*/ 0 w 6174959"/>
              <a:gd name="connsiteY0" fmla="*/ 1334007 h 1334007"/>
              <a:gd name="connsiteX1" fmla="*/ 1582478 w 6174959"/>
              <a:gd name="connsiteY1" fmla="*/ 507 h 1334007"/>
              <a:gd name="connsiteX2" fmla="*/ 2898854 w 6174959"/>
              <a:gd name="connsiteY2" fmla="*/ 1162557 h 1334007"/>
              <a:gd name="connsiteX3" fmla="*/ 4735253 w 6174959"/>
              <a:gd name="connsiteY3" fmla="*/ 507 h 1334007"/>
              <a:gd name="connsiteX4" fmla="*/ 6174959 w 6174959"/>
              <a:gd name="connsiteY4" fmla="*/ 1162557 h 1334007"/>
              <a:gd name="connsiteX0" fmla="*/ 0 w 6174959"/>
              <a:gd name="connsiteY0" fmla="*/ 1334067 h 1334067"/>
              <a:gd name="connsiteX1" fmla="*/ 1582478 w 6174959"/>
              <a:gd name="connsiteY1" fmla="*/ 567 h 1334067"/>
              <a:gd name="connsiteX2" fmla="*/ 3157851 w 6174959"/>
              <a:gd name="connsiteY2" fmla="*/ 1153092 h 1334067"/>
              <a:gd name="connsiteX3" fmla="*/ 4735253 w 6174959"/>
              <a:gd name="connsiteY3" fmla="*/ 567 h 1334067"/>
              <a:gd name="connsiteX4" fmla="*/ 6174959 w 6174959"/>
              <a:gd name="connsiteY4" fmla="*/ 1162617 h 1334067"/>
              <a:gd name="connsiteX0" fmla="*/ 0 w 6077835"/>
              <a:gd name="connsiteY0" fmla="*/ 1209734 h 1209734"/>
              <a:gd name="connsiteX1" fmla="*/ 1485354 w 6077835"/>
              <a:gd name="connsiteY1" fmla="*/ 59 h 1209734"/>
              <a:gd name="connsiteX2" fmla="*/ 3060727 w 6077835"/>
              <a:gd name="connsiteY2" fmla="*/ 1152584 h 1209734"/>
              <a:gd name="connsiteX3" fmla="*/ 4638129 w 6077835"/>
              <a:gd name="connsiteY3" fmla="*/ 59 h 1209734"/>
              <a:gd name="connsiteX4" fmla="*/ 6077835 w 6077835"/>
              <a:gd name="connsiteY4" fmla="*/ 1162109 h 120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7835" h="1209734">
                <a:moveTo>
                  <a:pt x="0" y="1209734"/>
                </a:moveTo>
                <a:cubicBezTo>
                  <a:pt x="400844" y="412809"/>
                  <a:pt x="975233" y="9584"/>
                  <a:pt x="1485354" y="59"/>
                </a:cubicBezTo>
                <a:cubicBezTo>
                  <a:pt x="1995475" y="-9466"/>
                  <a:pt x="2535265" y="1152584"/>
                  <a:pt x="3060727" y="1152584"/>
                </a:cubicBezTo>
                <a:cubicBezTo>
                  <a:pt x="3586189" y="1152584"/>
                  <a:pt x="4135278" y="-1528"/>
                  <a:pt x="4638129" y="59"/>
                </a:cubicBezTo>
                <a:cubicBezTo>
                  <a:pt x="5140980" y="1646"/>
                  <a:pt x="5931785" y="820796"/>
                  <a:pt x="6077835" y="1162109"/>
                </a:cubicBezTo>
              </a:path>
            </a:pathLst>
          </a:custGeom>
          <a:noFill/>
          <a:ln w="76200">
            <a:solidFill>
              <a:srgbClr val="163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6"/>
          <p:cNvSpPr txBox="1">
            <a:spLocks noChangeArrowheads="1"/>
          </p:cNvSpPr>
          <p:nvPr/>
        </p:nvSpPr>
        <p:spPr bwMode="auto">
          <a:xfrm>
            <a:off x="1612428" y="3547589"/>
            <a:ext cx="1615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>
                <a:latin typeface="方正兰亭细黑_GBK" pitchFamily="2" charset="-122"/>
                <a:ea typeface="方正兰亭细黑_GBK" pitchFamily="2" charset="-122"/>
              </a:rPr>
              <a:t>内容策划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5" name="TextBox 6"/>
          <p:cNvSpPr txBox="1">
            <a:spLocks noChangeArrowheads="1"/>
          </p:cNvSpPr>
          <p:nvPr/>
        </p:nvSpPr>
        <p:spPr bwMode="auto">
          <a:xfrm>
            <a:off x="2008706" y="1392750"/>
            <a:ext cx="18326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>
                <a:latin typeface="方正兰亭细黑_GBK" pitchFamily="2" charset="-122"/>
                <a:ea typeface="方正兰亭细黑_GBK" pitchFamily="2" charset="-122"/>
              </a:rPr>
              <a:t>代码介绍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6" name="TextBox 6"/>
          <p:cNvSpPr txBox="1">
            <a:spLocks noChangeArrowheads="1"/>
          </p:cNvSpPr>
          <p:nvPr/>
        </p:nvSpPr>
        <p:spPr bwMode="auto">
          <a:xfrm>
            <a:off x="3944276" y="2540548"/>
            <a:ext cx="18507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>
                <a:latin typeface="方正兰亭细黑_GBK" pitchFamily="2" charset="-122"/>
                <a:ea typeface="方正兰亭细黑_GBK" pitchFamily="2" charset="-122"/>
              </a:rPr>
              <a:t>成果展示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7" name="TextBox 6"/>
          <p:cNvSpPr txBox="1">
            <a:spLocks noChangeArrowheads="1"/>
          </p:cNvSpPr>
          <p:nvPr/>
        </p:nvSpPr>
        <p:spPr bwMode="auto">
          <a:xfrm>
            <a:off x="5921716" y="2948934"/>
            <a:ext cx="1812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>
                <a:latin typeface="方正兰亭细黑_GBK" pitchFamily="2" charset="-122"/>
                <a:ea typeface="方正兰亭细黑_GBK" pitchFamily="2" charset="-122"/>
              </a:rPr>
              <a:t>经验总结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主目录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160085" y="267886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63A5A"/>
                </a:solidFill>
                <a:latin typeface="Kozuka Gothic Pro R" pitchFamily="34" charset="-128"/>
                <a:ea typeface="Kozuka Gothic Pro R" pitchFamily="34" charset="-128"/>
              </a:rPr>
              <a:t>CONTENTS</a:t>
            </a:r>
            <a:endParaRPr lang="zh-CN" altLang="en-US" sz="1600" dirty="0">
              <a:solidFill>
                <a:srgbClr val="163A5A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82574" y="3108141"/>
            <a:ext cx="1061926" cy="1061926"/>
            <a:chOff x="1008115" y="2542722"/>
            <a:chExt cx="1360493" cy="1360493"/>
          </a:xfrm>
        </p:grpSpPr>
        <p:grpSp>
          <p:nvGrpSpPr>
            <p:cNvPr id="86" name="组合 85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7" name="同心圆 8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1327879" y="2645288"/>
              <a:ext cx="848588" cy="1064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pic>
        <p:nvPicPr>
          <p:cNvPr id="3" name="图片 2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1084" y="-1050904"/>
            <a:ext cx="8810625" cy="4924425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2085658" y="1974587"/>
            <a:ext cx="1061926" cy="1061926"/>
            <a:chOff x="1008115" y="2542722"/>
            <a:chExt cx="1360493" cy="1360493"/>
          </a:xfrm>
        </p:grpSpPr>
        <p:grpSp>
          <p:nvGrpSpPr>
            <p:cNvPr id="45" name="组合 44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301305" y="2643677"/>
              <a:ext cx="848588" cy="1064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98539" y="1791877"/>
            <a:ext cx="1061926" cy="1061926"/>
            <a:chOff x="1008115" y="2542722"/>
            <a:chExt cx="1360493" cy="1360493"/>
          </a:xfrm>
        </p:grpSpPr>
        <p:grpSp>
          <p:nvGrpSpPr>
            <p:cNvPr id="55" name="组合 54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7" name="同心圆 5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268621" y="2643677"/>
              <a:ext cx="848588" cy="1064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958916" y="2938252"/>
            <a:ext cx="1061926" cy="1061926"/>
            <a:chOff x="1008115" y="2542722"/>
            <a:chExt cx="1360493" cy="1360493"/>
          </a:xfrm>
        </p:grpSpPr>
        <p:grpSp>
          <p:nvGrpSpPr>
            <p:cNvPr id="66" name="组合 65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8" name="同心圆 6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287848" y="2585262"/>
              <a:ext cx="848588" cy="1064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356178" y="2878172"/>
            <a:ext cx="1061926" cy="1061926"/>
            <a:chOff x="1008115" y="2542722"/>
            <a:chExt cx="1360493" cy="1360493"/>
          </a:xfrm>
        </p:grpSpPr>
        <p:grpSp>
          <p:nvGrpSpPr>
            <p:cNvPr id="71" name="组合 70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3" name="同心圆 7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264067" y="2660892"/>
              <a:ext cx="848588" cy="1064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163A5A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800" dirty="0">
                <a:solidFill>
                  <a:srgbClr val="163A5A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75" name="TextBox 6"/>
          <p:cNvSpPr txBox="1">
            <a:spLocks noChangeArrowheads="1"/>
          </p:cNvSpPr>
          <p:nvPr/>
        </p:nvSpPr>
        <p:spPr bwMode="auto">
          <a:xfrm>
            <a:off x="7563140" y="2543281"/>
            <a:ext cx="1812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>
                <a:latin typeface="方正兰亭细黑_GBK" pitchFamily="2" charset="-122"/>
                <a:ea typeface="方正兰亭细黑_GBK" pitchFamily="2" charset="-122"/>
              </a:rPr>
              <a:t>致谢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6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4" grpId="0"/>
      <p:bldP spid="105" grpId="0"/>
      <p:bldP spid="106" grpId="0"/>
      <p:bldP spid="107" grpId="0"/>
      <p:bldP spid="103" grpId="0" animBg="1"/>
      <p:bldP spid="94" grpId="0"/>
      <p:bldP spid="116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62464" y="2219526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latin typeface="方正兰亭细黑_GBK" pitchFamily="2" charset="-122"/>
                <a:ea typeface="方正兰亭细黑_GBK" pitchFamily="2" charset="-122"/>
              </a:rPr>
              <a:t>内容策划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5">
            <a:extLst>
              <a:ext uri="{FF2B5EF4-FFF2-40B4-BE49-F238E27FC236}">
                <a16:creationId xmlns:a16="http://schemas.microsoft.com/office/drawing/2014/main" id="{2995F6B2-9ABA-4069-96FD-C1C2FD16FF78}"/>
              </a:ext>
            </a:extLst>
          </p:cNvPr>
          <p:cNvSpPr txBox="1"/>
          <p:nvPr/>
        </p:nvSpPr>
        <p:spPr>
          <a:xfrm>
            <a:off x="4862464" y="2742746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rgbClr val="163A5A"/>
                </a:solidFill>
                <a:latin typeface="Kozuka Gothic Pro R" pitchFamily="34" charset="-128"/>
                <a:ea typeface="Kozuka Gothic Pro R" pitchFamily="34" charset="-128"/>
              </a:rPr>
              <a:t>Content planning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Kozuka Gothic Pro R" pitchFamily="34" charset="-128"/>
              <a:ea typeface="Kozuka Gothic Pro R" pitchFamily="34" charset="-128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56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71500" y="2568238"/>
            <a:ext cx="8374380" cy="2613361"/>
            <a:chOff x="571500" y="2568238"/>
            <a:chExt cx="8374380" cy="2613361"/>
          </a:xfrm>
        </p:grpSpPr>
        <p:sp>
          <p:nvSpPr>
            <p:cNvPr id="5" name="任意多边形 4"/>
            <p:cNvSpPr/>
            <p:nvPr/>
          </p:nvSpPr>
          <p:spPr>
            <a:xfrm>
              <a:off x="571500" y="2568238"/>
              <a:ext cx="8001000" cy="2613361"/>
            </a:xfrm>
            <a:custGeom>
              <a:avLst/>
              <a:gdLst>
                <a:gd name="connsiteX0" fmla="*/ 0 w 8001000"/>
                <a:gd name="connsiteY0" fmla="*/ 2542126 h 2542126"/>
                <a:gd name="connsiteX1" fmla="*/ 1009650 w 8001000"/>
                <a:gd name="connsiteY1" fmla="*/ 126577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542126 h 2542126"/>
                <a:gd name="connsiteX1" fmla="*/ 1066800 w 8001000"/>
                <a:gd name="connsiteY1" fmla="*/ 128482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600659 h 2600659"/>
                <a:gd name="connsiteX1" fmla="*/ 1066800 w 8001000"/>
                <a:gd name="connsiteY1" fmla="*/ 1343359 h 2600659"/>
                <a:gd name="connsiteX2" fmla="*/ 2400300 w 8001000"/>
                <a:gd name="connsiteY2" fmla="*/ 505159 h 2600659"/>
                <a:gd name="connsiteX3" fmla="*/ 4191000 w 8001000"/>
                <a:gd name="connsiteY3" fmla="*/ 17479 h 2600659"/>
                <a:gd name="connsiteX4" fmla="*/ 6324600 w 8001000"/>
                <a:gd name="connsiteY4" fmla="*/ 162259 h 2600659"/>
                <a:gd name="connsiteX5" fmla="*/ 8001000 w 8001000"/>
                <a:gd name="connsiteY5" fmla="*/ 676609 h 2600659"/>
                <a:gd name="connsiteX0" fmla="*/ 0 w 8001000"/>
                <a:gd name="connsiteY0" fmla="*/ 2613361 h 2613361"/>
                <a:gd name="connsiteX1" fmla="*/ 1066800 w 8001000"/>
                <a:gd name="connsiteY1" fmla="*/ 1356061 h 2613361"/>
                <a:gd name="connsiteX2" fmla="*/ 2400300 w 8001000"/>
                <a:gd name="connsiteY2" fmla="*/ 517861 h 2613361"/>
                <a:gd name="connsiteX3" fmla="*/ 4191000 w 8001000"/>
                <a:gd name="connsiteY3" fmla="*/ 30181 h 2613361"/>
                <a:gd name="connsiteX4" fmla="*/ 6339840 w 8001000"/>
                <a:gd name="connsiteY4" fmla="*/ 121621 h 2613361"/>
                <a:gd name="connsiteX5" fmla="*/ 8001000 w 8001000"/>
                <a:gd name="connsiteY5" fmla="*/ 689311 h 261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1000" h="2613361">
                  <a:moveTo>
                    <a:pt x="0" y="2613361"/>
                  </a:moveTo>
                  <a:cubicBezTo>
                    <a:pt x="304800" y="2149811"/>
                    <a:pt x="666750" y="1705311"/>
                    <a:pt x="1066800" y="1356061"/>
                  </a:cubicBezTo>
                  <a:cubicBezTo>
                    <a:pt x="1466850" y="1006811"/>
                    <a:pt x="1879600" y="738841"/>
                    <a:pt x="2400300" y="517861"/>
                  </a:cubicBezTo>
                  <a:cubicBezTo>
                    <a:pt x="2921000" y="296881"/>
                    <a:pt x="3534410" y="96221"/>
                    <a:pt x="4191000" y="30181"/>
                  </a:cubicBezTo>
                  <a:cubicBezTo>
                    <a:pt x="4847590" y="-35859"/>
                    <a:pt x="5704840" y="11766"/>
                    <a:pt x="6339840" y="121621"/>
                  </a:cubicBezTo>
                  <a:cubicBezTo>
                    <a:pt x="6974840" y="231476"/>
                    <a:pt x="7486650" y="481348"/>
                    <a:pt x="8001000" y="689311"/>
                  </a:cubicBezTo>
                </a:path>
              </a:pathLst>
            </a:custGeom>
            <a:noFill/>
            <a:ln>
              <a:solidFill>
                <a:srgbClr val="163A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8557260" y="2686050"/>
              <a:ext cx="388620" cy="571500"/>
            </a:xfrm>
            <a:prstGeom prst="straightConnector1">
              <a:avLst/>
            </a:prstGeom>
            <a:ln w="19050">
              <a:solidFill>
                <a:srgbClr val="163A5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rot="18958258">
            <a:off x="1465829" y="3636777"/>
            <a:ext cx="487344" cy="309269"/>
            <a:chOff x="2903220" y="280488"/>
            <a:chExt cx="746760" cy="473892"/>
          </a:xfrm>
        </p:grpSpPr>
        <p:sp>
          <p:nvSpPr>
            <p:cNvPr id="10" name="矩形 9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ea typeface="微软雅黑" panose="020B0503020204020204" pitchFamily="34" charset="-122"/>
                </a:rPr>
                <a:t>6.15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8938009">
            <a:off x="2599338" y="3075293"/>
            <a:ext cx="487344" cy="309267"/>
            <a:chOff x="2903220" y="280488"/>
            <a:chExt cx="746760" cy="473892"/>
          </a:xfrm>
        </p:grpSpPr>
        <p:sp>
          <p:nvSpPr>
            <p:cNvPr id="14" name="矩形 13"/>
            <p:cNvSpPr/>
            <p:nvPr/>
          </p:nvSpPr>
          <p:spPr>
            <a:xfrm rot="10969856">
              <a:off x="2903220" y="480060"/>
              <a:ext cx="746760" cy="274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ea typeface="微软雅黑" panose="020B0503020204020204" pitchFamily="34" charset="-122"/>
                </a:rPr>
                <a:t>6.18</a:t>
              </a:r>
              <a:endParaRPr lang="zh-CN" altLang="en-US" sz="1100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20658534">
            <a:off x="3976555" y="2435520"/>
            <a:ext cx="487344" cy="309269"/>
            <a:chOff x="2903220" y="280488"/>
            <a:chExt cx="746760" cy="473892"/>
          </a:xfrm>
        </p:grpSpPr>
        <p:sp>
          <p:nvSpPr>
            <p:cNvPr id="17" name="矩形 16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ea typeface="微软雅黑" panose="020B0503020204020204" pitchFamily="34" charset="-122"/>
                </a:rPr>
                <a:t>6.19</a:t>
              </a:r>
              <a:endParaRPr lang="zh-CN" altLang="en-US" sz="1100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10800000">
            <a:off x="5473327" y="2525065"/>
            <a:ext cx="487344" cy="309269"/>
            <a:chOff x="2903220" y="280488"/>
            <a:chExt cx="746760" cy="473892"/>
          </a:xfrm>
        </p:grpSpPr>
        <p:sp>
          <p:nvSpPr>
            <p:cNvPr id="20" name="矩形 19"/>
            <p:cNvSpPr/>
            <p:nvPr/>
          </p:nvSpPr>
          <p:spPr>
            <a:xfrm rot="10800000">
              <a:off x="2903220" y="480061"/>
              <a:ext cx="746760" cy="2743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ea typeface="微软雅黑" panose="020B0503020204020204" pitchFamily="34" charset="-122"/>
                </a:rPr>
                <a:t>6.23</a:t>
              </a:r>
              <a:endParaRPr lang="zh-CN" altLang="en-US" sz="1100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114118">
            <a:off x="7012567" y="2556971"/>
            <a:ext cx="487344" cy="309269"/>
            <a:chOff x="2903220" y="280488"/>
            <a:chExt cx="746760" cy="473892"/>
          </a:xfrm>
        </p:grpSpPr>
        <p:sp>
          <p:nvSpPr>
            <p:cNvPr id="23" name="矩形 22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ea typeface="微软雅黑" panose="020B0503020204020204" pitchFamily="34" charset="-122"/>
                </a:rPr>
                <a:t>6.25</a:t>
              </a:r>
              <a:endParaRPr lang="zh-CN" altLang="en-US" sz="1100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77075" y="3059462"/>
            <a:ext cx="619125" cy="633972"/>
            <a:chOff x="877075" y="3059462"/>
            <a:chExt cx="619125" cy="633972"/>
          </a:xfrm>
        </p:grpSpPr>
        <p:grpSp>
          <p:nvGrpSpPr>
            <p:cNvPr id="27" name="组合 26"/>
            <p:cNvGrpSpPr/>
            <p:nvPr/>
          </p:nvGrpSpPr>
          <p:grpSpPr>
            <a:xfrm>
              <a:off x="877075" y="3059462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 rot="20085162">
              <a:off x="901165" y="320717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163A5A"/>
                  </a:solidFill>
                  <a:latin typeface="方正韵动中黑简体" panose="02000000000000000000" pitchFamily="2" charset="-122"/>
                  <a:ea typeface="方正韵动中黑简体" panose="02000000000000000000" pitchFamily="2" charset="-122"/>
                </a:rPr>
                <a:t>学习</a:t>
              </a:r>
              <a:endParaRPr lang="zh-CN" altLang="en-US" dirty="0">
                <a:solidFill>
                  <a:srgbClr val="163A5A"/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877864" y="3455276"/>
            <a:ext cx="631552" cy="633972"/>
            <a:chOff x="2877864" y="3455276"/>
            <a:chExt cx="631552" cy="633972"/>
          </a:xfrm>
        </p:grpSpPr>
        <p:grpSp>
          <p:nvGrpSpPr>
            <p:cNvPr id="31" name="组合 30"/>
            <p:cNvGrpSpPr/>
            <p:nvPr/>
          </p:nvGrpSpPr>
          <p:grpSpPr>
            <a:xfrm>
              <a:off x="2877864" y="34552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 rot="19571467">
              <a:off x="2914381" y="357352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163A5A"/>
                  </a:solidFill>
                  <a:latin typeface="方正韵动中黑简体" panose="02000000000000000000" pitchFamily="2" charset="-122"/>
                  <a:ea typeface="方正韵动中黑简体" panose="02000000000000000000" pitchFamily="2" charset="-122"/>
                </a:rPr>
                <a:t>讨论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23650" y="1639176"/>
            <a:ext cx="619125" cy="633972"/>
            <a:chOff x="3723650" y="1639176"/>
            <a:chExt cx="619125" cy="633972"/>
          </a:xfrm>
        </p:grpSpPr>
        <p:grpSp>
          <p:nvGrpSpPr>
            <p:cNvPr id="34" name="组合 33"/>
            <p:cNvGrpSpPr/>
            <p:nvPr/>
          </p:nvGrpSpPr>
          <p:grpSpPr>
            <a:xfrm>
              <a:off x="3723650" y="16391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 rot="20721555">
              <a:off x="3735695" y="182215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163A5A"/>
                  </a:solidFill>
                  <a:latin typeface="方正韵动中黑简体" panose="02000000000000000000" pitchFamily="2" charset="-122"/>
                  <a:ea typeface="方正韵动中黑简体" panose="02000000000000000000" pitchFamily="2" charset="-122"/>
                </a:rPr>
                <a:t>编写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473327" y="2971804"/>
            <a:ext cx="619125" cy="633972"/>
            <a:chOff x="5473327" y="2971804"/>
            <a:chExt cx="619125" cy="633972"/>
          </a:xfrm>
        </p:grpSpPr>
        <p:grpSp>
          <p:nvGrpSpPr>
            <p:cNvPr id="37" name="组合 36"/>
            <p:cNvGrpSpPr/>
            <p:nvPr/>
          </p:nvGrpSpPr>
          <p:grpSpPr>
            <a:xfrm>
              <a:off x="5473327" y="2971804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494560" y="308875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163A5A"/>
                  </a:solidFill>
                  <a:latin typeface="方正韵动中黑简体" panose="02000000000000000000" pitchFamily="2" charset="-122"/>
                  <a:ea typeface="方正韵动中黑简体" panose="02000000000000000000" pitchFamily="2" charset="-122"/>
                </a:rPr>
                <a:t>完善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199684" y="1774359"/>
            <a:ext cx="646331" cy="633972"/>
            <a:chOff x="7199684" y="1774359"/>
            <a:chExt cx="646331" cy="633972"/>
          </a:xfrm>
        </p:grpSpPr>
        <p:grpSp>
          <p:nvGrpSpPr>
            <p:cNvPr id="40" name="组合 39"/>
            <p:cNvGrpSpPr/>
            <p:nvPr/>
          </p:nvGrpSpPr>
          <p:grpSpPr>
            <a:xfrm>
              <a:off x="7213287" y="1774359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63A5A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 rot="1067031">
              <a:off x="7199684" y="193528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163A5A"/>
                  </a:solidFill>
                  <a:latin typeface="方正韵动中黑简体" panose="02000000000000000000" pitchFamily="2" charset="-122"/>
                  <a:ea typeface="方正韵动中黑简体" panose="02000000000000000000" pitchFamily="2" charset="-122"/>
                </a:rPr>
                <a:t>收尾</a:t>
              </a: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小组历程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242481" y="27528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07642" y="1893493"/>
            <a:ext cx="1062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方正兰亭细黑_GBK" panose="02000000000000000000" charset="-122"/>
                <a:ea typeface="方正兰亭细黑_GBK" panose="02000000000000000000" charset="-122"/>
                <a:cs typeface="方正兰亭细黑_GBK_M" pitchFamily="2" charset="2"/>
              </a:rPr>
              <a:t>运行程序，再次完善程序，增加游戏体验</a:t>
            </a:r>
          </a:p>
        </p:txBody>
      </p:sp>
      <p:sp>
        <p:nvSpPr>
          <p:cNvPr id="56" name="TextBox 55"/>
          <p:cNvSpPr txBox="1"/>
          <p:nvPr/>
        </p:nvSpPr>
        <p:spPr>
          <a:xfrm rot="20141367">
            <a:off x="2205030" y="2509986"/>
            <a:ext cx="10623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方正兰亭细黑_GBK" panose="02000000000000000000" charset="-122"/>
                <a:ea typeface="方正兰亭细黑_GBK" panose="02000000000000000000" charset="-122"/>
                <a:cs typeface="方正兰亭细黑_GBK_M" pitchFamily="2" charset="2"/>
              </a:rPr>
              <a:t>讨论“贪吃蛇”代码块分类及功能实现</a:t>
            </a:r>
          </a:p>
        </p:txBody>
      </p:sp>
      <p:sp>
        <p:nvSpPr>
          <p:cNvPr id="57" name="TextBox 56"/>
          <p:cNvSpPr txBox="1"/>
          <p:nvPr/>
        </p:nvSpPr>
        <p:spPr>
          <a:xfrm rot="19023735">
            <a:off x="1541084" y="3819878"/>
            <a:ext cx="10623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方正兰亭细黑_GBK" panose="02000000000000000000" charset="-122"/>
                <a:ea typeface="方正兰亭细黑_GBK" panose="02000000000000000000" charset="-122"/>
                <a:cs typeface="方正兰亭细黑_GBK_M" pitchFamily="2" charset="2"/>
              </a:rPr>
              <a:t>在网上搜索并学习观看相关游戏代码实现过程</a:t>
            </a:r>
          </a:p>
        </p:txBody>
      </p:sp>
      <p:sp>
        <p:nvSpPr>
          <p:cNvPr id="58" name="TextBox 57"/>
          <p:cNvSpPr txBox="1"/>
          <p:nvPr/>
        </p:nvSpPr>
        <p:spPr>
          <a:xfrm rot="20700000">
            <a:off x="3915425" y="2819383"/>
            <a:ext cx="10623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方正兰亭细黑_GBK" panose="02000000000000000000" charset="-122"/>
                <a:ea typeface="方正兰亭细黑_GBK" panose="02000000000000000000" charset="-122"/>
                <a:cs typeface="方正兰亭细黑_GBK_M" pitchFamily="2" charset="2"/>
              </a:rPr>
              <a:t>参考网络代码，来完成游戏运行代码</a:t>
            </a:r>
          </a:p>
        </p:txBody>
      </p:sp>
      <p:sp>
        <p:nvSpPr>
          <p:cNvPr id="59" name="TextBox 58"/>
          <p:cNvSpPr txBox="1"/>
          <p:nvPr/>
        </p:nvSpPr>
        <p:spPr>
          <a:xfrm rot="900000">
            <a:off x="6602019" y="2936265"/>
            <a:ext cx="10623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方正兰亭细黑_GBK" panose="02000000000000000000" charset="-122"/>
                <a:ea typeface="方正兰亭细黑_GBK" panose="02000000000000000000" charset="-122"/>
                <a:cs typeface="方正兰亭细黑_GBK_M" pitchFamily="2" charset="2"/>
              </a:rPr>
              <a:t>编写系统说明文件，录制程序运行视频，制作</a:t>
            </a:r>
            <a:r>
              <a:rPr lang="en-US" altLang="zh-CN" sz="900" dirty="0">
                <a:latin typeface="方正兰亭细黑_GBK" panose="02000000000000000000" charset="-122"/>
                <a:ea typeface="方正兰亭细黑_GBK" panose="02000000000000000000" charset="-122"/>
                <a:cs typeface="方正兰亭细黑_GBK_M" pitchFamily="2" charset="2"/>
              </a:rPr>
              <a:t>ppt</a:t>
            </a:r>
            <a:endParaRPr lang="zh-CN" altLang="en-US" sz="900" dirty="0">
              <a:latin typeface="方正兰亭细黑_GBK" panose="02000000000000000000" charset="-122"/>
              <a:ea typeface="方正兰亭细黑_GBK" panose="02000000000000000000" charset="-122"/>
              <a:cs typeface="方正兰亭细黑_GBK_M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762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5" grpId="0"/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5171737" y="206758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  <a:cs typeface="+mn-cs"/>
              </a:rPr>
              <a:t>代码介绍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171737" y="2694582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Kozuka Gothic Pro R" pitchFamily="34" charset="-128"/>
                <a:ea typeface="Kozuka Gothic Pro R" pitchFamily="34" charset="-128"/>
                <a:cs typeface="+mn-cs"/>
              </a:rPr>
              <a:t>Code introduction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Kozuka Gothic Pro R" pitchFamily="34" charset="-128"/>
              <a:ea typeface="Kozuka Gothic Pro R" pitchFamily="34" charset="-128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tford DB" pitchFamily="2" charset="0"/>
                  <a:ea typeface="造字工房劲黑（非商用）常规体" pitchFamily="50" charset="-122"/>
                  <a:cs typeface="+mn-cs"/>
                </a:rPr>
                <a:t>2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tford DB" pitchFamily="2" charset="0"/>
                <a:ea typeface="造字工房劲黑（非商用）常规体" pitchFamily="50" charset="-122"/>
                <a:cs typeface="+mn-cs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908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957" y="20633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632164" y="30208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23623" y="757929"/>
            <a:ext cx="3390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导入第三方库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定义全局变量</a:t>
            </a:r>
          </a:p>
        </p:txBody>
      </p:sp>
      <p:sp>
        <p:nvSpPr>
          <p:cNvPr id="50" name="矩形 49"/>
          <p:cNvSpPr/>
          <p:nvPr/>
        </p:nvSpPr>
        <p:spPr>
          <a:xfrm>
            <a:off x="0" y="5013960"/>
            <a:ext cx="9144000" cy="1219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163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圆角矩形 5">
            <a:extLst>
              <a:ext uri="{FF2B5EF4-FFF2-40B4-BE49-F238E27FC236}">
                <a16:creationId xmlns:a16="http://schemas.microsoft.com/office/drawing/2014/main" id="{3DFDFF0B-6AA1-44A7-A850-A4BBEF2AC4DF}"/>
              </a:ext>
            </a:extLst>
          </p:cNvPr>
          <p:cNvSpPr/>
          <p:nvPr/>
        </p:nvSpPr>
        <p:spPr>
          <a:xfrm>
            <a:off x="1963479" y="1291853"/>
            <a:ext cx="5913899" cy="3456437"/>
          </a:xfrm>
          <a:prstGeom prst="roundRect">
            <a:avLst>
              <a:gd name="adj" fmla="val 1253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27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9" grpId="0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56708" y="1031963"/>
            <a:ext cx="1689228" cy="3169501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属性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初始化长度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2.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头 方向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方法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2.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死亡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3.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移动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4.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方向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957" y="20633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632164" y="30208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70145" y="7579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蛇类</a:t>
            </a:r>
          </a:p>
        </p:txBody>
      </p:sp>
      <p:sp>
        <p:nvSpPr>
          <p:cNvPr id="50" name="矩形 49"/>
          <p:cNvSpPr/>
          <p:nvPr/>
        </p:nvSpPr>
        <p:spPr>
          <a:xfrm>
            <a:off x="0" y="5013960"/>
            <a:ext cx="9144000" cy="1219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163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63D697-2816-4AF5-A583-B432CF6B0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81" y="1077910"/>
            <a:ext cx="2475071" cy="11088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9F9B24-2FC7-4C38-992B-1C18B227E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20" y="2224345"/>
            <a:ext cx="3414487" cy="26170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9474EB-E9B8-4F9E-8272-B1D3EE594F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65" y="1100245"/>
            <a:ext cx="2186336" cy="7081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F16867-B886-40D1-81E2-A8F7A55B3C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65" y="1845260"/>
            <a:ext cx="2657227" cy="110888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7A3C2398-B6C5-4901-B261-24FA8BC50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65" y="2993054"/>
            <a:ext cx="1520063" cy="458221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E3C8B5A8-B4CB-4631-968E-D3022BBC0B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65" y="3490180"/>
            <a:ext cx="2980436" cy="12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  <p:bldP spid="47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15256" y="1291854"/>
            <a:ext cx="1618344" cy="2486245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属性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初始化位置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方法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放置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63A5A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2.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清除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957" y="20633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632164" y="30208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1904" y="757929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食物类</a:t>
            </a:r>
          </a:p>
        </p:txBody>
      </p:sp>
      <p:sp>
        <p:nvSpPr>
          <p:cNvPr id="50" name="矩形 49"/>
          <p:cNvSpPr/>
          <p:nvPr/>
        </p:nvSpPr>
        <p:spPr>
          <a:xfrm>
            <a:off x="0" y="5013960"/>
            <a:ext cx="9144000" cy="1219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163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圆角矩形 5">
            <a:extLst>
              <a:ext uri="{FF2B5EF4-FFF2-40B4-BE49-F238E27FC236}">
                <a16:creationId xmlns:a16="http://schemas.microsoft.com/office/drawing/2014/main" id="{3DFDFF0B-6AA1-44A7-A850-A4BBEF2AC4DF}"/>
              </a:ext>
            </a:extLst>
          </p:cNvPr>
          <p:cNvSpPr/>
          <p:nvPr/>
        </p:nvSpPr>
        <p:spPr>
          <a:xfrm>
            <a:off x="2656800" y="1291853"/>
            <a:ext cx="5788799" cy="3227519"/>
          </a:xfrm>
          <a:prstGeom prst="roundRect">
            <a:avLst>
              <a:gd name="adj" fmla="val 1253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5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  <p:bldP spid="47" grpId="0"/>
      <p:bldP spid="49" grpId="0"/>
      <p:bldP spid="5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"/>
  <p:tag name="ISPRING_RESOURCE_PATHS_HASH_PRESENTER" val="7a41f02afcbcb3fa40171976989b9a9938761b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361</Words>
  <Application>Microsoft Office PowerPoint</Application>
  <PresentationFormat>全屏显示(16:9)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Kozuka Gothic Pro R</vt:lpstr>
      <vt:lpstr>Watford DB</vt:lpstr>
      <vt:lpstr>方正大黑简体</vt:lpstr>
      <vt:lpstr>方正兰亭粗黑简体</vt:lpstr>
      <vt:lpstr>方正兰亭细黑_GBK</vt:lpstr>
      <vt:lpstr>方正韵动中黑简体</vt:lpstr>
      <vt:lpstr>汉仪大宋简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蓝色微立体工作总结</dc:title>
  <dc:creator>第一PPT</dc:creator>
  <cp:keywords>www.1ppt.com</cp:keywords>
  <cp:lastModifiedBy>程辉_ER</cp:lastModifiedBy>
  <cp:revision>105</cp:revision>
  <dcterms:created xsi:type="dcterms:W3CDTF">2015-01-22T11:01:02Z</dcterms:created>
  <dcterms:modified xsi:type="dcterms:W3CDTF">2020-06-27T08:08:31Z</dcterms:modified>
</cp:coreProperties>
</file>